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9144000" cy="6858000"/>
  <p:notesSz cx="6858000" cy="9144000"/>
  <p:defaultTextStyle>
    <a:lvl1pPr>
      <a:defRPr>
        <a:latin typeface="맑은 고딕"/>
        <a:ea typeface="맑은 고딕"/>
        <a:cs typeface="맑은 고딕"/>
        <a:sym typeface="맑은 고딕"/>
      </a:defRPr>
    </a:lvl1pPr>
    <a:lvl2pPr indent="457200">
      <a:defRPr>
        <a:latin typeface="맑은 고딕"/>
        <a:ea typeface="맑은 고딕"/>
        <a:cs typeface="맑은 고딕"/>
        <a:sym typeface="맑은 고딕"/>
      </a:defRPr>
    </a:lvl2pPr>
    <a:lvl3pPr indent="914400">
      <a:defRPr>
        <a:latin typeface="맑은 고딕"/>
        <a:ea typeface="맑은 고딕"/>
        <a:cs typeface="맑은 고딕"/>
        <a:sym typeface="맑은 고딕"/>
      </a:defRPr>
    </a:lvl3pPr>
    <a:lvl4pPr indent="1371600">
      <a:defRPr>
        <a:latin typeface="맑은 고딕"/>
        <a:ea typeface="맑은 고딕"/>
        <a:cs typeface="맑은 고딕"/>
        <a:sym typeface="맑은 고딕"/>
      </a:defRPr>
    </a:lvl4pPr>
    <a:lvl5pPr indent="1828800">
      <a:defRPr>
        <a:latin typeface="맑은 고딕"/>
        <a:ea typeface="맑은 고딕"/>
        <a:cs typeface="맑은 고딕"/>
        <a:sym typeface="맑은 고딕"/>
      </a:defRPr>
    </a:lvl5pPr>
    <a:lvl6pPr indent="2286000">
      <a:defRPr>
        <a:latin typeface="맑은 고딕"/>
        <a:ea typeface="맑은 고딕"/>
        <a:cs typeface="맑은 고딕"/>
        <a:sym typeface="맑은 고딕"/>
      </a:defRPr>
    </a:lvl6pPr>
    <a:lvl7pPr indent="2743200">
      <a:defRPr>
        <a:latin typeface="맑은 고딕"/>
        <a:ea typeface="맑은 고딕"/>
        <a:cs typeface="맑은 고딕"/>
        <a:sym typeface="맑은 고딕"/>
      </a:defRPr>
    </a:lvl7pPr>
    <a:lvl8pPr indent="3200400">
      <a:defRPr>
        <a:latin typeface="맑은 고딕"/>
        <a:ea typeface="맑은 고딕"/>
        <a:cs typeface="맑은 고딕"/>
        <a:sym typeface="맑은 고딕"/>
      </a:defRPr>
    </a:lvl8pPr>
    <a:lvl9pPr indent="3657600">
      <a:defRPr>
        <a:latin typeface="맑은 고딕"/>
        <a:ea typeface="맑은 고딕"/>
        <a:cs typeface="맑은 고딕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9" name="Shape 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사실 이렇게 되기는 했지만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뭔가 총알과 별로 연관이 없는 값들을 이용한 것 같아 약간 찜찜하다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이번에는 직접 총알과 연관이 있는 함수를 찾아내어 이 함수를 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bypass</a:t>
            </a:r>
            <a:r>
              <a:rPr sz="1200"/>
              <a:t>해보자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--------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근데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메모리에 어떤 랜덤값을 박아놓고 얘를 이용해서 계산을 하면 그 값도 메모리에 박혀있을 거라는 생각을 할 수 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즉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총알의 개수나 좌표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우주선의 좌표 등의 값들이 메모리에 박혀있을 것이라는 말이다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그래서 이 프로그램을 써보기로 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치트엔진같은 프로그램인데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실행중인 프로그램의 메모리 값을 보고 바꾸고 고정시킬 수 있는 프로그램이다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여기서 첫번째 메모리 브포가 걸립니다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사실 이 함수 전체에서 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[ESI+1E~~]</a:t>
            </a:r>
            <a:r>
              <a:rPr sz="1200"/>
              <a:t>값들을 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EBX(0)</a:t>
            </a:r>
            <a:r>
              <a:rPr sz="1200"/>
              <a:t>으로 대입을 하는데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왜 그러는지는 잘 알수가 없습니다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사실 결론을 말하자면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이 함수는 게임을 초기화시키는 함수입니다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총알의 위치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시간등을 초기화하죠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JMP</a:t>
            </a:r>
            <a:r>
              <a:rPr sz="1200"/>
              <a:t>하니까 초기화가 안되는 것을 알 수가 있습니다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여기서 첫번째 메모리 브포가 걸립니다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사실 이 함수 전체에서 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[ESI+1E~~]</a:t>
            </a:r>
            <a:r>
              <a:rPr sz="1200"/>
              <a:t>값들을 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EBX(0)</a:t>
            </a:r>
            <a:r>
              <a:rPr sz="1200"/>
              <a:t>으로 대입을 하는데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왜 그러는지는 잘 알수가 없습니다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사실 결론을 말하자면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이 함수는 게임을 초기화시키는 함수입니다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총알의 위치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시간등을 초기화하죠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여기서 첫번째 메모리 브포가 걸립니다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사실 이 함수 전체에서 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[ESI+1E~~]</a:t>
            </a:r>
            <a:r>
              <a:rPr sz="1200"/>
              <a:t>값들을 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EBX(0)</a:t>
            </a:r>
            <a:r>
              <a:rPr sz="1200"/>
              <a:t>으로 대입을 하는데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왜 그러는지는 잘 알수가 없습니다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사실 결론을 말하자면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이 함수는 게임을 초기화시키는 함수입니다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총알의 위치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시간등을 초기화하죠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여기서 첫번째 메모리 브포가 걸립니다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사실 이 함수 전체에서 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[ESI+1E~~]</a:t>
            </a:r>
            <a:r>
              <a:rPr sz="1200"/>
              <a:t>값들을 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EBX(0)</a:t>
            </a:r>
            <a:r>
              <a:rPr sz="1200"/>
              <a:t>으로 대입을 하는데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왜 그러는지는 잘 알수가 없습니다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사실 결론을 말하자면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이 함수는 게임을 초기화시키는 함수입니다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총알의 위치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시간등을 초기화하죠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7" name="Shape 2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여기서 첫번째 메모리 브포가 걸립니다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사실 이 함수 전체에서 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[ESI+1E~~]</a:t>
            </a:r>
            <a:r>
              <a:rPr sz="1200"/>
              <a:t>값들을 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EBX(0)</a:t>
            </a:r>
            <a:r>
              <a:rPr sz="1200"/>
              <a:t>으로 대입을 하는데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왜 그러는지는 잘 알수가 없습니다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사실 결론을 말하자면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이 함수는 게임을 초기화시키는 함수입니다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총알의 위치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시간등을 초기화하죠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5" name="Shape 2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JMP</a:t>
            </a:r>
            <a:r>
              <a:rPr sz="1200"/>
              <a:t>하니까 초기화가 안되는 것을 알 수가 있습니다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0" name="Shape 2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근데 이걸로는 약간 섭섭하다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b="1"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b="1"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총알이 어떻게 생성되고 그러는지 조금이라도 알아야 하지 않겠는가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?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총알 피하기 게임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!!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Winmain</a:t>
            </a:r>
            <a:r>
              <a:rPr sz="1200"/>
              <a:t>에서 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WinProc</a:t>
            </a:r>
            <a:r>
              <a:rPr sz="1200"/>
              <a:t>불러서 가지가 막 쳐진다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근데 그거를 다 보기에는 너무 방대하니까 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측면 공략을 하겠다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뭔가 총알과 관련될 것 같은 함수를 찾아보자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사실 어느 메모리 주소의 값들을 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rand()</a:t>
            </a:r>
            <a:r>
              <a:rPr sz="1200"/>
              <a:t>로 채운다는게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C</a:t>
            </a:r>
            <a:r>
              <a:rPr sz="1200"/>
              <a:t>로 치면 어떤 배열을 선언해 여기에 값을 집어넣는다는 의미와 같다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따라서 요렇게 바꿀 수 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여러 값들이 있는데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게임이 시작할때마다 바뀌는 것은 총알의 위치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방향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속도등의 값밖에 없습니다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그래서 여러분은 이 함수를 보면서 아하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! </a:t>
            </a:r>
            <a:r>
              <a:rPr sz="1200"/>
              <a:t>닷지 게임의 개발자가 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rand()</a:t>
            </a:r>
            <a:r>
              <a:rPr sz="1200"/>
              <a:t>함수를 써서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총알을 랜덤으로 배치시켜 놓았구나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! </a:t>
            </a:r>
            <a:r>
              <a:rPr sz="1200"/>
              <a:t>라고 생각을 할 수가 있죠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근데 이걸로는 약간 섭섭하다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b="1"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b="1"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총알이 어떻게 생성되고 그러는지 조금이라도 알아야 하지 않겠는가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?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사실 이렇게 되기는 했지만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뭔가 총알과 별로 연관이 없는 값들을 이용한 것 같아 약간 찜찜하다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이번에는 직접 총알과 연관이 있는 함수를 찾아내어 이 함수를 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bypass</a:t>
            </a:r>
            <a:r>
              <a:rPr sz="1200"/>
              <a:t>해보자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--------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근데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메모리에 어떤 랜덤값을 박아놓고 얘를 이용해서 계산을 하면 그 값도 메모리에 박혀있을 거라는 생각을 할 수 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즉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총알의 개수나 좌표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우주선의 좌표 등의 값들이 메모리에 박혀있을 것이라는 말이다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그래서 이 프로그램을 써보기로 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치트엔진같은 프로그램인데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실행중인 프로그램의 메모리 값을 보고 바꾸고 고정시킬 수 있는 프로그램이다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그래서 이 프로그램을 써보기로 했다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맑은 고딕"/>
              <a:ea typeface="맑은 고딕"/>
              <a:cs typeface="맑은 고딕"/>
              <a:sym typeface="맑은 고딕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치트엔진같은 프로그램인데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sz="1200"/>
              <a:t>실행중인 프로그램의 메모리 값을 보고 바꾸고 고정시킬 수 있는 프로그램이다</a:t>
            </a:r>
            <a:r>
              <a:rPr sz="12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제목 텍스트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본문 첫 번째 줄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본문 두 번째 줄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본문 세 번째 줄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본문 네 번째 줄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본문 다섯 번째 줄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제목 텍스트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본문 첫 번째 줄</a:t>
            </a:r>
            <a:endParaRPr sz="3200"/>
          </a:p>
          <a:p>
            <a:pPr lvl="1">
              <a:defRPr sz="1800"/>
            </a:pPr>
            <a:r>
              <a:rPr sz="3200"/>
              <a:t>본문 두 번째 줄</a:t>
            </a:r>
            <a:endParaRPr sz="3200"/>
          </a:p>
          <a:p>
            <a:pPr lvl="2">
              <a:defRPr sz="1800"/>
            </a:pPr>
            <a:r>
              <a:rPr sz="3200"/>
              <a:t>본문 세 번째 줄</a:t>
            </a:r>
            <a:endParaRPr sz="3200"/>
          </a:p>
          <a:p>
            <a:pPr lvl="3">
              <a:defRPr sz="1800"/>
            </a:pPr>
            <a:r>
              <a:rPr sz="3200"/>
              <a:t>본문 네 번째 줄</a:t>
            </a:r>
            <a:endParaRPr sz="3200"/>
          </a:p>
          <a:p>
            <a:pPr lvl="4">
              <a:defRPr sz="1800"/>
            </a:pPr>
            <a:r>
              <a:rPr sz="3200"/>
              <a:t>본문 다섯 번째 줄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제목 텍스트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본문 첫 번째 줄</a:t>
            </a:r>
            <a:endParaRPr sz="3200"/>
          </a:p>
          <a:p>
            <a:pPr lvl="1">
              <a:defRPr sz="1800"/>
            </a:pPr>
            <a:r>
              <a:rPr sz="3200"/>
              <a:t>본문 두 번째 줄</a:t>
            </a:r>
            <a:endParaRPr sz="3200"/>
          </a:p>
          <a:p>
            <a:pPr lvl="2">
              <a:defRPr sz="1800"/>
            </a:pPr>
            <a:r>
              <a:rPr sz="3200"/>
              <a:t>본문 세 번째 줄</a:t>
            </a:r>
            <a:endParaRPr sz="3200"/>
          </a:p>
          <a:p>
            <a:pPr lvl="3">
              <a:defRPr sz="1800"/>
            </a:pPr>
            <a:r>
              <a:rPr sz="3200"/>
              <a:t>본문 네 번째 줄</a:t>
            </a:r>
            <a:endParaRPr sz="3200"/>
          </a:p>
          <a:p>
            <a:pPr lvl="4">
              <a:defRPr sz="1800"/>
            </a:pPr>
            <a:r>
              <a:rPr sz="3200"/>
              <a:t>본문 다섯 번째 줄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제목 텍스트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본문 첫 번째 줄</a:t>
            </a:r>
            <a:endParaRPr sz="3200"/>
          </a:p>
          <a:p>
            <a:pPr lvl="1">
              <a:defRPr sz="1800"/>
            </a:pPr>
            <a:r>
              <a:rPr sz="3200"/>
              <a:t>본문 두 번째 줄</a:t>
            </a:r>
            <a:endParaRPr sz="3200"/>
          </a:p>
          <a:p>
            <a:pPr lvl="2">
              <a:defRPr sz="1800"/>
            </a:pPr>
            <a:r>
              <a:rPr sz="3200"/>
              <a:t>본문 세 번째 줄</a:t>
            </a:r>
            <a:endParaRPr sz="3200"/>
          </a:p>
          <a:p>
            <a:pPr lvl="3">
              <a:defRPr sz="1800"/>
            </a:pPr>
            <a:r>
              <a:rPr sz="3200"/>
              <a:t>본문 네 번째 줄</a:t>
            </a:r>
            <a:endParaRPr sz="3200"/>
          </a:p>
          <a:p>
            <a:pPr lvl="4">
              <a:defRPr sz="1800"/>
            </a:pPr>
            <a:r>
              <a:rPr sz="3200"/>
              <a:t>본문 다섯 번째 줄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제목 텍스트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본문 첫 번째 줄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본문 두 번째 줄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본문 세 번째 줄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본문 네 번째 줄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본문 다섯 번째 줄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제목 텍스트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본문 첫 번째 줄</a:t>
            </a:r>
            <a:endParaRPr sz="2800"/>
          </a:p>
          <a:p>
            <a:pPr lvl="1">
              <a:defRPr sz="1800"/>
            </a:pPr>
            <a:r>
              <a:rPr sz="2800"/>
              <a:t>본문 두 번째 줄</a:t>
            </a:r>
            <a:endParaRPr sz="2800"/>
          </a:p>
          <a:p>
            <a:pPr lvl="2">
              <a:defRPr sz="1800"/>
            </a:pPr>
            <a:r>
              <a:rPr sz="2800"/>
              <a:t>본문 세 번째 줄</a:t>
            </a:r>
            <a:endParaRPr sz="2800"/>
          </a:p>
          <a:p>
            <a:pPr lvl="3">
              <a:defRPr sz="1800"/>
            </a:pPr>
            <a:r>
              <a:rPr sz="2800"/>
              <a:t>본문 네 번째 줄</a:t>
            </a:r>
            <a:endParaRPr sz="2800"/>
          </a:p>
          <a:p>
            <a:pPr lvl="4">
              <a:defRPr sz="1800"/>
            </a:pPr>
            <a:r>
              <a:rPr sz="2800"/>
              <a:t>본문 다섯 번째 줄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제목 텍스트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 lvl="0">
              <a:defRPr b="0" sz="1800"/>
            </a:pPr>
            <a:r>
              <a:rPr b="1" sz="2400"/>
              <a:t>본문 첫 번째 줄</a:t>
            </a:r>
            <a:endParaRPr b="1" sz="2400"/>
          </a:p>
          <a:p>
            <a:pPr lvl="1">
              <a:defRPr b="0" sz="1800"/>
            </a:pPr>
            <a:r>
              <a:rPr b="1" sz="2400"/>
              <a:t>본문 두 번째 줄</a:t>
            </a:r>
            <a:endParaRPr b="1" sz="2400"/>
          </a:p>
          <a:p>
            <a:pPr lvl="2">
              <a:defRPr b="0" sz="1800"/>
            </a:pPr>
            <a:r>
              <a:rPr b="1" sz="2400"/>
              <a:t>본문 세 번째 줄</a:t>
            </a:r>
            <a:endParaRPr b="1" sz="2400"/>
          </a:p>
          <a:p>
            <a:pPr lvl="3">
              <a:defRPr b="0" sz="1800"/>
            </a:pPr>
            <a:r>
              <a:rPr b="1" sz="2400"/>
              <a:t>본문 네 번째 줄</a:t>
            </a:r>
            <a:endParaRPr b="1" sz="2400"/>
          </a:p>
          <a:p>
            <a:pPr lvl="4">
              <a:defRPr b="0" sz="1800"/>
            </a:pPr>
            <a:r>
              <a:rPr b="1" sz="2400"/>
              <a:t>본문 다섯 번째 줄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제목 텍스트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제목 텍스트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본문 첫 번째 줄</a:t>
            </a:r>
            <a:endParaRPr sz="3200"/>
          </a:p>
          <a:p>
            <a:pPr lvl="1">
              <a:defRPr sz="1800"/>
            </a:pPr>
            <a:r>
              <a:rPr sz="3200"/>
              <a:t>본문 두 번째 줄</a:t>
            </a:r>
            <a:endParaRPr sz="3200"/>
          </a:p>
          <a:p>
            <a:pPr lvl="2">
              <a:defRPr sz="1800"/>
            </a:pPr>
            <a:r>
              <a:rPr sz="3200"/>
              <a:t>본문 세 번째 줄</a:t>
            </a:r>
            <a:endParaRPr sz="3200"/>
          </a:p>
          <a:p>
            <a:pPr lvl="3">
              <a:defRPr sz="1800"/>
            </a:pPr>
            <a:r>
              <a:rPr sz="3200"/>
              <a:t>본문 네 번째 줄</a:t>
            </a:r>
            <a:endParaRPr sz="3200"/>
          </a:p>
          <a:p>
            <a:pPr lvl="4">
              <a:defRPr sz="1800"/>
            </a:pPr>
            <a:r>
              <a:rPr sz="3200"/>
              <a:t>본문 다섯 번째 줄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제목 텍스트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본문 첫 번째 줄</a:t>
            </a:r>
            <a:endParaRPr sz="1400"/>
          </a:p>
          <a:p>
            <a:pPr lvl="1">
              <a:defRPr sz="1800"/>
            </a:pPr>
            <a:r>
              <a:rPr sz="1400"/>
              <a:t>본문 두 번째 줄</a:t>
            </a:r>
            <a:endParaRPr sz="1400"/>
          </a:p>
          <a:p>
            <a:pPr lvl="2">
              <a:defRPr sz="1800"/>
            </a:pPr>
            <a:r>
              <a:rPr sz="1400"/>
              <a:t>본문 세 번째 줄</a:t>
            </a:r>
            <a:endParaRPr sz="1400"/>
          </a:p>
          <a:p>
            <a:pPr lvl="3">
              <a:defRPr sz="1800"/>
            </a:pPr>
            <a:r>
              <a:rPr sz="1400"/>
              <a:t>본문 네 번째 줄</a:t>
            </a:r>
            <a:endParaRPr sz="1400"/>
          </a:p>
          <a:p>
            <a:pPr lvl="4">
              <a:defRPr sz="1800"/>
            </a:pPr>
            <a:r>
              <a:rPr sz="1400"/>
              <a:t>본문 다섯 번째 줄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본문 첫 번째 줄</a:t>
            </a:r>
            <a:endParaRPr sz="3200"/>
          </a:p>
          <a:p>
            <a:pPr lvl="1">
              <a:defRPr sz="1800"/>
            </a:pPr>
            <a:r>
              <a:rPr sz="3200"/>
              <a:t>본문 두 번째 줄</a:t>
            </a:r>
            <a:endParaRPr sz="3200"/>
          </a:p>
          <a:p>
            <a:pPr lvl="2">
              <a:defRPr sz="1800"/>
            </a:pPr>
            <a:r>
              <a:rPr sz="3200"/>
              <a:t>본문 세 번째 줄</a:t>
            </a:r>
            <a:endParaRPr sz="3200"/>
          </a:p>
          <a:p>
            <a:pPr lvl="3">
              <a:defRPr sz="1800"/>
            </a:pPr>
            <a:r>
              <a:rPr sz="3200"/>
              <a:t>본문 네 번째 줄</a:t>
            </a:r>
            <a:endParaRPr sz="3200"/>
          </a:p>
          <a:p>
            <a:pPr lvl="4">
              <a:defRPr sz="1800"/>
            </a:pPr>
            <a:r>
              <a:rPr sz="3200"/>
              <a:t>본문 다섯 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맑은 고딕"/>
          <a:ea typeface="맑은 고딕"/>
          <a:cs typeface="맑은 고딕"/>
          <a:sym typeface="맑은 고딕"/>
        </a:defRPr>
      </a:lvl1pPr>
      <a:lvl2pPr algn="ctr">
        <a:defRPr sz="4400">
          <a:latin typeface="맑은 고딕"/>
          <a:ea typeface="맑은 고딕"/>
          <a:cs typeface="맑은 고딕"/>
          <a:sym typeface="맑은 고딕"/>
        </a:defRPr>
      </a:lvl2pPr>
      <a:lvl3pPr algn="ctr">
        <a:defRPr sz="4400">
          <a:latin typeface="맑은 고딕"/>
          <a:ea typeface="맑은 고딕"/>
          <a:cs typeface="맑은 고딕"/>
          <a:sym typeface="맑은 고딕"/>
        </a:defRPr>
      </a:lvl3pPr>
      <a:lvl4pPr algn="ctr">
        <a:defRPr sz="4400">
          <a:latin typeface="맑은 고딕"/>
          <a:ea typeface="맑은 고딕"/>
          <a:cs typeface="맑은 고딕"/>
          <a:sym typeface="맑은 고딕"/>
        </a:defRPr>
      </a:lvl4pPr>
      <a:lvl5pPr algn="ctr">
        <a:defRPr sz="4400">
          <a:latin typeface="맑은 고딕"/>
          <a:ea typeface="맑은 고딕"/>
          <a:cs typeface="맑은 고딕"/>
          <a:sym typeface="맑은 고딕"/>
        </a:defRPr>
      </a:lvl5pPr>
      <a:lvl6pPr algn="ctr">
        <a:defRPr sz="4400">
          <a:latin typeface="맑은 고딕"/>
          <a:ea typeface="맑은 고딕"/>
          <a:cs typeface="맑은 고딕"/>
          <a:sym typeface="맑은 고딕"/>
        </a:defRPr>
      </a:lvl6pPr>
      <a:lvl7pPr algn="ctr">
        <a:defRPr sz="4400">
          <a:latin typeface="맑은 고딕"/>
          <a:ea typeface="맑은 고딕"/>
          <a:cs typeface="맑은 고딕"/>
          <a:sym typeface="맑은 고딕"/>
        </a:defRPr>
      </a:lvl7pPr>
      <a:lvl8pPr algn="ctr">
        <a:defRPr sz="4400">
          <a:latin typeface="맑은 고딕"/>
          <a:ea typeface="맑은 고딕"/>
          <a:cs typeface="맑은 고딕"/>
          <a:sym typeface="맑은 고딕"/>
        </a:defRPr>
      </a:lvl8pPr>
      <a:lvl9pPr algn="ctr">
        <a:defRPr sz="4400">
          <a:latin typeface="맑은 고딕"/>
          <a:ea typeface="맑은 고딕"/>
          <a:cs typeface="맑은 고딕"/>
          <a:sym typeface="맑은 고딕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맑은 고딕"/>
          <a:ea typeface="맑은 고딕"/>
          <a:cs typeface="맑은 고딕"/>
          <a:sym typeface="맑은 고딕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맑은 고딕"/>
          <a:ea typeface="맑은 고딕"/>
          <a:cs typeface="맑은 고딕"/>
          <a:sym typeface="맑은 고딕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맑은 고딕"/>
          <a:ea typeface="맑은 고딕"/>
          <a:cs typeface="맑은 고딕"/>
          <a:sym typeface="맑은 고딕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.blog.naver.com/jspak3/40206888159" TargetMode="External"/><Relationship Id="rId3" Type="http://schemas.openxmlformats.org/officeDocument/2006/relationships/image" Target="../media/image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>
                <a:latin typeface="Heiti TC Light"/>
                <a:ea typeface="Heiti TC Light"/>
                <a:cs typeface="Heiti TC Light"/>
                <a:sym typeface="Heiti TC Light"/>
              </a:rPr>
              <a:t>Dodge </a:t>
            </a:r>
            <a:br>
              <a:rPr sz="4400">
                <a:latin typeface="Heiti TC Light"/>
                <a:ea typeface="Heiti TC Light"/>
                <a:cs typeface="Heiti TC Light"/>
                <a:sym typeface="Heiti TC Light"/>
              </a:rPr>
            </a:br>
            <a:r>
              <a:rPr sz="4400">
                <a:latin typeface="Heiti TC Light"/>
                <a:ea typeface="Heiti TC Light"/>
                <a:cs typeface="Heiti TC Light"/>
                <a:sym typeface="Heiti TC Light"/>
              </a:rPr>
              <a:t>the Dodge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371600" y="38481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  <a:latin typeface="Heiti TC Light"/>
                <a:ea typeface="Heiti TC Light"/>
                <a:cs typeface="Heiti TC Light"/>
                <a:sym typeface="Heiti TC Light"/>
              </a:rPr>
              <a:t>GoN 15 </a:t>
            </a:r>
            <a:r>
              <a:rPr sz="3200">
                <a:solidFill>
                  <a:srgbClr val="888888"/>
                </a:solidFill>
                <a:latin typeface="Heiti TC Light"/>
                <a:ea typeface="Heiti TC Light"/>
                <a:cs typeface="Heiti TC Light"/>
                <a:sym typeface="Heiti TC Light"/>
              </a:rPr>
              <a:t>이준수</a:t>
            </a:r>
          </a:p>
        </p:txBody>
      </p:sp>
      <p:pic>
        <p:nvPicPr>
          <p:cNvPr id="51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6161" y="1312984"/>
            <a:ext cx="6240306" cy="4023943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Ollydbg</a:t>
            </a:r>
          </a:p>
        </p:txBody>
      </p:sp>
      <p:sp>
        <p:nvSpPr>
          <p:cNvPr id="93" name="Shape 93"/>
          <p:cNvSpPr/>
          <p:nvPr/>
        </p:nvSpPr>
        <p:spPr>
          <a:xfrm>
            <a:off x="2061351" y="5687429"/>
            <a:ext cx="171451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기계어</a:t>
            </a:r>
          </a:p>
        </p:txBody>
      </p:sp>
      <p:sp>
        <p:nvSpPr>
          <p:cNvPr id="94" name="Shape 94"/>
          <p:cNvSpPr/>
          <p:nvPr/>
        </p:nvSpPr>
        <p:spPr>
          <a:xfrm>
            <a:off x="2889999" y="5687429"/>
            <a:ext cx="171451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어셈블리어</a:t>
            </a:r>
          </a:p>
        </p:txBody>
      </p:sp>
      <p:sp>
        <p:nvSpPr>
          <p:cNvPr id="95" name="Shape 95"/>
          <p:cNvSpPr/>
          <p:nvPr/>
        </p:nvSpPr>
        <p:spPr>
          <a:xfrm>
            <a:off x="4167182" y="6054743"/>
            <a:ext cx="4214843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닷지1.9</a:t>
            </a:r>
            <a:r>
              <a:t>.exe</a:t>
            </a:r>
          </a:p>
        </p:txBody>
      </p:sp>
      <p:pic>
        <p:nvPicPr>
          <p:cNvPr id="96" name="catk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 flipH="1">
            <a:off x="2400999" y="3827465"/>
            <a:ext cx="1" cy="1853254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3441235" y="3827465"/>
            <a:ext cx="1" cy="1853254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어셈블리어</a:t>
            </a:r>
            <a:r>
              <a:rPr sz="4400"/>
              <a:t>??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grpSp>
        <p:nvGrpSpPr>
          <p:cNvPr id="104" name="Group 104"/>
          <p:cNvGrpSpPr/>
          <p:nvPr/>
        </p:nvGrpSpPr>
        <p:grpSpPr>
          <a:xfrm>
            <a:off x="1142975" y="2786058"/>
            <a:ext cx="1714513" cy="1643074"/>
            <a:chOff x="0" y="0"/>
            <a:chExt cx="1714512" cy="1643072"/>
          </a:xfrm>
        </p:grpSpPr>
        <p:sp>
          <p:nvSpPr>
            <p:cNvPr id="102" name="Shape 102"/>
            <p:cNvSpPr/>
            <p:nvPr/>
          </p:nvSpPr>
          <p:spPr>
            <a:xfrm>
              <a:off x="-1" y="0"/>
              <a:ext cx="1714514" cy="1643073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-1" y="494763"/>
              <a:ext cx="1714514" cy="653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프로그래밍 </a:t>
              </a:r>
              <a:endParaRPr>
                <a:solidFill>
                  <a:srgbClr val="FFFFFF"/>
                </a:solidFill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언어</a:t>
              </a:r>
            </a:p>
          </p:txBody>
        </p:sp>
      </p:grpSp>
      <p:grpSp>
        <p:nvGrpSpPr>
          <p:cNvPr id="107" name="Group 107"/>
          <p:cNvGrpSpPr/>
          <p:nvPr/>
        </p:nvGrpSpPr>
        <p:grpSpPr>
          <a:xfrm>
            <a:off x="3736306" y="2786058"/>
            <a:ext cx="1714513" cy="1643074"/>
            <a:chOff x="0" y="0"/>
            <a:chExt cx="1714512" cy="1643072"/>
          </a:xfrm>
        </p:grpSpPr>
        <p:sp>
          <p:nvSpPr>
            <p:cNvPr id="105" name="Shape 105"/>
            <p:cNvSpPr/>
            <p:nvPr/>
          </p:nvSpPr>
          <p:spPr>
            <a:xfrm>
              <a:off x="-1" y="0"/>
              <a:ext cx="1714514" cy="1643073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" name="Shape 106"/>
            <p:cNvSpPr/>
            <p:nvPr/>
          </p:nvSpPr>
          <p:spPr>
            <a:xfrm>
              <a:off x="-1" y="642466"/>
              <a:ext cx="1714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어셈블리어</a:t>
              </a:r>
            </a:p>
          </p:txBody>
        </p:sp>
      </p:grpSp>
      <p:grpSp>
        <p:nvGrpSpPr>
          <p:cNvPr id="110" name="Group 110"/>
          <p:cNvGrpSpPr/>
          <p:nvPr/>
        </p:nvGrpSpPr>
        <p:grpSpPr>
          <a:xfrm>
            <a:off x="6357949" y="2786058"/>
            <a:ext cx="1714513" cy="1643074"/>
            <a:chOff x="0" y="0"/>
            <a:chExt cx="1714512" cy="1643072"/>
          </a:xfrm>
        </p:grpSpPr>
        <p:sp>
          <p:nvSpPr>
            <p:cNvPr id="108" name="Shape 108"/>
            <p:cNvSpPr/>
            <p:nvPr/>
          </p:nvSpPr>
          <p:spPr>
            <a:xfrm>
              <a:off x="-1" y="0"/>
              <a:ext cx="1714514" cy="1643073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" name="Shape 109"/>
            <p:cNvSpPr/>
            <p:nvPr/>
          </p:nvSpPr>
          <p:spPr>
            <a:xfrm>
              <a:off x="-1" y="642466"/>
              <a:ext cx="1714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기계어</a:t>
              </a:r>
            </a:p>
          </p:txBody>
        </p:sp>
      </p:grpSp>
      <p:sp>
        <p:nvSpPr>
          <p:cNvPr id="111" name="Shape 111"/>
          <p:cNvSpPr/>
          <p:nvPr/>
        </p:nvSpPr>
        <p:spPr>
          <a:xfrm>
            <a:off x="3000363" y="3571876"/>
            <a:ext cx="571505" cy="158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5643569" y="3429000"/>
            <a:ext cx="571505" cy="158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" name="Shape 113"/>
          <p:cNvSpPr/>
          <p:nvPr/>
        </p:nvSpPr>
        <p:spPr>
          <a:xfrm flipH="1" flipV="1">
            <a:off x="5643569" y="3857628"/>
            <a:ext cx="571505" cy="158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5500694" y="4714883"/>
            <a:ext cx="16430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ollydbg</a:t>
            </a:r>
          </a:p>
        </p:txBody>
      </p:sp>
      <p:sp>
        <p:nvSpPr>
          <p:cNvPr id="115" name="Shape 115"/>
          <p:cNvSpPr/>
          <p:nvPr/>
        </p:nvSpPr>
        <p:spPr>
          <a:xfrm flipH="1">
            <a:off x="5928527" y="3858422"/>
            <a:ext cx="1589" cy="785819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16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3281" y="3389138"/>
            <a:ext cx="19939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1366" y="3255788"/>
            <a:ext cx="26924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90857" y="3290094"/>
            <a:ext cx="2222501" cy="63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1"/>
      <p:bldP build="whole" bldLvl="1" animBg="1" rev="0" advAuto="0" spid="119" grpId="3"/>
      <p:bldP build="whole" bldLvl="1" animBg="1" rev="0" advAuto="0" spid="118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어셈블리어</a:t>
            </a:r>
            <a:r>
              <a:rPr sz="4400"/>
              <a:t>(바꿀 때)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CALL 1000 -&gt; 1000 위치의 함수를 call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MOV 1000, 0 -&gt; 1000 위치에 0을 mov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JMP 1000 -&gt; 1000 위치로 jmp</a:t>
            </a:r>
            <a:endParaRPr sz="3200"/>
          </a:p>
          <a:p>
            <a:pPr lvl="0">
              <a:defRPr sz="1800"/>
            </a:pPr>
            <a:endParaRPr sz="3200"/>
          </a:p>
        </p:txBody>
      </p:sp>
      <p:pic>
        <p:nvPicPr>
          <p:cNvPr id="123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755249" y="4062969"/>
            <a:ext cx="1969407" cy="454984"/>
          </a:xfrm>
          <a:prstGeom prst="rect">
            <a:avLst/>
          </a:prstGeom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시</a:t>
            </a:r>
          </a:p>
        </p:txBody>
      </p:sp>
      <p:sp>
        <p:nvSpPr>
          <p:cNvPr id="125" name="Shape 125"/>
          <p:cNvSpPr/>
          <p:nvPr/>
        </p:nvSpPr>
        <p:spPr>
          <a:xfrm>
            <a:off x="446547" y="5153795"/>
            <a:ext cx="3598062" cy="60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lvl1pPr>
          </a:lstStyle>
          <a:p>
            <a:pPr lvl="0">
              <a:defRPr sz="1800"/>
            </a:pPr>
            <a:r>
              <a:rPr sz="3200"/>
              <a:t>얘를 이용해 건너뜀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  <p:bldP build="whole" bldLvl="1" animBg="1" rev="0" advAuto="0" spid="125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어셈블리어</a:t>
            </a:r>
            <a:r>
              <a:rPr sz="4400"/>
              <a:t>??</a:t>
            </a:r>
          </a:p>
        </p:txBody>
      </p:sp>
      <p:grpSp>
        <p:nvGrpSpPr>
          <p:cNvPr id="130" name="Group 130"/>
          <p:cNvGrpSpPr/>
          <p:nvPr/>
        </p:nvGrpSpPr>
        <p:grpSpPr>
          <a:xfrm>
            <a:off x="1643041" y="2786058"/>
            <a:ext cx="1714513" cy="1643074"/>
            <a:chOff x="0" y="0"/>
            <a:chExt cx="1714512" cy="1643072"/>
          </a:xfrm>
        </p:grpSpPr>
        <p:sp>
          <p:nvSpPr>
            <p:cNvPr id="128" name="Shape 128"/>
            <p:cNvSpPr/>
            <p:nvPr/>
          </p:nvSpPr>
          <p:spPr>
            <a:xfrm>
              <a:off x="-1" y="0"/>
              <a:ext cx="1714514" cy="1643073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-1" y="494763"/>
              <a:ext cx="1714514" cy="653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프로그래밍 </a:t>
              </a:r>
              <a:endParaRPr>
                <a:solidFill>
                  <a:srgbClr val="FFFFFF"/>
                </a:solidFill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언어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5643569" y="2786058"/>
            <a:ext cx="1714513" cy="1643074"/>
            <a:chOff x="0" y="0"/>
            <a:chExt cx="1714512" cy="1643072"/>
          </a:xfrm>
        </p:grpSpPr>
        <p:sp>
          <p:nvSpPr>
            <p:cNvPr id="131" name="Shape 131"/>
            <p:cNvSpPr/>
            <p:nvPr/>
          </p:nvSpPr>
          <p:spPr>
            <a:xfrm>
              <a:off x="-1" y="0"/>
              <a:ext cx="1714514" cy="1643073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-1" y="642466"/>
              <a:ext cx="1714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어셈블리어</a:t>
              </a:r>
            </a:p>
          </p:txBody>
        </p:sp>
      </p:grpSp>
      <p:sp>
        <p:nvSpPr>
          <p:cNvPr id="134" name="Shape 134"/>
          <p:cNvSpPr/>
          <p:nvPr/>
        </p:nvSpPr>
        <p:spPr>
          <a:xfrm>
            <a:off x="4286248" y="3286123"/>
            <a:ext cx="571504" cy="1590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5" name="Shape 135"/>
          <p:cNvSpPr/>
          <p:nvPr/>
        </p:nvSpPr>
        <p:spPr>
          <a:xfrm flipH="1" flipV="1">
            <a:off x="4286248" y="3929066"/>
            <a:ext cx="571504" cy="158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4106853" y="4729106"/>
            <a:ext cx="192882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추상화죠</a:t>
            </a:r>
          </a:p>
        </p:txBody>
      </p:sp>
      <p:pic>
        <p:nvPicPr>
          <p:cNvPr id="137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 flipH="1">
            <a:off x="4571206" y="3904858"/>
            <a:ext cx="1589" cy="785819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idx="1"/>
          </p:nvPr>
        </p:nvSpPr>
        <p:spPr>
          <a:xfrm>
            <a:off x="1491783" y="2953936"/>
            <a:ext cx="8229601" cy="45259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Step</a:t>
            </a:r>
            <a:r>
              <a:rPr sz="3200"/>
              <a:t> 2 - Ollydbg를 이용한 dodge</a:t>
            </a:r>
          </a:p>
        </p:txBody>
      </p:sp>
      <p:pic>
        <p:nvPicPr>
          <p:cNvPr id="141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처음부터 리버싱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457200" y="1166018"/>
            <a:ext cx="8229600" cy="45259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어셈블리어 코드를 보고 프밍 언어처럼 따라가기!</a:t>
            </a:r>
          </a:p>
        </p:txBody>
      </p:sp>
      <p:sp>
        <p:nvSpPr>
          <p:cNvPr id="145" name="Shape 145"/>
          <p:cNvSpPr/>
          <p:nvPr/>
        </p:nvSpPr>
        <p:spPr>
          <a:xfrm>
            <a:off x="3786182" y="6143643"/>
            <a:ext cx="3786214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</a:p>
        </p:txBody>
      </p:sp>
      <p:pic>
        <p:nvPicPr>
          <p:cNvPr id="146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8147" y="2991546"/>
            <a:ext cx="3967706" cy="2251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처음부터 리버싱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4572000" y="3143248"/>
            <a:ext cx="8229600" cy="452596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</a:p>
        </p:txBody>
      </p:sp>
      <p:sp>
        <p:nvSpPr>
          <p:cNvPr id="151" name="Shape 151"/>
          <p:cNvSpPr/>
          <p:nvPr/>
        </p:nvSpPr>
        <p:spPr>
          <a:xfrm>
            <a:off x="3786182" y="6143643"/>
            <a:ext cx="3786214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t>Winmain 함수</a:t>
            </a:r>
          </a:p>
        </p:txBody>
      </p:sp>
      <p:pic>
        <p:nvPicPr>
          <p:cNvPr id="152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0505" y="1239565"/>
            <a:ext cx="6262990" cy="4748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4572000" y="3143248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57" name="catk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4408" y="1178413"/>
            <a:ext cx="8190438" cy="4231865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863600" y="2267453"/>
            <a:ext cx="1539875" cy="361448"/>
          </a:xfrm>
          <a:prstGeom prst="rect">
            <a:avLst/>
          </a:prstGeom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4420803" y="6112686"/>
            <a:ext cx="378621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t>굳굳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sub_404330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6" name="Shape 166"/>
          <p:cNvSpPr/>
          <p:nvPr/>
        </p:nvSpPr>
        <p:spPr>
          <a:xfrm>
            <a:off x="5273680" y="2545080"/>
            <a:ext cx="3071835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Int a[0x100000];</a:t>
            </a:r>
          </a:p>
          <a:p>
            <a:pPr lvl="0"/>
            <a:r>
              <a:t>For(i=0;i&lt;0x100000;i++)</a:t>
            </a:r>
          </a:p>
          <a:p>
            <a:pPr lvl="0"/>
            <a:r>
              <a:t>{</a:t>
            </a:r>
          </a:p>
          <a:p>
            <a:pPr lvl="0"/>
            <a:r>
              <a:t>A[i]=rand();</a:t>
            </a:r>
          </a:p>
          <a:p>
            <a:pPr lvl="0"/>
            <a:r>
              <a:t>}</a:t>
            </a:r>
          </a:p>
        </p:txBody>
      </p:sp>
      <p:pic>
        <p:nvPicPr>
          <p:cNvPr id="167" name="catk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9250" y="2724150"/>
            <a:ext cx="4457700" cy="1409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653601" y="4580307"/>
            <a:ext cx="445770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t>요약: 40D8F0부터 80D8F0까지 랜덤값을 채움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1"/>
      <p:bldP build="whole" bldLvl="1" animBg="1" rev="0" advAuto="0" spid="166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깜짝 퀴즈!!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4143371" y="1584312"/>
            <a:ext cx="8229601" cy="45259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시간</a:t>
            </a:r>
            <a:endParaRPr sz="3200"/>
          </a:p>
          <a:p>
            <a:pPr lvl="0">
              <a:buSzTx/>
              <a:buNone/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우주선의 좌표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총알과 관련된 값</a:t>
            </a:r>
          </a:p>
        </p:txBody>
      </p:sp>
      <p:sp>
        <p:nvSpPr>
          <p:cNvPr id="175" name="Shape 175"/>
          <p:cNvSpPr/>
          <p:nvPr/>
        </p:nvSpPr>
        <p:spPr>
          <a:xfrm>
            <a:off x="933434" y="2950673"/>
            <a:ext cx="3071835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Int a[0x100000];</a:t>
            </a:r>
          </a:p>
          <a:p>
            <a:pPr lvl="0"/>
            <a:r>
              <a:t>For(i=0;i&lt;0x100000;i++)</a:t>
            </a:r>
          </a:p>
          <a:p>
            <a:pPr lvl="0"/>
            <a:r>
              <a:t>{</a:t>
            </a:r>
          </a:p>
          <a:p>
            <a:pPr lvl="0"/>
            <a:r>
              <a:t>A[i]=rand();</a:t>
            </a:r>
          </a:p>
          <a:p>
            <a:pPr lvl="0"/>
            <a:r>
              <a:t>}</a:t>
            </a:r>
          </a:p>
        </p:txBody>
      </p:sp>
      <p:pic>
        <p:nvPicPr>
          <p:cNvPr id="176" name="catk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3767967" y="5905857"/>
            <a:ext cx="445770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t>Step 3로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1"/>
      <p:bldP build="whole" bldLvl="1" animBg="1" rev="0" advAuto="0" spid="177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Goal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리버싱 기술을 이용해서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총알을 만드는 함수를 열심히</a:t>
            </a:r>
            <a:r>
              <a:rPr sz="3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 파악한</a:t>
            </a:r>
            <a:r>
              <a:rPr sz="3200"/>
              <a:t> 후에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얘를 건너뛰어서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Dodge the dodge!!</a:t>
            </a:r>
          </a:p>
        </p:txBody>
      </p:sp>
      <p:pic>
        <p:nvPicPr>
          <p:cNvPr id="55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함수를 d</a:t>
            </a:r>
            <a:r>
              <a:rPr sz="4400"/>
              <a:t>odge해보자!!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8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9200" y="3941762"/>
            <a:ext cx="4165600" cy="139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9200" y="2249636"/>
            <a:ext cx="4165600" cy="1317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catke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3300" y="53689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결과</a:t>
            </a:r>
          </a:p>
        </p:txBody>
      </p:sp>
      <p:pic>
        <p:nvPicPr>
          <p:cNvPr id="18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0154" y="1472500"/>
            <a:ext cx="4483692" cy="3844738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2218580" y="1880488"/>
            <a:ext cx="459036" cy="361448"/>
          </a:xfrm>
          <a:prstGeom prst="rect">
            <a:avLst/>
          </a:prstGeom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0" name="catke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3055952" y="5712111"/>
            <a:ext cx="4457701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t>총알 함수의 뿌리를 뽑아볼까??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2"/>
      <p:bldP build="whole" bldLvl="1" animBg="1" rev="0" advAuto="0" spid="18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body" idx="1"/>
          </p:nvPr>
        </p:nvSpPr>
        <p:spPr>
          <a:xfrm>
            <a:off x="457200" y="2962272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Step</a:t>
            </a:r>
            <a:r>
              <a:rPr sz="3200"/>
              <a:t> 3 - Tsearch와 Ollydbg를 이용한 dodge</a:t>
            </a:r>
          </a:p>
        </p:txBody>
      </p:sp>
      <p:pic>
        <p:nvPicPr>
          <p:cNvPr id="196" name="catk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Tsearch</a:t>
            </a:r>
          </a:p>
        </p:txBody>
      </p:sp>
      <p:sp>
        <p:nvSpPr>
          <p:cNvPr id="201" name="Shape 201"/>
          <p:cNvSpPr/>
          <p:nvPr/>
        </p:nvSpPr>
        <p:spPr>
          <a:xfrm>
            <a:off x="3367289" y="5223661"/>
            <a:ext cx="4119391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원하는 값들을 찾을 수 있음</a:t>
            </a:r>
          </a:p>
        </p:txBody>
      </p:sp>
      <p:pic>
        <p:nvPicPr>
          <p:cNvPr id="20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2762" y="1671790"/>
            <a:ext cx="5238476" cy="3514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catke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총알 갯수의 주소 찾는중</a:t>
            </a:r>
            <a:r>
              <a:rPr sz="4400"/>
              <a:t>…</a:t>
            </a:r>
          </a:p>
        </p:txBody>
      </p:sp>
      <p:pic>
        <p:nvPicPr>
          <p:cNvPr id="20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4844" y="1836393"/>
            <a:ext cx="4694312" cy="3185214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3107601" y="5223661"/>
            <a:ext cx="2928798" cy="68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총알 갯수를 바꾸는 함수 -&gt; </a:t>
            </a:r>
          </a:p>
          <a:p>
            <a:pPr lvl="0"/>
            <a:r>
              <a:t>총알과 밀접한 관련이 있는 함수</a:t>
            </a:r>
          </a:p>
        </p:txBody>
      </p:sp>
      <p:pic>
        <p:nvPicPr>
          <p:cNvPr id="210" name="catke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갯수의 주소 획득</a:t>
            </a:r>
            <a:r>
              <a:rPr sz="4400"/>
              <a:t>!</a:t>
            </a:r>
          </a:p>
        </p:txBody>
      </p:sp>
      <p:pic>
        <p:nvPicPr>
          <p:cNvPr id="21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0300" y="2489200"/>
            <a:ext cx="4343400" cy="187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2365022" y="2948511"/>
            <a:ext cx="1058770" cy="218270"/>
          </a:xfrm>
          <a:prstGeom prst="rect">
            <a:avLst/>
          </a:prstGeom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7" name="catke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Ollydbg- </a:t>
            </a:r>
            <a:r>
              <a:rPr sz="4400"/>
              <a:t>메모리 브포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3" name="Shape 223"/>
          <p:cNvSpPr/>
          <p:nvPr/>
        </p:nvSpPr>
        <p:spPr>
          <a:xfrm>
            <a:off x="2928926" y="6000767"/>
            <a:ext cx="3857653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40D7E8</a:t>
            </a:r>
            <a:r>
              <a:t>에 메모리 브포 걸음</a:t>
            </a:r>
          </a:p>
        </p:txBody>
      </p:sp>
      <p:pic>
        <p:nvPicPr>
          <p:cNvPr id="22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673" y="1793362"/>
            <a:ext cx="5522654" cy="4139639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5169545" y="2873761"/>
            <a:ext cx="2039988" cy="256127"/>
          </a:xfrm>
          <a:prstGeom prst="rect">
            <a:avLst/>
          </a:prstGeom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6" name="catk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실행시키면</a:t>
            </a:r>
            <a:r>
              <a:rPr sz="4400"/>
              <a:t>?-(1)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457200" y="16129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0" name="Shape 230"/>
          <p:cNvSpPr/>
          <p:nvPr/>
        </p:nvSpPr>
        <p:spPr>
          <a:xfrm>
            <a:off x="222821" y="2602229"/>
            <a:ext cx="2552443" cy="666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함수 1: 4022F0~402455</a:t>
            </a:r>
          </a:p>
        </p:txBody>
      </p:sp>
      <p:pic>
        <p:nvPicPr>
          <p:cNvPr id="231" name="catk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59150" y="2959100"/>
            <a:ext cx="2425700" cy="939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62200" y="4321089"/>
            <a:ext cx="4626865" cy="13295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3242888" y="4876234"/>
            <a:ext cx="4457701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t>40D7E8 에 0을 대입함.??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2"/>
      <p:bldP build="whole" bldLvl="1" animBg="1" rev="0" advAuto="0" spid="23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실행시키면</a:t>
            </a:r>
            <a:r>
              <a:rPr sz="4400"/>
              <a:t>?-(1)</a:t>
            </a:r>
            <a:r>
              <a:rPr sz="4400"/>
              <a:t>을 </a:t>
            </a:r>
            <a:r>
              <a:rPr sz="4400"/>
              <a:t>JMP</a:t>
            </a:r>
            <a:r>
              <a:rPr sz="4400"/>
              <a:t>하면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0" name="Shape 240"/>
          <p:cNvSpPr/>
          <p:nvPr/>
        </p:nvSpPr>
        <p:spPr>
          <a:xfrm>
            <a:off x="3939830" y="5687235"/>
            <a:ext cx="19288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????????</a:t>
            </a:r>
          </a:p>
        </p:txBody>
      </p:sp>
      <p:pic>
        <p:nvPicPr>
          <p:cNvPr id="24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4898" y="2171204"/>
            <a:ext cx="3914204" cy="3383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catke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(1)</a:t>
            </a:r>
            <a:r>
              <a:rPr sz="4400"/>
              <a:t>에서 얻은 정보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sub_4022F0는 총알을 초기화하는 함수였다ㅠ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총알 관련 값을 [</a:t>
            </a:r>
            <a:r>
              <a:rPr sz="3200"/>
              <a:t>ESI+1Dxx]</a:t>
            </a:r>
            <a:r>
              <a:rPr sz="3200"/>
              <a:t>에 저장한다</a:t>
            </a:r>
            <a:r>
              <a:rPr sz="3200"/>
              <a:t>.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얘네 값을 고정시키면?? </a:t>
            </a:r>
          </a:p>
        </p:txBody>
      </p:sp>
      <p:pic>
        <p:nvPicPr>
          <p:cNvPr id="248" name="catk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Goal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 u="sng"/>
              <a:t>리버싱 기술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 u="sng"/>
              <a:t>총알을 만드는 함수를 열심히</a:t>
            </a:r>
            <a:r>
              <a:rPr sz="3200" u="sng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 파악</a:t>
            </a:r>
            <a:endParaRPr sz="3200" u="sng">
              <a:latin typeface="Apple SD 산돌고딕 Neo 일반체"/>
              <a:ea typeface="Apple SD 산돌고딕 Neo 일반체"/>
              <a:cs typeface="Apple SD 산돌고딕 Neo 일반체"/>
              <a:sym typeface="Apple SD 산돌고딕 Neo 일반체"/>
            </a:endParaRPr>
          </a:p>
          <a:p>
            <a:pPr lvl="0">
              <a:defRPr sz="1800"/>
            </a:pPr>
            <a:endParaRPr sz="3200" u="sng">
              <a:latin typeface="Apple SD 산돌고딕 Neo 일반체"/>
              <a:ea typeface="Apple SD 산돌고딕 Neo 일반체"/>
              <a:cs typeface="Apple SD 산돌고딕 Neo 일반체"/>
              <a:sym typeface="Apple SD 산돌고딕 Neo 일반체"/>
            </a:endParaRPr>
          </a:p>
          <a:p>
            <a:pPr lvl="0">
              <a:defRPr sz="1800"/>
            </a:pPr>
            <a:r>
              <a:rPr sz="3200" u="sng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얘를 건너뛰어서</a:t>
            </a:r>
            <a:endParaRPr sz="3200" u="sng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??설명좀</a:t>
            </a:r>
          </a:p>
        </p:txBody>
      </p:sp>
      <p:pic>
        <p:nvPicPr>
          <p:cNvPr id="59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실행시키면</a:t>
            </a:r>
            <a:r>
              <a:rPr sz="4400"/>
              <a:t>?-(2)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4" name="Shape 254"/>
          <p:cNvSpPr/>
          <p:nvPr/>
        </p:nvSpPr>
        <p:spPr>
          <a:xfrm>
            <a:off x="489521" y="2348229"/>
            <a:ext cx="2577892" cy="666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함수 2: 4032D0~403515</a:t>
            </a:r>
          </a:p>
        </p:txBody>
      </p:sp>
      <p:pic>
        <p:nvPicPr>
          <p:cNvPr id="25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2" y="3371850"/>
            <a:ext cx="51435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catke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/>
        </p:nvSpPr>
        <p:spPr>
          <a:xfrm>
            <a:off x="3845360" y="5185839"/>
            <a:ext cx="445770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t>뒷장에 있어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(2)</a:t>
            </a:r>
            <a:r>
              <a:rPr sz="4400"/>
              <a:t>의 내부 동작(간단히)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xfrm>
            <a:off x="2730907" y="5322895"/>
            <a:ext cx="8229601" cy="45259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00"/>
            </a:lvl1pPr>
          </a:lstStyle>
          <a:p>
            <a:pPr lvl="0"/>
            <a:r>
              <a:t>그래서 랜덤한 값들을 채웠던거구나!!</a:t>
            </a:r>
          </a:p>
        </p:txBody>
      </p:sp>
      <p:pic>
        <p:nvPicPr>
          <p:cNvPr id="26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2400" y="3016250"/>
            <a:ext cx="3759200" cy="13970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/>
          <p:nvPr/>
        </p:nvSpPr>
        <p:spPr>
          <a:xfrm>
            <a:off x="489521" y="2348229"/>
            <a:ext cx="4030449" cy="666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오잉? 함수 앞쪽에서 다른 함수를 부르네??</a:t>
            </a:r>
          </a:p>
        </p:txBody>
      </p:sp>
      <p:pic>
        <p:nvPicPr>
          <p:cNvPr id="26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22500" y="3506787"/>
            <a:ext cx="5257800" cy="115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catkey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1"/>
      <p:bldP build="whole" bldLvl="1" animBg="1" rev="0" advAuto="0" spid="262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(2)</a:t>
            </a:r>
            <a:r>
              <a:rPr sz="4400"/>
              <a:t>의 내부 동작(간단히)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xfrm>
            <a:off x="3416300" y="5440362"/>
            <a:ext cx="8229600" cy="45259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SzTx/>
              <a:buFontTx/>
              <a:buNone/>
              <a:defRPr sz="1800"/>
            </a:lvl1pPr>
          </a:lstStyle>
          <a:p>
            <a:pPr lvl="0"/>
            <a:r>
              <a:t>총알 만드는 함수인거 인정?</a:t>
            </a:r>
          </a:p>
        </p:txBody>
      </p:sp>
      <p:pic>
        <p:nvPicPr>
          <p:cNvPr id="27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8850" y="2882900"/>
            <a:ext cx="2146300" cy="1092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0750" y="4513262"/>
            <a:ext cx="4762500" cy="736601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489521" y="2348229"/>
            <a:ext cx="4201283" cy="666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오잉? 함수 뒷쪽에서는 끔찍한 float연산을??</a:t>
            </a:r>
          </a:p>
        </p:txBody>
      </p:sp>
      <p:pic>
        <p:nvPicPr>
          <p:cNvPr id="275" name="catkey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4" grpId="1"/>
      <p:bldP build="whole" bldLvl="1" animBg="1" rev="0" advAuto="0" spid="271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실행시키면</a:t>
            </a:r>
            <a:r>
              <a:rPr sz="4400"/>
              <a:t>?-(2)</a:t>
            </a:r>
            <a:r>
              <a:rPr sz="4400"/>
              <a:t>을 </a:t>
            </a:r>
            <a:r>
              <a:rPr sz="4400"/>
              <a:t>JMP</a:t>
            </a:r>
            <a:r>
              <a:rPr sz="4400"/>
              <a:t>하면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1" name="Shape 281"/>
          <p:cNvSpPr/>
          <p:nvPr/>
        </p:nvSpPr>
        <p:spPr>
          <a:xfrm>
            <a:off x="3428991" y="5643578"/>
            <a:ext cx="3000397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총알이 생성되지 않는다</a:t>
            </a:r>
            <a:r>
              <a:t>.</a:t>
            </a:r>
          </a:p>
        </p:txBody>
      </p:sp>
      <p:pic>
        <p:nvPicPr>
          <p:cNvPr id="28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0591" y="1681244"/>
            <a:ext cx="4302818" cy="3698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catke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Demonstration</a:t>
            </a:r>
          </a:p>
        </p:txBody>
      </p:sp>
      <p:pic>
        <p:nvPicPr>
          <p:cNvPr id="288" name="catk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결론</a:t>
            </a:r>
          </a:p>
        </p:txBody>
      </p:sp>
      <p:sp>
        <p:nvSpPr>
          <p:cNvPr id="293" name="Shape 293"/>
          <p:cNvSpPr/>
          <p:nvPr>
            <p:ph type="body" idx="1"/>
          </p:nvPr>
        </p:nvSpPr>
        <p:spPr>
          <a:xfrm>
            <a:off x="457200" y="21844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Ollydbg와 Tsearch를 이용해 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총알 관련 함수를 깔끔하게 찾아내서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얘네를 건너뛰었더니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Dodge를 성공적으로 dodge할 수 있었다.</a:t>
            </a:r>
          </a:p>
        </p:txBody>
      </p:sp>
      <p:pic>
        <p:nvPicPr>
          <p:cNvPr id="294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References</a:t>
            </a:r>
          </a:p>
        </p:txBody>
      </p:sp>
      <p:sp>
        <p:nvSpPr>
          <p:cNvPr id="297" name="Shape 29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[writeup]닷지 1.9 리버싱(Dodgeball 1.9 Reversing)</a:t>
            </a:r>
            <a:endParaRPr sz="3200"/>
          </a:p>
          <a:p>
            <a:pPr lvl="0">
              <a:defRPr sz="1800"/>
            </a:pP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http://m.blog.naver.com/jspak3/40206888159</a:t>
            </a:r>
          </a:p>
        </p:txBody>
      </p:sp>
      <p:pic>
        <p:nvPicPr>
          <p:cNvPr id="298" name="catk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응용-우주선의 좌표</a:t>
            </a:r>
          </a:p>
        </p:txBody>
      </p:sp>
      <p:sp>
        <p:nvSpPr>
          <p:cNvPr id="301" name="Shape 3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Tsearch의 메모리 고정 기능을 이용해 화면 밖으로 퇴장시키자.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생각: 분명 우주선의 좌표도 어떠한 형태로 메모리 어딘가에 있을 것이다.</a:t>
            </a:r>
            <a:endParaRPr sz="3200"/>
          </a:p>
          <a:p>
            <a:pPr lvl="0">
              <a:defRPr sz="1800"/>
            </a:pPr>
            <a:endParaRPr sz="3200"/>
          </a:p>
        </p:txBody>
      </p:sp>
      <p:sp>
        <p:nvSpPr>
          <p:cNvPr id="302" name="Shape 3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303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응용-우주선의 좌표를?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 marL="339470" indent="-339470" defTabSz="905255">
              <a:defRPr sz="1800"/>
            </a:pPr>
            <a:r>
              <a:rPr sz="3168"/>
              <a:t>그래서 키보드 입력 함수 주변을 뒤적뒤적</a:t>
            </a:r>
            <a:endParaRPr sz="3168"/>
          </a:p>
          <a:p>
            <a:pPr lvl="0" marL="339470" indent="-339470" defTabSz="905255">
              <a:defRPr sz="1800"/>
            </a:pPr>
            <a:endParaRPr sz="3168"/>
          </a:p>
          <a:p>
            <a:pPr lvl="0" marL="339470" indent="-339470" defTabSz="905255">
              <a:defRPr sz="1800"/>
            </a:pPr>
            <a:endParaRPr sz="3168"/>
          </a:p>
          <a:p>
            <a:pPr lvl="0" marL="339470" indent="-339470" defTabSz="905255">
              <a:defRPr sz="1800"/>
            </a:pPr>
            <a:r>
              <a:rPr sz="3168"/>
              <a:t>결론: </a:t>
            </a:r>
            <a:endParaRPr sz="3168"/>
          </a:p>
          <a:p>
            <a:pPr lvl="0" marL="339470" indent="-339470" defTabSz="905255">
              <a:defRPr sz="1800"/>
            </a:pPr>
            <a:r>
              <a:rPr sz="3168"/>
              <a:t>0x40D838에 우주선의 x좌표,</a:t>
            </a:r>
            <a:endParaRPr sz="3168"/>
          </a:p>
          <a:p>
            <a:pPr lvl="0" marL="339470" indent="-339470" defTabSz="905255">
              <a:defRPr sz="1800"/>
            </a:pPr>
            <a:r>
              <a:rPr sz="3168"/>
              <a:t>0x40D840에 우주선의 y좌표 저장</a:t>
            </a:r>
            <a:endParaRPr sz="3168"/>
          </a:p>
          <a:p>
            <a:pPr lvl="0" marL="339470" indent="-339470" defTabSz="905255">
              <a:defRPr sz="1800"/>
            </a:pPr>
            <a:endParaRPr sz="3168"/>
          </a:p>
          <a:p>
            <a:pPr lvl="0" marL="339470" indent="-339470" defTabSz="905255">
              <a:defRPr sz="1800"/>
            </a:pPr>
            <a:endParaRPr sz="3168"/>
          </a:p>
        </p:txBody>
      </p:sp>
      <p:sp>
        <p:nvSpPr>
          <p:cNvPr id="307" name="Shape 3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308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응용-우주선의 좌표를?</a:t>
            </a:r>
          </a:p>
        </p:txBody>
      </p:sp>
      <p:sp>
        <p:nvSpPr>
          <p:cNvPr id="311" name="Shape 3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이제 x좌표를 조정해서 우주선을 화면밖으로 날려보자.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x좌표를 0~400까지 이용함.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그럼 500으로 바꿔야징~~</a:t>
            </a:r>
          </a:p>
        </p:txBody>
      </p:sp>
      <p:sp>
        <p:nvSpPr>
          <p:cNvPr id="312" name="Shape 3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313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Step들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Step</a:t>
            </a:r>
            <a:r>
              <a:rPr sz="3200"/>
              <a:t> 1 - 기초 지식 쌓기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Step 2 - Ollydbg를 이용한 dodge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Step 3 - Tsearch와 Ollydbg를 이용한 dodge</a:t>
            </a:r>
          </a:p>
        </p:txBody>
      </p:sp>
      <p:pic>
        <p:nvPicPr>
          <p:cNvPr id="63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응용-우주선의 좌표를?</a:t>
            </a:r>
          </a:p>
        </p:txBody>
      </p:sp>
      <p:sp>
        <p:nvSpPr>
          <p:cNvPr id="316" name="Shape 316"/>
          <p:cNvSpPr/>
          <p:nvPr>
            <p:ph type="body" idx="1"/>
          </p:nvPr>
        </p:nvSpPr>
        <p:spPr>
          <a:xfrm>
            <a:off x="457200" y="3302843"/>
            <a:ext cx="8229600" cy="52578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??안되잖아??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Tsearch 약해요..</a:t>
            </a:r>
          </a:p>
        </p:txBody>
      </p:sp>
      <p:sp>
        <p:nvSpPr>
          <p:cNvPr id="317" name="Shape 3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31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2164920"/>
            <a:ext cx="6477000" cy="33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catk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응용-우주선의 좌표를?</a:t>
            </a:r>
          </a:p>
        </p:txBody>
      </p:sp>
      <p:sp>
        <p:nvSpPr>
          <p:cNvPr id="322" name="Shape 322"/>
          <p:cNvSpPr/>
          <p:nvPr>
            <p:ph type="body" idx="1"/>
          </p:nvPr>
        </p:nvSpPr>
        <p:spPr>
          <a:xfrm>
            <a:off x="457200" y="2029993"/>
            <a:ext cx="8229600" cy="52578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근데 죽으니까 되네??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아하.. 게임중에 주기적으로 우주선의 위치를 체크해서 바꾸는 함수가 있겠구나..</a:t>
            </a:r>
          </a:p>
        </p:txBody>
      </p:sp>
      <p:sp>
        <p:nvSpPr>
          <p:cNvPr id="323" name="Shape 3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32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2077" y="1223347"/>
            <a:ext cx="3730020" cy="3205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catk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응용-우주선의 좌표를?</a:t>
            </a:r>
          </a:p>
        </p:txBody>
      </p:sp>
      <p:sp>
        <p:nvSpPr>
          <p:cNvPr id="328" name="Shape 328"/>
          <p:cNvSpPr/>
          <p:nvPr>
            <p:ph type="body" idx="1"/>
          </p:nvPr>
        </p:nvSpPr>
        <p:spPr>
          <a:xfrm>
            <a:off x="457200" y="1441807"/>
            <a:ext cx="8229600" cy="52578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결론: 총알 위치에 메모리 브포를 건후에 우주선을 건드는 루틴을 없앤다.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Tsearch 잘돼요..</a:t>
            </a:r>
          </a:p>
        </p:txBody>
      </p:sp>
      <p:sp>
        <p:nvSpPr>
          <p:cNvPr id="329" name="Shape 3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33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9450" y="2690038"/>
            <a:ext cx="3585100" cy="3091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catk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2538405" y="3140072"/>
            <a:ext cx="8229601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Step</a:t>
            </a:r>
            <a:r>
              <a:rPr sz="3200"/>
              <a:t> 1 - 기초 지식 쌓기</a:t>
            </a:r>
          </a:p>
        </p:txBody>
      </p:sp>
      <p:pic>
        <p:nvPicPr>
          <p:cNvPr id="67" name="catk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What is Dodge?</a:t>
            </a:r>
          </a:p>
        </p:txBody>
      </p:sp>
      <p:pic>
        <p:nvPicPr>
          <p:cNvPr id="72" name="catk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31295" y="2029603"/>
            <a:ext cx="3481410" cy="299264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1072628" y="5634208"/>
            <a:ext cx="4854702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u="sng"/>
            </a:lvl1pPr>
          </a:lstStyle>
          <a:p>
            <a:pPr lvl="0">
              <a:defRPr u="none"/>
            </a:pPr>
            <a:r>
              <a:rPr u="sng"/>
              <a:t>음.. 게임이 시작될때마다 총알이 랜덤하게 생성되네?</a:t>
            </a:r>
          </a:p>
        </p:txBody>
      </p:sp>
      <p:sp>
        <p:nvSpPr>
          <p:cNvPr id="75" name="Shape 75"/>
          <p:cNvSpPr/>
          <p:nvPr/>
        </p:nvSpPr>
        <p:spPr>
          <a:xfrm>
            <a:off x="4223321" y="3249929"/>
            <a:ext cx="697358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What is Reversing?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673894" y="1562100"/>
            <a:ext cx="8229601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Reversing: </a:t>
            </a:r>
            <a:r>
              <a:rPr sz="3200"/>
              <a:t>응용 프로그램의 내부 구조와 동작 원리를 탐구하는 기술</a:t>
            </a:r>
            <a:endParaRPr sz="3200"/>
          </a:p>
          <a:p>
            <a:pPr lvl="0">
              <a:defRPr sz="1800"/>
            </a:pPr>
            <a:endParaRPr sz="3200" u="sng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 u="sng"/>
          </a:p>
          <a:p>
            <a:pPr lvl="0">
              <a:defRPr sz="1800"/>
            </a:pPr>
            <a:r>
              <a:rPr sz="3200" u="sng"/>
              <a:t>디버거가 필요함</a:t>
            </a:r>
          </a:p>
        </p:txBody>
      </p:sp>
      <p:pic>
        <p:nvPicPr>
          <p:cNvPr id="81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What is 디버거?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b="1" sz="2900"/>
              <a:t>다른 대상 프로그램을 테스트하고 디버그하는데 쓰임</a:t>
            </a:r>
            <a:endParaRPr b="1"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b="1"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b="1"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u="sng"/>
              <a:t>그 프로그램의 코드, 메모리 값등 모든 자원을 보여줌</a:t>
            </a:r>
            <a:endParaRPr sz="2900" u="sng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sz="2900" u="sng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sz="2900" u="sng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u="sng"/>
              <a:t>Ollydbg!</a:t>
            </a:r>
          </a:p>
        </p:txBody>
      </p:sp>
      <p:pic>
        <p:nvPicPr>
          <p:cNvPr id="85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Why Ollydbg?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u="sng"/>
              <a:t>응용 프로그램만 있으면 된다.(닷지)</a:t>
            </a:r>
            <a:endParaRPr sz="2900" u="sng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u="sng"/>
              <a:t>코드</a:t>
            </a:r>
            <a:r>
              <a:rPr sz="2900" u="sng"/>
              <a:t>, </a:t>
            </a:r>
            <a:r>
              <a:rPr sz="2900" u="sng"/>
              <a:t>메모리 값을 실시간으로 바꿀 수 있음. Honey..</a:t>
            </a:r>
            <a:endParaRPr sz="2900" u="sng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sz="2900" u="sng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sz="2900" u="sng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얘를 이용해 함수를 열심히 찾을거양</a:t>
            </a:r>
          </a:p>
        </p:txBody>
      </p:sp>
      <p:pic>
        <p:nvPicPr>
          <p:cNvPr id="89" name="catke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5356264"/>
            <a:ext cx="3178373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