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6" r:id="rId3"/>
    <p:sldId id="314" r:id="rId4"/>
    <p:sldId id="372" r:id="rId5"/>
    <p:sldId id="268" r:id="rId6"/>
    <p:sldId id="324" r:id="rId7"/>
    <p:sldId id="325" r:id="rId8"/>
    <p:sldId id="373" r:id="rId9"/>
    <p:sldId id="383" r:id="rId10"/>
    <p:sldId id="339" r:id="rId11"/>
    <p:sldId id="340" r:id="rId12"/>
    <p:sldId id="342" r:id="rId13"/>
    <p:sldId id="380" r:id="rId14"/>
    <p:sldId id="378" r:id="rId15"/>
    <p:sldId id="379" r:id="rId16"/>
    <p:sldId id="385" r:id="rId17"/>
    <p:sldId id="377" r:id="rId18"/>
    <p:sldId id="376" r:id="rId19"/>
    <p:sldId id="374" r:id="rId20"/>
    <p:sldId id="359" r:id="rId21"/>
    <p:sldId id="381" r:id="rId22"/>
    <p:sldId id="384" r:id="rId23"/>
    <p:sldId id="322" r:id="rId24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425"/>
    <a:srgbClr val="F26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27" autoAdjust="0"/>
    <p:restoredTop sz="94660"/>
  </p:normalViewPr>
  <p:slideViewPr>
    <p:cSldViewPr>
      <p:cViewPr varScale="1">
        <p:scale>
          <a:sx n="110" d="100"/>
          <a:sy n="110" d="100"/>
        </p:scale>
        <p:origin x="88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91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C3D7E-DECD-40A8-83A4-F76C1F255BF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A86EF-2066-4868-A2D4-77ABBC48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32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C44DC-17B1-4BD0-9959-2723B1C0D4AF}" type="datetimeFigureOut">
              <a:rPr lang="zh-CN" altLang="en-US" smtClean="0"/>
              <a:t>2020-05-14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55252-4D7C-4974-8F53-485A71EFF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147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94611" y="323364"/>
            <a:ext cx="1440155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2134766" y="400102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2206774" y="354142"/>
            <a:ext cx="2408609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目录页</a:t>
            </a:r>
          </a:p>
        </p:txBody>
      </p:sp>
      <p:sp>
        <p:nvSpPr>
          <p:cNvPr id="12" name="燕尾形 1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32" name="直接连接符 31"/>
          <p:cNvCxnSpPr>
            <a:stCxn id="21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斜纹 37"/>
          <p:cNvSpPr/>
          <p:nvPr userDrawn="1"/>
        </p:nvSpPr>
        <p:spPr>
          <a:xfrm rot="10800000" flipH="1">
            <a:off x="0" y="5849936"/>
            <a:ext cx="1008224" cy="1008064"/>
          </a:xfrm>
          <a:prstGeom prst="diagStripe">
            <a:avLst/>
          </a:prstGeom>
          <a:solidFill>
            <a:srgbClr val="F05425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800" kern="0" dirty="0">
              <a:solidFill>
                <a:sysClr val="windowText" lastClr="000000"/>
              </a:solidFill>
              <a:ea typeface="微软雅黑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 rot="2698316">
            <a:off x="-22886" y="631850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目录页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2020-05-14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2020-05-14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2020-05-14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2020-05-14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32" name="直接连接符 31"/>
          <p:cNvCxnSpPr>
            <a:stCxn id="21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斜纹 37"/>
          <p:cNvSpPr/>
          <p:nvPr userDrawn="1"/>
        </p:nvSpPr>
        <p:spPr>
          <a:xfrm rot="10800000" flipH="1">
            <a:off x="0" y="5849936"/>
            <a:ext cx="1008224" cy="1008064"/>
          </a:xfrm>
          <a:prstGeom prst="diagStripe">
            <a:avLst/>
          </a:prstGeom>
          <a:solidFill>
            <a:srgbClr val="F05425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800" kern="0" dirty="0">
              <a:solidFill>
                <a:sysClr val="windowText" lastClr="000000"/>
              </a:solidFill>
              <a:ea typeface="微软雅黑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 rot="2698316">
            <a:off x="-22886" y="631850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过渡页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948C9CDA-8F15-F146-A51E-68AC320B104D}"/>
              </a:ext>
            </a:extLst>
          </p:cNvPr>
          <p:cNvSpPr txBox="1"/>
          <p:nvPr userDrawn="1"/>
        </p:nvSpPr>
        <p:spPr>
          <a:xfrm>
            <a:off x="694611" y="323364"/>
            <a:ext cx="1440155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23" name="直接连接符 9">
            <a:extLst>
              <a:ext uri="{FF2B5EF4-FFF2-40B4-BE49-F238E27FC236}">
                <a16:creationId xmlns:a16="http://schemas.microsoft.com/office/drawing/2014/main" id="{E29F6128-6369-8E4C-A275-0A7BA8C761B9}"/>
              </a:ext>
            </a:extLst>
          </p:cNvPr>
          <p:cNvCxnSpPr/>
          <p:nvPr userDrawn="1"/>
        </p:nvCxnSpPr>
        <p:spPr>
          <a:xfrm>
            <a:off x="2134766" y="400102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0">
            <a:extLst>
              <a:ext uri="{FF2B5EF4-FFF2-40B4-BE49-F238E27FC236}">
                <a16:creationId xmlns:a16="http://schemas.microsoft.com/office/drawing/2014/main" id="{11CC652B-D9C6-2D46-B127-0BC599AF2515}"/>
              </a:ext>
            </a:extLst>
          </p:cNvPr>
          <p:cNvSpPr txBox="1"/>
          <p:nvPr userDrawn="1"/>
        </p:nvSpPr>
        <p:spPr>
          <a:xfrm>
            <a:off x="2206774" y="354142"/>
            <a:ext cx="2408609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过渡页</a:t>
            </a:r>
          </a:p>
        </p:txBody>
      </p:sp>
    </p:spTree>
    <p:extLst>
      <p:ext uri="{BB962C8B-B14F-4D97-AF65-F5344CB8AC3E}">
        <p14:creationId xmlns:p14="http://schemas.microsoft.com/office/powerpoint/2010/main" val="45524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燕尾形 17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528289" y="327958"/>
            <a:ext cx="1451287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1846734" y="407670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846734" y="354142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第一章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" name="燕尾形 2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壹</a:t>
            </a:r>
            <a:endParaRPr lang="zh-CN" altLang="en-US" sz="2800" b="0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7" name="椭圆 26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8" name="直接连接符 27"/>
          <p:cNvCxnSpPr>
            <a:stCxn id="26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矩形 28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30" name="直接连接符 29"/>
          <p:cNvCxnSpPr>
            <a:stCxn id="27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积极心理学历程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燕尾形 17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22" name="燕尾形 2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贰</a:t>
            </a:r>
          </a:p>
        </p:txBody>
      </p:sp>
      <p:sp>
        <p:nvSpPr>
          <p:cNvPr id="26" name="椭圆 25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7" name="椭圆 26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8" name="直接连接符 27"/>
          <p:cNvCxnSpPr>
            <a:stCxn id="26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矩形 28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30" name="直接连接符 29"/>
          <p:cNvCxnSpPr>
            <a:stCxn id="27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空间关系</a:t>
            </a: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AC4825D1-716B-C145-9F2E-692361922822}"/>
              </a:ext>
            </a:extLst>
          </p:cNvPr>
          <p:cNvSpPr txBox="1"/>
          <p:nvPr userDrawn="1"/>
        </p:nvSpPr>
        <p:spPr>
          <a:xfrm>
            <a:off x="528289" y="327958"/>
            <a:ext cx="1451287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sp>
        <p:nvSpPr>
          <p:cNvPr id="38" name="TextBox 20">
            <a:extLst>
              <a:ext uri="{FF2B5EF4-FFF2-40B4-BE49-F238E27FC236}">
                <a16:creationId xmlns:a16="http://schemas.microsoft.com/office/drawing/2014/main" id="{8F7F66E7-C2C4-6E42-96CE-EE11FADE7FC7}"/>
              </a:ext>
            </a:extLst>
          </p:cNvPr>
          <p:cNvSpPr txBox="1"/>
          <p:nvPr userDrawn="1"/>
        </p:nvSpPr>
        <p:spPr>
          <a:xfrm>
            <a:off x="1846734" y="354142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第二章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39" name="直接连接符 19">
            <a:extLst>
              <a:ext uri="{FF2B5EF4-FFF2-40B4-BE49-F238E27FC236}">
                <a16:creationId xmlns:a16="http://schemas.microsoft.com/office/drawing/2014/main" id="{E2FAF8D2-B957-6D43-AB72-893257F469CD}"/>
              </a:ext>
            </a:extLst>
          </p:cNvPr>
          <p:cNvCxnSpPr/>
          <p:nvPr userDrawn="1"/>
        </p:nvCxnSpPr>
        <p:spPr>
          <a:xfrm>
            <a:off x="1846734" y="407670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46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6" name="燕尾形 15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0" name="椭圆 19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叁</a:t>
            </a:r>
          </a:p>
        </p:txBody>
      </p:sp>
      <p:sp>
        <p:nvSpPr>
          <p:cNvPr id="22" name="椭圆 21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4" name="直接连接符 23"/>
          <p:cNvCxnSpPr>
            <a:stCxn id="22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26" name="直接连接符 25"/>
          <p:cNvCxnSpPr>
            <a:stCxn id="23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内容框架</a:t>
            </a:r>
            <a:r>
              <a:rPr lang="en-US" altLang="zh-CN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积极情绪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9F97860C-8961-B843-8870-53F6CE356884}"/>
              </a:ext>
            </a:extLst>
          </p:cNvPr>
          <p:cNvSpPr txBox="1"/>
          <p:nvPr userDrawn="1"/>
        </p:nvSpPr>
        <p:spPr>
          <a:xfrm>
            <a:off x="528289" y="327958"/>
            <a:ext cx="1451287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19" name="直接连接符 19">
            <a:extLst>
              <a:ext uri="{FF2B5EF4-FFF2-40B4-BE49-F238E27FC236}">
                <a16:creationId xmlns:a16="http://schemas.microsoft.com/office/drawing/2014/main" id="{480ABAF9-DF0A-DB41-BF14-F1D48E670CAD}"/>
              </a:ext>
            </a:extLst>
          </p:cNvPr>
          <p:cNvCxnSpPr/>
          <p:nvPr userDrawn="1"/>
        </p:nvCxnSpPr>
        <p:spPr>
          <a:xfrm>
            <a:off x="1846734" y="407670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0">
            <a:extLst>
              <a:ext uri="{FF2B5EF4-FFF2-40B4-BE49-F238E27FC236}">
                <a16:creationId xmlns:a16="http://schemas.microsoft.com/office/drawing/2014/main" id="{0D9C9D96-5F89-F343-B130-ED884BA507A2}"/>
              </a:ext>
            </a:extLst>
          </p:cNvPr>
          <p:cNvSpPr txBox="1"/>
          <p:nvPr userDrawn="1"/>
        </p:nvSpPr>
        <p:spPr>
          <a:xfrm>
            <a:off x="1846734" y="354142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6" name="燕尾形 15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0" name="椭圆 19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叁</a:t>
            </a:r>
          </a:p>
        </p:txBody>
      </p:sp>
      <p:sp>
        <p:nvSpPr>
          <p:cNvPr id="22" name="椭圆 21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4" name="直接连接符 23"/>
          <p:cNvCxnSpPr>
            <a:stCxn id="22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26" name="直接连接符 25"/>
          <p:cNvCxnSpPr>
            <a:stCxn id="23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内容框架</a:t>
            </a:r>
            <a:r>
              <a:rPr lang="en-US" altLang="zh-CN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人格特质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3E5F8211-0171-D948-9931-B8B96A12F348}"/>
              </a:ext>
            </a:extLst>
          </p:cNvPr>
          <p:cNvSpPr txBox="1"/>
          <p:nvPr userDrawn="1"/>
        </p:nvSpPr>
        <p:spPr>
          <a:xfrm>
            <a:off x="528289" y="327958"/>
            <a:ext cx="1451287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19" name="直接连接符 19">
            <a:extLst>
              <a:ext uri="{FF2B5EF4-FFF2-40B4-BE49-F238E27FC236}">
                <a16:creationId xmlns:a16="http://schemas.microsoft.com/office/drawing/2014/main" id="{28281E8C-7FF0-204E-A5BC-7FFC8A528D26}"/>
              </a:ext>
            </a:extLst>
          </p:cNvPr>
          <p:cNvCxnSpPr/>
          <p:nvPr userDrawn="1"/>
        </p:nvCxnSpPr>
        <p:spPr>
          <a:xfrm>
            <a:off x="1846734" y="407670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0">
            <a:extLst>
              <a:ext uri="{FF2B5EF4-FFF2-40B4-BE49-F238E27FC236}">
                <a16:creationId xmlns:a16="http://schemas.microsoft.com/office/drawing/2014/main" id="{FF9E24E4-5EC3-0844-BC55-782DA7892D0B}"/>
              </a:ext>
            </a:extLst>
          </p:cNvPr>
          <p:cNvSpPr txBox="1"/>
          <p:nvPr userDrawn="1"/>
        </p:nvSpPr>
        <p:spPr>
          <a:xfrm>
            <a:off x="1846734" y="354142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17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6" name="燕尾形 15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0" name="椭圆 19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叁</a:t>
            </a:r>
          </a:p>
        </p:txBody>
      </p:sp>
      <p:sp>
        <p:nvSpPr>
          <p:cNvPr id="22" name="椭圆 21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4" name="直接连接符 23"/>
          <p:cNvCxnSpPr>
            <a:stCxn id="22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26" name="直接连接符 25"/>
          <p:cNvCxnSpPr>
            <a:stCxn id="23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内容框架</a:t>
            </a:r>
            <a:r>
              <a:rPr lang="en-US" altLang="zh-CN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心理资本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4217A1C7-92C2-C446-B203-1B63640BE4D5}"/>
              </a:ext>
            </a:extLst>
          </p:cNvPr>
          <p:cNvSpPr txBox="1"/>
          <p:nvPr userDrawn="1"/>
        </p:nvSpPr>
        <p:spPr>
          <a:xfrm>
            <a:off x="528289" y="327958"/>
            <a:ext cx="1451287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19" name="直接连接符 19">
            <a:extLst>
              <a:ext uri="{FF2B5EF4-FFF2-40B4-BE49-F238E27FC236}">
                <a16:creationId xmlns:a16="http://schemas.microsoft.com/office/drawing/2014/main" id="{D46516AF-8E4C-3D40-8AF9-6BBD6AACEA4F}"/>
              </a:ext>
            </a:extLst>
          </p:cNvPr>
          <p:cNvCxnSpPr/>
          <p:nvPr userDrawn="1"/>
        </p:nvCxnSpPr>
        <p:spPr>
          <a:xfrm>
            <a:off x="1846734" y="407670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0">
            <a:extLst>
              <a:ext uri="{FF2B5EF4-FFF2-40B4-BE49-F238E27FC236}">
                <a16:creationId xmlns:a16="http://schemas.microsoft.com/office/drawing/2014/main" id="{73D76E5F-727E-E043-BEC6-270C4E88DF68}"/>
              </a:ext>
            </a:extLst>
          </p:cNvPr>
          <p:cNvSpPr txBox="1"/>
          <p:nvPr userDrawn="1"/>
        </p:nvSpPr>
        <p:spPr>
          <a:xfrm>
            <a:off x="1846734" y="354142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63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燕尾形 17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22" name="燕尾形 2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肆</a:t>
            </a:r>
          </a:p>
        </p:txBody>
      </p:sp>
      <p:sp>
        <p:nvSpPr>
          <p:cNvPr id="26" name="椭圆 25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7" name="椭圆 26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8" name="直接连接符 27"/>
          <p:cNvCxnSpPr>
            <a:stCxn id="26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矩形 28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30" name="直接连接符 29"/>
          <p:cNvCxnSpPr>
            <a:stCxn id="27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运用实践</a:t>
            </a: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45F6962C-47AA-7940-9FC1-9EC4F00753D1}"/>
              </a:ext>
            </a:extLst>
          </p:cNvPr>
          <p:cNvSpPr txBox="1"/>
          <p:nvPr userDrawn="1"/>
        </p:nvSpPr>
        <p:spPr>
          <a:xfrm>
            <a:off x="528289" y="327958"/>
            <a:ext cx="1451287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33" name="直接连接符 19">
            <a:extLst>
              <a:ext uri="{FF2B5EF4-FFF2-40B4-BE49-F238E27FC236}">
                <a16:creationId xmlns:a16="http://schemas.microsoft.com/office/drawing/2014/main" id="{622EB85E-1F4C-E440-8259-E217417048F7}"/>
              </a:ext>
            </a:extLst>
          </p:cNvPr>
          <p:cNvCxnSpPr/>
          <p:nvPr userDrawn="1"/>
        </p:nvCxnSpPr>
        <p:spPr>
          <a:xfrm>
            <a:off x="1846734" y="407670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0">
            <a:extLst>
              <a:ext uri="{FF2B5EF4-FFF2-40B4-BE49-F238E27FC236}">
                <a16:creationId xmlns:a16="http://schemas.microsoft.com/office/drawing/2014/main" id="{6B23F48C-30E1-CB49-B5F3-81DA4C77362E}"/>
              </a:ext>
            </a:extLst>
          </p:cNvPr>
          <p:cNvSpPr txBox="1"/>
          <p:nvPr userDrawn="1"/>
        </p:nvSpPr>
        <p:spPr>
          <a:xfrm>
            <a:off x="1846734" y="354142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第四章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2020-05-14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2020-05-14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52" r:id="rId5"/>
    <p:sldLayoutId id="2147483664" r:id="rId6"/>
    <p:sldLayoutId id="2147483665" r:id="rId7"/>
    <p:sldLayoutId id="2147483650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3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1"/>
          <p:cNvSpPr/>
          <p:nvPr/>
        </p:nvSpPr>
        <p:spPr>
          <a:xfrm>
            <a:off x="2390382" y="4158068"/>
            <a:ext cx="2502412" cy="1790761"/>
          </a:xfrm>
          <a:custGeom>
            <a:avLst/>
            <a:gdLst/>
            <a:ahLst/>
            <a:cxnLst/>
            <a:rect l="l" t="t" r="r" b="b"/>
            <a:pathLst>
              <a:path w="1877542" h="1790761">
                <a:moveTo>
                  <a:pt x="0" y="0"/>
                </a:moveTo>
                <a:cubicBezTo>
                  <a:pt x="570568" y="146264"/>
                  <a:pt x="1203685" y="250085"/>
                  <a:pt x="1877542" y="300265"/>
                </a:cubicBezTo>
                <a:lnTo>
                  <a:pt x="1877542" y="1523367"/>
                </a:lnTo>
                <a:cubicBezTo>
                  <a:pt x="1207220" y="1562691"/>
                  <a:pt x="574445" y="1655618"/>
                  <a:pt x="0" y="1790761"/>
                </a:cubicBez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"/>
          <p:cNvSpPr/>
          <p:nvPr/>
        </p:nvSpPr>
        <p:spPr>
          <a:xfrm>
            <a:off x="-18750" y="3406791"/>
            <a:ext cx="2295386" cy="3246791"/>
          </a:xfrm>
          <a:custGeom>
            <a:avLst/>
            <a:gdLst>
              <a:gd name="connsiteX0" fmla="*/ 0 w 1708144"/>
              <a:gd name="connsiteY0" fmla="*/ 0 h 2965437"/>
              <a:gd name="connsiteX1" fmla="*/ 1463445 w 1708144"/>
              <a:gd name="connsiteY1" fmla="*/ 661181 h 2965437"/>
              <a:gd name="connsiteX2" fmla="*/ 1708144 w 1708144"/>
              <a:gd name="connsiteY2" fmla="*/ 729807 h 2965437"/>
              <a:gd name="connsiteX3" fmla="*/ 1708144 w 1708144"/>
              <a:gd name="connsiteY3" fmla="*/ 2562051 h 2965437"/>
              <a:gd name="connsiteX4" fmla="*/ 473725 w 1708144"/>
              <a:gd name="connsiteY4" fmla="*/ 2965437 h 2965437"/>
              <a:gd name="connsiteX5" fmla="*/ 0 w 1708144"/>
              <a:gd name="connsiteY5" fmla="*/ 2965437 h 2965437"/>
              <a:gd name="connsiteX6" fmla="*/ 0 w 1708144"/>
              <a:gd name="connsiteY6" fmla="*/ 0 h 2965437"/>
              <a:gd name="connsiteX0" fmla="*/ 0 w 1708144"/>
              <a:gd name="connsiteY0" fmla="*/ 0 h 2965437"/>
              <a:gd name="connsiteX1" fmla="*/ 1463445 w 1708144"/>
              <a:gd name="connsiteY1" fmla="*/ 661181 h 2965437"/>
              <a:gd name="connsiteX2" fmla="*/ 1708144 w 1708144"/>
              <a:gd name="connsiteY2" fmla="*/ 729807 h 2965437"/>
              <a:gd name="connsiteX3" fmla="*/ 1708144 w 1708144"/>
              <a:gd name="connsiteY3" fmla="*/ 2562051 h 2965437"/>
              <a:gd name="connsiteX4" fmla="*/ 473725 w 1708144"/>
              <a:gd name="connsiteY4" fmla="*/ 2965437 h 2965437"/>
              <a:gd name="connsiteX5" fmla="*/ 0 w 1708144"/>
              <a:gd name="connsiteY5" fmla="*/ 2965437 h 2965437"/>
              <a:gd name="connsiteX6" fmla="*/ 0 w 1708144"/>
              <a:gd name="connsiteY6" fmla="*/ 0 h 2965437"/>
              <a:gd name="connsiteX0" fmla="*/ 0 w 1708144"/>
              <a:gd name="connsiteY0" fmla="*/ 0 h 2965437"/>
              <a:gd name="connsiteX1" fmla="*/ 1463445 w 1708144"/>
              <a:gd name="connsiteY1" fmla="*/ 661181 h 2965437"/>
              <a:gd name="connsiteX2" fmla="*/ 1708144 w 1708144"/>
              <a:gd name="connsiteY2" fmla="*/ 729807 h 2965437"/>
              <a:gd name="connsiteX3" fmla="*/ 1708144 w 1708144"/>
              <a:gd name="connsiteY3" fmla="*/ 2562051 h 2965437"/>
              <a:gd name="connsiteX4" fmla="*/ 473725 w 1708144"/>
              <a:gd name="connsiteY4" fmla="*/ 2965437 h 2965437"/>
              <a:gd name="connsiteX5" fmla="*/ 0 w 1708144"/>
              <a:gd name="connsiteY5" fmla="*/ 2965437 h 2965437"/>
              <a:gd name="connsiteX6" fmla="*/ 0 w 1708144"/>
              <a:gd name="connsiteY6" fmla="*/ 0 h 2965437"/>
              <a:gd name="connsiteX0" fmla="*/ 14068 w 1722212"/>
              <a:gd name="connsiteY0" fmla="*/ 0 h 3246791"/>
              <a:gd name="connsiteX1" fmla="*/ 1477513 w 1722212"/>
              <a:gd name="connsiteY1" fmla="*/ 661181 h 3246791"/>
              <a:gd name="connsiteX2" fmla="*/ 1722212 w 1722212"/>
              <a:gd name="connsiteY2" fmla="*/ 729807 h 3246791"/>
              <a:gd name="connsiteX3" fmla="*/ 1722212 w 1722212"/>
              <a:gd name="connsiteY3" fmla="*/ 2562051 h 3246791"/>
              <a:gd name="connsiteX4" fmla="*/ 487793 w 1722212"/>
              <a:gd name="connsiteY4" fmla="*/ 2965437 h 3246791"/>
              <a:gd name="connsiteX5" fmla="*/ 0 w 1722212"/>
              <a:gd name="connsiteY5" fmla="*/ 3246791 h 3246791"/>
              <a:gd name="connsiteX6" fmla="*/ 14068 w 1722212"/>
              <a:gd name="connsiteY6" fmla="*/ 0 h 324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212" h="3246791">
                <a:moveTo>
                  <a:pt x="14068" y="0"/>
                </a:moveTo>
                <a:cubicBezTo>
                  <a:pt x="473747" y="182880"/>
                  <a:pt x="975630" y="478301"/>
                  <a:pt x="1477513" y="661181"/>
                </a:cubicBezTo>
                <a:cubicBezTo>
                  <a:pt x="1557642" y="685000"/>
                  <a:pt x="1639232" y="707886"/>
                  <a:pt x="1722212" y="729807"/>
                </a:cubicBezTo>
                <a:lnTo>
                  <a:pt x="1722212" y="2562051"/>
                </a:lnTo>
                <a:cubicBezTo>
                  <a:pt x="1269652" y="2671608"/>
                  <a:pt x="854651" y="2807576"/>
                  <a:pt x="487793" y="2965437"/>
                </a:cubicBezTo>
                <a:lnTo>
                  <a:pt x="0" y="3246791"/>
                </a:lnTo>
                <a:cubicBezTo>
                  <a:pt x="4689" y="2164527"/>
                  <a:pt x="9379" y="1082264"/>
                  <a:pt x="14068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4"/>
          <p:cNvSpPr/>
          <p:nvPr/>
        </p:nvSpPr>
        <p:spPr>
          <a:xfrm>
            <a:off x="5006538" y="4463276"/>
            <a:ext cx="2502412" cy="1238020"/>
          </a:xfrm>
          <a:custGeom>
            <a:avLst/>
            <a:gdLst/>
            <a:ahLst/>
            <a:cxnLst/>
            <a:rect l="l" t="t" r="r" b="b"/>
            <a:pathLst>
              <a:path w="1877542" h="1238020">
                <a:moveTo>
                  <a:pt x="1877542" y="0"/>
                </a:moveTo>
                <a:lnTo>
                  <a:pt x="1877542" y="1238020"/>
                </a:lnTo>
                <a:cubicBezTo>
                  <a:pt x="1512129" y="1205555"/>
                  <a:pt x="1134200" y="1188873"/>
                  <a:pt x="747365" y="1188873"/>
                </a:cubicBezTo>
                <a:cubicBezTo>
                  <a:pt x="494044" y="1188873"/>
                  <a:pt x="244541" y="1196027"/>
                  <a:pt x="0" y="1212460"/>
                </a:cubicBezTo>
                <a:lnTo>
                  <a:pt x="0" y="754"/>
                </a:lnTo>
                <a:cubicBezTo>
                  <a:pt x="303571" y="25487"/>
                  <a:pt x="615342" y="36744"/>
                  <a:pt x="933122" y="36744"/>
                </a:cubicBezTo>
                <a:cubicBezTo>
                  <a:pt x="1254843" y="36744"/>
                  <a:pt x="1570404" y="25206"/>
                  <a:pt x="1877542" y="0"/>
                </a:cubicBezTo>
                <a:close/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5"/>
          <p:cNvSpPr/>
          <p:nvPr/>
        </p:nvSpPr>
        <p:spPr>
          <a:xfrm>
            <a:off x="7622696" y="4155224"/>
            <a:ext cx="2502412" cy="1891514"/>
          </a:xfrm>
          <a:custGeom>
            <a:avLst/>
            <a:gdLst/>
            <a:ahLst/>
            <a:cxnLst/>
            <a:rect l="l" t="t" r="r" b="b"/>
            <a:pathLst>
              <a:path w="1877542" h="1891514">
                <a:moveTo>
                  <a:pt x="1877542" y="0"/>
                </a:moveTo>
                <a:lnTo>
                  <a:pt x="1877542" y="1891514"/>
                </a:lnTo>
                <a:cubicBezTo>
                  <a:pt x="1311529" y="1732732"/>
                  <a:pt x="677962" y="1616847"/>
                  <a:pt x="0" y="1554265"/>
                </a:cubicBezTo>
                <a:lnTo>
                  <a:pt x="0" y="302354"/>
                </a:lnTo>
                <a:cubicBezTo>
                  <a:pt x="674075" y="251415"/>
                  <a:pt x="1307213" y="146919"/>
                  <a:pt x="1877542" y="0"/>
                </a:cubicBez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6"/>
          <p:cNvSpPr/>
          <p:nvPr/>
        </p:nvSpPr>
        <p:spPr>
          <a:xfrm>
            <a:off x="10248902" y="3533401"/>
            <a:ext cx="1938336" cy="3190521"/>
          </a:xfrm>
          <a:custGeom>
            <a:avLst/>
            <a:gdLst>
              <a:gd name="connsiteX0" fmla="*/ 225861 w 1454320"/>
              <a:gd name="connsiteY0" fmla="*/ 534572 h 2838828"/>
              <a:gd name="connsiteX1" fmla="*/ 1454320 w 1454320"/>
              <a:gd name="connsiteY1" fmla="*/ 0 h 2838828"/>
              <a:gd name="connsiteX2" fmla="*/ 1454320 w 1454320"/>
              <a:gd name="connsiteY2" fmla="*/ 2838828 h 2838828"/>
              <a:gd name="connsiteX3" fmla="*/ 844067 w 1454320"/>
              <a:gd name="connsiteY3" fmla="*/ 2838828 h 2838828"/>
              <a:gd name="connsiteX4" fmla="*/ 0 w 1454320"/>
              <a:gd name="connsiteY4" fmla="*/ 2539388 h 2838828"/>
              <a:gd name="connsiteX5" fmla="*/ 0 w 1454320"/>
              <a:gd name="connsiteY5" fmla="*/ 598081 h 2838828"/>
              <a:gd name="connsiteX6" fmla="*/ 225861 w 1454320"/>
              <a:gd name="connsiteY6" fmla="*/ 534572 h 2838828"/>
              <a:gd name="connsiteX0" fmla="*/ 225861 w 1454320"/>
              <a:gd name="connsiteY0" fmla="*/ 534572 h 3190521"/>
              <a:gd name="connsiteX1" fmla="*/ 1454320 w 1454320"/>
              <a:gd name="connsiteY1" fmla="*/ 0 h 3190521"/>
              <a:gd name="connsiteX2" fmla="*/ 1454320 w 1454320"/>
              <a:gd name="connsiteY2" fmla="*/ 3190521 h 3190521"/>
              <a:gd name="connsiteX3" fmla="*/ 844067 w 1454320"/>
              <a:gd name="connsiteY3" fmla="*/ 2838828 h 3190521"/>
              <a:gd name="connsiteX4" fmla="*/ 0 w 1454320"/>
              <a:gd name="connsiteY4" fmla="*/ 2539388 h 3190521"/>
              <a:gd name="connsiteX5" fmla="*/ 0 w 1454320"/>
              <a:gd name="connsiteY5" fmla="*/ 598081 h 3190521"/>
              <a:gd name="connsiteX6" fmla="*/ 225861 w 1454320"/>
              <a:gd name="connsiteY6" fmla="*/ 534572 h 319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320" h="3190521">
                <a:moveTo>
                  <a:pt x="225861" y="534572"/>
                </a:moveTo>
                <a:lnTo>
                  <a:pt x="1454320" y="0"/>
                </a:lnTo>
                <a:lnTo>
                  <a:pt x="1454320" y="3190521"/>
                </a:lnTo>
                <a:lnTo>
                  <a:pt x="844067" y="2838828"/>
                </a:lnTo>
                <a:cubicBezTo>
                  <a:pt x="585500" y="2727363"/>
                  <a:pt x="302880" y="2627072"/>
                  <a:pt x="0" y="2539388"/>
                </a:cubicBezTo>
                <a:lnTo>
                  <a:pt x="0" y="598081"/>
                </a:lnTo>
                <a:cubicBezTo>
                  <a:pt x="76518" y="577798"/>
                  <a:pt x="151815" y="556589"/>
                  <a:pt x="225861" y="534572"/>
                </a:cubicBezTo>
                <a:close/>
              </a:path>
            </a:pathLst>
          </a:cu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15"/>
          <p:cNvSpPr/>
          <p:nvPr/>
        </p:nvSpPr>
        <p:spPr>
          <a:xfrm>
            <a:off x="0" y="5652149"/>
            <a:ext cx="12187238" cy="1181820"/>
          </a:xfrm>
          <a:custGeom>
            <a:avLst/>
            <a:gdLst/>
            <a:ahLst/>
            <a:cxnLst/>
            <a:rect l="l" t="t" r="r" b="b"/>
            <a:pathLst>
              <a:path w="9144000" h="1181820">
                <a:moveTo>
                  <a:pt x="4503736" y="0"/>
                </a:moveTo>
                <a:cubicBezTo>
                  <a:pt x="6407413" y="0"/>
                  <a:pt x="8095417" y="403989"/>
                  <a:pt x="9144000" y="1027158"/>
                </a:cubicBezTo>
                <a:lnTo>
                  <a:pt x="9144000" y="1181820"/>
                </a:lnTo>
                <a:cubicBezTo>
                  <a:pt x="8096888" y="552513"/>
                  <a:pt x="6400701" y="144016"/>
                  <a:pt x="4486433" y="144016"/>
                </a:cubicBezTo>
                <a:cubicBezTo>
                  <a:pt x="2673012" y="144016"/>
                  <a:pt x="1055298" y="510606"/>
                  <a:pt x="0" y="1084233"/>
                </a:cubicBezTo>
                <a:lnTo>
                  <a:pt x="0" y="949973"/>
                </a:lnTo>
                <a:cubicBezTo>
                  <a:pt x="1054723" y="370654"/>
                  <a:pt x="2680292" y="0"/>
                  <a:pt x="4503736" y="0"/>
                </a:cubicBezTo>
                <a:close/>
              </a:path>
            </a:pathLst>
          </a:custGeom>
          <a:solidFill>
            <a:srgbClr val="F05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22"/>
          <p:cNvSpPr/>
          <p:nvPr/>
        </p:nvSpPr>
        <p:spPr>
          <a:xfrm>
            <a:off x="1" y="3284985"/>
            <a:ext cx="12187239" cy="1215037"/>
          </a:xfrm>
          <a:custGeom>
            <a:avLst/>
            <a:gdLst/>
            <a:ahLst/>
            <a:cxnLst/>
            <a:rect l="l" t="t" r="r" b="b"/>
            <a:pathLst>
              <a:path w="9144001" h="1215037">
                <a:moveTo>
                  <a:pt x="0" y="0"/>
                </a:moveTo>
                <a:cubicBezTo>
                  <a:pt x="1044041" y="640192"/>
                  <a:pt x="2755465" y="1057166"/>
                  <a:pt x="4689494" y="1057166"/>
                </a:cubicBezTo>
                <a:cubicBezTo>
                  <a:pt x="6484806" y="1057166"/>
                  <a:pt x="8088300" y="697861"/>
                  <a:pt x="9144001" y="133798"/>
                </a:cubicBezTo>
                <a:lnTo>
                  <a:pt x="9144001" y="292702"/>
                </a:lnTo>
                <a:cubicBezTo>
                  <a:pt x="8087610" y="855887"/>
                  <a:pt x="6484419" y="1215037"/>
                  <a:pt x="4689494" y="1215037"/>
                </a:cubicBezTo>
                <a:cubicBezTo>
                  <a:pt x="2755571" y="1215037"/>
                  <a:pt x="1044228" y="798109"/>
                  <a:pt x="0" y="157591"/>
                </a:cubicBezTo>
                <a:close/>
              </a:path>
            </a:pathLst>
          </a:custGeom>
          <a:solidFill>
            <a:srgbClr val="F05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790950" y="2122792"/>
            <a:ext cx="6109365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>
                <a:solidFill>
                  <a:srgbClr val="FC62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积极心理学</a:t>
            </a:r>
            <a:r>
              <a:rPr lang="zh-CN" altLang="en-US" sz="6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漫游</a:t>
            </a:r>
            <a:endParaRPr lang="zh-CN" altLang="en-US" sz="6600" b="1" dirty="0">
              <a:solidFill>
                <a:srgbClr val="FC620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3790950" y="1772816"/>
            <a:ext cx="39592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i="1" dirty="0">
                <a:solidFill>
                  <a:srgbClr val="F26A40"/>
                </a:solidFill>
                <a:latin typeface="微软雅黑" pitchFamily="34" charset="-122"/>
                <a:ea typeface="微软雅黑" pitchFamily="34" charset="-122"/>
              </a:rPr>
              <a:t>心向阳光，幸福常在</a:t>
            </a:r>
            <a:r>
              <a:rPr lang="en-US" altLang="zh-CN" sz="1600" i="1" dirty="0">
                <a:solidFill>
                  <a:srgbClr val="F26A4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endParaRPr lang="zh-CN" altLang="en-US" sz="1600" i="1" dirty="0">
              <a:solidFill>
                <a:srgbClr val="F26A40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3830910" y="3426487"/>
            <a:ext cx="51130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8688225" y="2060848"/>
            <a:ext cx="511552" cy="355744"/>
            <a:chOff x="6410291" y="4700483"/>
            <a:chExt cx="511552" cy="355744"/>
          </a:xfrm>
        </p:grpSpPr>
        <p:sp>
          <p:nvSpPr>
            <p:cNvPr id="44" name="二十四角星 43"/>
            <p:cNvSpPr/>
            <p:nvPr/>
          </p:nvSpPr>
          <p:spPr>
            <a:xfrm>
              <a:off x="6411097" y="4700483"/>
              <a:ext cx="355744" cy="355744"/>
            </a:xfrm>
            <a:prstGeom prst="star24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1600" b="1">
                <a:solidFill>
                  <a:prstClr val="white"/>
                </a:solidFill>
                <a:cs typeface="Lao UI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20430396">
              <a:off x="6410291" y="4731432"/>
              <a:ext cx="511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prstClr val="white"/>
                  </a:solidFill>
                </a:rPr>
                <a:t>V1</a:t>
              </a:r>
              <a:endParaRPr lang="zh-CN" altLang="en-US" sz="10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994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Documents and Settings\huxiya\桌面\未标题-2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505"/>
          <a:stretch/>
        </p:blipFill>
        <p:spPr bwMode="auto">
          <a:xfrm>
            <a:off x="7391069" y="2702618"/>
            <a:ext cx="4799344" cy="415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本占位符 3"/>
          <p:cNvSpPr txBox="1">
            <a:spLocks/>
          </p:cNvSpPr>
          <p:nvPr/>
        </p:nvSpPr>
        <p:spPr>
          <a:xfrm>
            <a:off x="3563888" y="2780928"/>
            <a:ext cx="4187502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F05425"/>
                </a:solidFill>
                <a:ea typeface="微软雅黑" pitchFamily="34" charset="-122"/>
              </a:rPr>
              <a:t>积极心理学主要内容</a:t>
            </a:r>
          </a:p>
        </p:txBody>
      </p:sp>
      <p:sp>
        <p:nvSpPr>
          <p:cNvPr id="28" name="文本占位符 4"/>
          <p:cNvSpPr txBox="1">
            <a:spLocks/>
          </p:cNvSpPr>
          <p:nvPr/>
        </p:nvSpPr>
        <p:spPr>
          <a:xfrm>
            <a:off x="2255095" y="2564904"/>
            <a:ext cx="2100881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1500" b="1" kern="1200">
                <a:solidFill>
                  <a:srgbClr val="56762C"/>
                </a:solidFill>
                <a:latin typeface="Bell MT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0200" noProof="0" dirty="0">
                <a:solidFill>
                  <a:srgbClr val="F05425"/>
                </a:solidFill>
                <a:latin typeface="Broadway" pitchFamily="82" charset="0"/>
                <a:ea typeface="微软雅黑"/>
              </a:rPr>
              <a:t>3</a:t>
            </a:r>
            <a:endParaRPr kumimoji="0" lang="zh-CN" altLang="en-US" sz="20200" b="1" i="0" u="none" strike="noStrike" kern="1200" cap="none" spc="0" normalizeH="0" baseline="0" noProof="0" dirty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29" name="文本占位符 5"/>
          <p:cNvSpPr txBox="1">
            <a:spLocks/>
          </p:cNvSpPr>
          <p:nvPr/>
        </p:nvSpPr>
        <p:spPr>
          <a:xfrm>
            <a:off x="3563888" y="3501009"/>
            <a:ext cx="497959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内容框架</a:t>
            </a:r>
            <a:endParaRPr lang="en-US" altLang="zh-CN" sz="1600" b="0" dirty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63888" y="3406140"/>
            <a:ext cx="4536504" cy="216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50557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2422798" y="1772816"/>
            <a:ext cx="7683312" cy="3888000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2696644">
            <a:off x="9169998" y="2573085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妙语连珠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24C19A-72CD-40BB-BBBB-F1FD768FDF33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积极情绪</a:t>
            </a:r>
          </a:p>
        </p:txBody>
      </p:sp>
      <p:sp>
        <p:nvSpPr>
          <p:cNvPr id="7" name="任意多边形 18">
            <a:extLst>
              <a:ext uri="{FF2B5EF4-FFF2-40B4-BE49-F238E27FC236}">
                <a16:creationId xmlns:a16="http://schemas.microsoft.com/office/drawing/2014/main" id="{A886A84F-A3C2-4E73-A1E1-98B40D0B87DE}"/>
              </a:ext>
            </a:extLst>
          </p:cNvPr>
          <p:cNvSpPr/>
          <p:nvPr/>
        </p:nvSpPr>
        <p:spPr>
          <a:xfrm>
            <a:off x="2926854" y="2944152"/>
            <a:ext cx="1952830" cy="1853000"/>
          </a:xfrm>
          <a:custGeom>
            <a:avLst/>
            <a:gdLst>
              <a:gd name="connsiteX0" fmla="*/ 1085445 w 3312000"/>
              <a:gd name="connsiteY0" fmla="*/ 0 h 3312000"/>
              <a:gd name="connsiteX1" fmla="*/ 1113277 w 3312000"/>
              <a:gd name="connsiteY1" fmla="*/ 0 h 3312000"/>
              <a:gd name="connsiteX2" fmla="*/ 1252437 w 3312000"/>
              <a:gd name="connsiteY2" fmla="*/ 0 h 3312000"/>
              <a:gd name="connsiteX3" fmla="*/ 1278901 w 3312000"/>
              <a:gd name="connsiteY3" fmla="*/ 0 h 3312000"/>
              <a:gd name="connsiteX4" fmla="*/ 1311417 w 3312000"/>
              <a:gd name="connsiteY4" fmla="*/ 0 h 3312000"/>
              <a:gd name="connsiteX5" fmla="*/ 1385074 w 3312000"/>
              <a:gd name="connsiteY5" fmla="*/ 0 h 3312000"/>
              <a:gd name="connsiteX6" fmla="*/ 1475038 w 3312000"/>
              <a:gd name="connsiteY6" fmla="*/ 0 h 3312000"/>
              <a:gd name="connsiteX7" fmla="*/ 1582941 w 3312000"/>
              <a:gd name="connsiteY7" fmla="*/ 0 h 3312000"/>
              <a:gd name="connsiteX8" fmla="*/ 1710414 w 3312000"/>
              <a:gd name="connsiteY8" fmla="*/ 0 h 3312000"/>
              <a:gd name="connsiteX9" fmla="*/ 1859086 w 3312000"/>
              <a:gd name="connsiteY9" fmla="*/ 0 h 3312000"/>
              <a:gd name="connsiteX10" fmla="*/ 2030590 w 3312000"/>
              <a:gd name="connsiteY10" fmla="*/ 0 h 3312000"/>
              <a:gd name="connsiteX11" fmla="*/ 2226555 w 3312000"/>
              <a:gd name="connsiteY11" fmla="*/ 0 h 3312000"/>
              <a:gd name="connsiteX12" fmla="*/ 3312000 w 3312000"/>
              <a:gd name="connsiteY12" fmla="*/ 0 h 3312000"/>
              <a:gd name="connsiteX13" fmla="*/ 3312000 w 3312000"/>
              <a:gd name="connsiteY13" fmla="*/ 2085 h 3312000"/>
              <a:gd name="connsiteX14" fmla="*/ 3312000 w 3312000"/>
              <a:gd name="connsiteY14" fmla="*/ 16680 h 3312000"/>
              <a:gd name="connsiteX15" fmla="*/ 3312000 w 3312000"/>
              <a:gd name="connsiteY15" fmla="*/ 32578 h 3312000"/>
              <a:gd name="connsiteX16" fmla="*/ 3312000 w 3312000"/>
              <a:gd name="connsiteY16" fmla="*/ 56294 h 3312000"/>
              <a:gd name="connsiteX17" fmla="*/ 3312000 w 3312000"/>
              <a:gd name="connsiteY17" fmla="*/ 89393 h 3312000"/>
              <a:gd name="connsiteX18" fmla="*/ 3312000 w 3312000"/>
              <a:gd name="connsiteY18" fmla="*/ 133438 h 3312000"/>
              <a:gd name="connsiteX19" fmla="*/ 3312000 w 3312000"/>
              <a:gd name="connsiteY19" fmla="*/ 189993 h 3312000"/>
              <a:gd name="connsiteX20" fmla="*/ 3312000 w 3312000"/>
              <a:gd name="connsiteY20" fmla="*/ 260621 h 3312000"/>
              <a:gd name="connsiteX21" fmla="*/ 3312000 w 3312000"/>
              <a:gd name="connsiteY21" fmla="*/ 346887 h 3312000"/>
              <a:gd name="connsiteX22" fmla="*/ 3312000 w 3312000"/>
              <a:gd name="connsiteY22" fmla="*/ 450353 h 3312000"/>
              <a:gd name="connsiteX23" fmla="*/ 3312000 w 3312000"/>
              <a:gd name="connsiteY23" fmla="*/ 572585 h 3312000"/>
              <a:gd name="connsiteX24" fmla="*/ 3312000 w 3312000"/>
              <a:gd name="connsiteY24" fmla="*/ 715144 h 3312000"/>
              <a:gd name="connsiteX25" fmla="*/ 3312000 w 3312000"/>
              <a:gd name="connsiteY25" fmla="*/ 879596 h 3312000"/>
              <a:gd name="connsiteX26" fmla="*/ 3312000 w 3312000"/>
              <a:gd name="connsiteY26" fmla="*/ 1067504 h 3312000"/>
              <a:gd name="connsiteX27" fmla="*/ 3312000 w 3312000"/>
              <a:gd name="connsiteY27" fmla="*/ 1068413 h 3312000"/>
              <a:gd name="connsiteX28" fmla="*/ 3312000 w 3312000"/>
              <a:gd name="connsiteY28" fmla="*/ 1074775 h 3312000"/>
              <a:gd name="connsiteX29" fmla="*/ 3312000 w 3312000"/>
              <a:gd name="connsiteY29" fmla="*/ 1092043 h 3312000"/>
              <a:gd name="connsiteX30" fmla="*/ 3312000 w 3312000"/>
              <a:gd name="connsiteY30" fmla="*/ 1125669 h 3312000"/>
              <a:gd name="connsiteX31" fmla="*/ 3312000 w 3312000"/>
              <a:gd name="connsiteY31" fmla="*/ 1181108 h 3312000"/>
              <a:gd name="connsiteX32" fmla="*/ 3312000 w 3312000"/>
              <a:gd name="connsiteY32" fmla="*/ 1218711 h 3312000"/>
              <a:gd name="connsiteX33" fmla="*/ 3312000 w 3312000"/>
              <a:gd name="connsiteY33" fmla="*/ 1263812 h 3312000"/>
              <a:gd name="connsiteX34" fmla="*/ 3312000 w 3312000"/>
              <a:gd name="connsiteY34" fmla="*/ 1317092 h 3312000"/>
              <a:gd name="connsiteX35" fmla="*/ 3312000 w 3312000"/>
              <a:gd name="connsiteY35" fmla="*/ 1379234 h 3312000"/>
              <a:gd name="connsiteX36" fmla="*/ 3312000 w 3312000"/>
              <a:gd name="connsiteY36" fmla="*/ 1450918 h 3312000"/>
              <a:gd name="connsiteX37" fmla="*/ 3312000 w 3312000"/>
              <a:gd name="connsiteY37" fmla="*/ 1532827 h 3312000"/>
              <a:gd name="connsiteX38" fmla="*/ 3312000 w 3312000"/>
              <a:gd name="connsiteY38" fmla="*/ 1534217 h 3312000"/>
              <a:gd name="connsiteX39" fmla="*/ 3312000 w 3312000"/>
              <a:gd name="connsiteY39" fmla="*/ 1543947 h 3312000"/>
              <a:gd name="connsiteX40" fmla="*/ 3312000 w 3312000"/>
              <a:gd name="connsiteY40" fmla="*/ 1570356 h 3312000"/>
              <a:gd name="connsiteX41" fmla="*/ 3312000 w 3312000"/>
              <a:gd name="connsiteY41" fmla="*/ 1592422 h 3312000"/>
              <a:gd name="connsiteX42" fmla="*/ 3312000 w 3312000"/>
              <a:gd name="connsiteY42" fmla="*/ 1621786 h 3312000"/>
              <a:gd name="connsiteX43" fmla="*/ 3312000 w 3312000"/>
              <a:gd name="connsiteY43" fmla="*/ 1659489 h 3312000"/>
              <a:gd name="connsiteX44" fmla="*/ 3312000 w 3312000"/>
              <a:gd name="connsiteY44" fmla="*/ 1706574 h 3312000"/>
              <a:gd name="connsiteX45" fmla="*/ 3312000 w 3312000"/>
              <a:gd name="connsiteY45" fmla="*/ 1764085 h 3312000"/>
              <a:gd name="connsiteX46" fmla="*/ 3312000 w 3312000"/>
              <a:gd name="connsiteY46" fmla="*/ 1833062 h 3312000"/>
              <a:gd name="connsiteX47" fmla="*/ 3312000 w 3312000"/>
              <a:gd name="connsiteY47" fmla="*/ 1914550 h 3312000"/>
              <a:gd name="connsiteX48" fmla="*/ 3312000 w 3312000"/>
              <a:gd name="connsiteY48" fmla="*/ 2009590 h 3312000"/>
              <a:gd name="connsiteX49" fmla="*/ 3312000 w 3312000"/>
              <a:gd name="connsiteY49" fmla="*/ 2119224 h 3312000"/>
              <a:gd name="connsiteX50" fmla="*/ 3312000 w 3312000"/>
              <a:gd name="connsiteY50" fmla="*/ 2244496 h 3312000"/>
              <a:gd name="connsiteX51" fmla="*/ 3312000 w 3312000"/>
              <a:gd name="connsiteY51" fmla="*/ 3312000 h 3312000"/>
              <a:gd name="connsiteX52" fmla="*/ 2226555 w 3312000"/>
              <a:gd name="connsiteY52" fmla="*/ 3312000 h 3312000"/>
              <a:gd name="connsiteX53" fmla="*/ 2225685 w 3312000"/>
              <a:gd name="connsiteY53" fmla="*/ 3312000 h 3312000"/>
              <a:gd name="connsiteX54" fmla="*/ 2219597 w 3312000"/>
              <a:gd name="connsiteY54" fmla="*/ 3312000 h 3312000"/>
              <a:gd name="connsiteX55" fmla="*/ 2203071 w 3312000"/>
              <a:gd name="connsiteY55" fmla="*/ 3312000 h 3312000"/>
              <a:gd name="connsiteX56" fmla="*/ 2170891 w 3312000"/>
              <a:gd name="connsiteY56" fmla="*/ 3312000 h 3312000"/>
              <a:gd name="connsiteX57" fmla="*/ 2168771 w 3312000"/>
              <a:gd name="connsiteY57" fmla="*/ 3312000 h 3312000"/>
              <a:gd name="connsiteX58" fmla="*/ 2153931 w 3312000"/>
              <a:gd name="connsiteY58" fmla="*/ 3312000 h 3312000"/>
              <a:gd name="connsiteX59" fmla="*/ 2137766 w 3312000"/>
              <a:gd name="connsiteY59" fmla="*/ 3312000 h 3312000"/>
              <a:gd name="connsiteX60" fmla="*/ 2113651 w 3312000"/>
              <a:gd name="connsiteY60" fmla="*/ 3312000 h 3312000"/>
              <a:gd name="connsiteX61" fmla="*/ 2079995 w 3312000"/>
              <a:gd name="connsiteY61" fmla="*/ 3312000 h 3312000"/>
              <a:gd name="connsiteX62" fmla="*/ 2035210 w 3312000"/>
              <a:gd name="connsiteY62" fmla="*/ 3312000 h 3312000"/>
              <a:gd name="connsiteX63" fmla="*/ 1977705 w 3312000"/>
              <a:gd name="connsiteY63" fmla="*/ 3312000 h 3312000"/>
              <a:gd name="connsiteX64" fmla="*/ 1905890 w 3312000"/>
              <a:gd name="connsiteY64" fmla="*/ 3312000 h 3312000"/>
              <a:gd name="connsiteX65" fmla="*/ 1818174 w 3312000"/>
              <a:gd name="connsiteY65" fmla="*/ 3312000 h 3312000"/>
              <a:gd name="connsiteX66" fmla="*/ 1712969 w 3312000"/>
              <a:gd name="connsiteY66" fmla="*/ 3312000 h 3312000"/>
              <a:gd name="connsiteX67" fmla="*/ 1588683 w 3312000"/>
              <a:gd name="connsiteY67" fmla="*/ 3312000 h 3312000"/>
              <a:gd name="connsiteX68" fmla="*/ 1443727 w 3312000"/>
              <a:gd name="connsiteY68" fmla="*/ 3312000 h 3312000"/>
              <a:gd name="connsiteX69" fmla="*/ 1278901 w 3312000"/>
              <a:gd name="connsiteY69" fmla="*/ 3312000 h 3312000"/>
              <a:gd name="connsiteX70" fmla="*/ 1276511 w 3312000"/>
              <a:gd name="connsiteY70" fmla="*/ 3312000 h 3312000"/>
              <a:gd name="connsiteX71" fmla="*/ 1085445 w 3312000"/>
              <a:gd name="connsiteY71" fmla="*/ 3312000 h 3312000"/>
              <a:gd name="connsiteX72" fmla="*/ 0 w 3312000"/>
              <a:gd name="connsiteY72" fmla="*/ 3312000 h 3312000"/>
              <a:gd name="connsiteX73" fmla="*/ 0 w 3312000"/>
              <a:gd name="connsiteY73" fmla="*/ 2244496 h 3312000"/>
              <a:gd name="connsiteX74" fmla="*/ 0 w 3312000"/>
              <a:gd name="connsiteY74" fmla="*/ 1779174 h 3312000"/>
              <a:gd name="connsiteX75" fmla="*/ 0 w 3312000"/>
              <a:gd name="connsiteY75" fmla="*/ 1067504 h 3312000"/>
              <a:gd name="connsiteX76" fmla="*/ 1085445 w 3312000"/>
              <a:gd name="connsiteY76" fmla="*/ 0 h 33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312000" h="3312000">
                <a:moveTo>
                  <a:pt x="1085445" y="0"/>
                </a:moveTo>
                <a:cubicBezTo>
                  <a:pt x="1085445" y="0"/>
                  <a:pt x="1085445" y="0"/>
                  <a:pt x="1113277" y="0"/>
                </a:cubicBezTo>
                <a:cubicBezTo>
                  <a:pt x="1113277" y="0"/>
                  <a:pt x="1113277" y="0"/>
                  <a:pt x="1252437" y="0"/>
                </a:cubicBezTo>
                <a:lnTo>
                  <a:pt x="1278901" y="0"/>
                </a:lnTo>
                <a:lnTo>
                  <a:pt x="1311417" y="0"/>
                </a:lnTo>
                <a:lnTo>
                  <a:pt x="1385074" y="0"/>
                </a:lnTo>
                <a:lnTo>
                  <a:pt x="1475038" y="0"/>
                </a:lnTo>
                <a:lnTo>
                  <a:pt x="1582941" y="0"/>
                </a:lnTo>
                <a:lnTo>
                  <a:pt x="1710414" y="0"/>
                </a:lnTo>
                <a:lnTo>
                  <a:pt x="1859086" y="0"/>
                </a:lnTo>
                <a:lnTo>
                  <a:pt x="2030590" y="0"/>
                </a:lnTo>
                <a:lnTo>
                  <a:pt x="2226555" y="0"/>
                </a:lnTo>
                <a:lnTo>
                  <a:pt x="3312000" y="0"/>
                </a:lnTo>
                <a:lnTo>
                  <a:pt x="3312000" y="2085"/>
                </a:lnTo>
                <a:lnTo>
                  <a:pt x="3312000" y="16680"/>
                </a:lnTo>
                <a:lnTo>
                  <a:pt x="3312000" y="32578"/>
                </a:lnTo>
                <a:lnTo>
                  <a:pt x="3312000" y="56294"/>
                </a:lnTo>
                <a:lnTo>
                  <a:pt x="3312000" y="89393"/>
                </a:lnTo>
                <a:lnTo>
                  <a:pt x="3312000" y="133438"/>
                </a:lnTo>
                <a:lnTo>
                  <a:pt x="3312000" y="189993"/>
                </a:lnTo>
                <a:lnTo>
                  <a:pt x="3312000" y="260621"/>
                </a:lnTo>
                <a:lnTo>
                  <a:pt x="3312000" y="346887"/>
                </a:lnTo>
                <a:lnTo>
                  <a:pt x="3312000" y="450353"/>
                </a:lnTo>
                <a:lnTo>
                  <a:pt x="3312000" y="572585"/>
                </a:lnTo>
                <a:lnTo>
                  <a:pt x="3312000" y="715144"/>
                </a:lnTo>
                <a:lnTo>
                  <a:pt x="3312000" y="879596"/>
                </a:lnTo>
                <a:lnTo>
                  <a:pt x="3312000" y="1067504"/>
                </a:lnTo>
                <a:lnTo>
                  <a:pt x="3312000" y="1068413"/>
                </a:lnTo>
                <a:lnTo>
                  <a:pt x="3312000" y="1074775"/>
                </a:lnTo>
                <a:lnTo>
                  <a:pt x="3312000" y="1092043"/>
                </a:lnTo>
                <a:lnTo>
                  <a:pt x="3312000" y="1125669"/>
                </a:lnTo>
                <a:lnTo>
                  <a:pt x="3312000" y="1181108"/>
                </a:lnTo>
                <a:lnTo>
                  <a:pt x="3312000" y="1218711"/>
                </a:lnTo>
                <a:lnTo>
                  <a:pt x="3312000" y="1263812"/>
                </a:lnTo>
                <a:lnTo>
                  <a:pt x="3312000" y="1317092"/>
                </a:lnTo>
                <a:lnTo>
                  <a:pt x="3312000" y="1379234"/>
                </a:lnTo>
                <a:lnTo>
                  <a:pt x="3312000" y="1450918"/>
                </a:lnTo>
                <a:lnTo>
                  <a:pt x="3312000" y="1532827"/>
                </a:lnTo>
                <a:lnTo>
                  <a:pt x="3312000" y="1534217"/>
                </a:lnTo>
                <a:lnTo>
                  <a:pt x="3312000" y="1543947"/>
                </a:lnTo>
                <a:lnTo>
                  <a:pt x="3312000" y="1570356"/>
                </a:lnTo>
                <a:lnTo>
                  <a:pt x="3312000" y="1592422"/>
                </a:lnTo>
                <a:lnTo>
                  <a:pt x="3312000" y="1621786"/>
                </a:lnTo>
                <a:lnTo>
                  <a:pt x="3312000" y="1659489"/>
                </a:lnTo>
                <a:lnTo>
                  <a:pt x="3312000" y="1706574"/>
                </a:lnTo>
                <a:lnTo>
                  <a:pt x="3312000" y="1764085"/>
                </a:lnTo>
                <a:lnTo>
                  <a:pt x="3312000" y="1833062"/>
                </a:lnTo>
                <a:lnTo>
                  <a:pt x="3312000" y="1914550"/>
                </a:lnTo>
                <a:lnTo>
                  <a:pt x="3312000" y="2009590"/>
                </a:lnTo>
                <a:lnTo>
                  <a:pt x="3312000" y="2119224"/>
                </a:lnTo>
                <a:lnTo>
                  <a:pt x="3312000" y="2244496"/>
                </a:lnTo>
                <a:lnTo>
                  <a:pt x="3312000" y="3312000"/>
                </a:lnTo>
                <a:lnTo>
                  <a:pt x="2226555" y="3312000"/>
                </a:lnTo>
                <a:lnTo>
                  <a:pt x="2225685" y="3312000"/>
                </a:lnTo>
                <a:lnTo>
                  <a:pt x="2219597" y="3312000"/>
                </a:lnTo>
                <a:lnTo>
                  <a:pt x="2203071" y="3312000"/>
                </a:lnTo>
                <a:lnTo>
                  <a:pt x="2170891" y="3312000"/>
                </a:lnTo>
                <a:lnTo>
                  <a:pt x="2168771" y="3312000"/>
                </a:lnTo>
                <a:lnTo>
                  <a:pt x="2153931" y="3312000"/>
                </a:lnTo>
                <a:lnTo>
                  <a:pt x="2137766" y="3312000"/>
                </a:lnTo>
                <a:lnTo>
                  <a:pt x="2113651" y="3312000"/>
                </a:lnTo>
                <a:lnTo>
                  <a:pt x="2079995" y="3312000"/>
                </a:lnTo>
                <a:lnTo>
                  <a:pt x="2035210" y="3312000"/>
                </a:lnTo>
                <a:lnTo>
                  <a:pt x="1977705" y="3312000"/>
                </a:lnTo>
                <a:lnTo>
                  <a:pt x="1905890" y="3312000"/>
                </a:lnTo>
                <a:lnTo>
                  <a:pt x="1818174" y="3312000"/>
                </a:lnTo>
                <a:lnTo>
                  <a:pt x="1712969" y="3312000"/>
                </a:lnTo>
                <a:lnTo>
                  <a:pt x="1588683" y="3312000"/>
                </a:lnTo>
                <a:lnTo>
                  <a:pt x="1443727" y="3312000"/>
                </a:lnTo>
                <a:lnTo>
                  <a:pt x="1278901" y="3312000"/>
                </a:lnTo>
                <a:lnTo>
                  <a:pt x="1276511" y="3312000"/>
                </a:lnTo>
                <a:cubicBezTo>
                  <a:pt x="1216886" y="3312000"/>
                  <a:pt x="1153286" y="3312000"/>
                  <a:pt x="1085445" y="3312000"/>
                </a:cubicBezTo>
                <a:cubicBezTo>
                  <a:pt x="1085445" y="3312000"/>
                  <a:pt x="1085445" y="3312000"/>
                  <a:pt x="0" y="3312000"/>
                </a:cubicBezTo>
                <a:cubicBezTo>
                  <a:pt x="0" y="3312000"/>
                  <a:pt x="0" y="3312000"/>
                  <a:pt x="0" y="2244496"/>
                </a:cubicBezTo>
                <a:cubicBezTo>
                  <a:pt x="0" y="2244496"/>
                  <a:pt x="0" y="2244496"/>
                  <a:pt x="0" y="1779174"/>
                </a:cubicBezTo>
                <a:cubicBezTo>
                  <a:pt x="0" y="1779174"/>
                  <a:pt x="0" y="1779174"/>
                  <a:pt x="0" y="1067504"/>
                </a:cubicBezTo>
                <a:cubicBezTo>
                  <a:pt x="0" y="465322"/>
                  <a:pt x="473143" y="0"/>
                  <a:pt x="1085445" y="0"/>
                </a:cubicBezTo>
                <a:close/>
              </a:path>
            </a:pathLst>
          </a:custGeom>
          <a:pattFill prst="ltUpDiag">
            <a:fgClr>
              <a:srgbClr val="FFA62F"/>
            </a:fgClr>
            <a:bgClr>
              <a:srgbClr val="FF93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latin typeface="+mn-ea"/>
              </a:rPr>
              <a:t>幸福</a:t>
            </a:r>
          </a:p>
        </p:txBody>
      </p:sp>
      <p:sp>
        <p:nvSpPr>
          <p:cNvPr id="9" name="任意多边形 19">
            <a:extLst>
              <a:ext uri="{FF2B5EF4-FFF2-40B4-BE49-F238E27FC236}">
                <a16:creationId xmlns:a16="http://schemas.microsoft.com/office/drawing/2014/main" id="{3EA5360B-0B9B-4B1C-BFEE-873BB5840E0B}"/>
              </a:ext>
            </a:extLst>
          </p:cNvPr>
          <p:cNvSpPr/>
          <p:nvPr/>
        </p:nvSpPr>
        <p:spPr>
          <a:xfrm flipH="1">
            <a:off x="7758022" y="2944153"/>
            <a:ext cx="1812602" cy="1852999"/>
          </a:xfrm>
          <a:custGeom>
            <a:avLst/>
            <a:gdLst>
              <a:gd name="connsiteX0" fmla="*/ 1085445 w 3312000"/>
              <a:gd name="connsiteY0" fmla="*/ 0 h 3312000"/>
              <a:gd name="connsiteX1" fmla="*/ 1113277 w 3312000"/>
              <a:gd name="connsiteY1" fmla="*/ 0 h 3312000"/>
              <a:gd name="connsiteX2" fmla="*/ 1252437 w 3312000"/>
              <a:gd name="connsiteY2" fmla="*/ 0 h 3312000"/>
              <a:gd name="connsiteX3" fmla="*/ 1278901 w 3312000"/>
              <a:gd name="connsiteY3" fmla="*/ 0 h 3312000"/>
              <a:gd name="connsiteX4" fmla="*/ 1311417 w 3312000"/>
              <a:gd name="connsiteY4" fmla="*/ 0 h 3312000"/>
              <a:gd name="connsiteX5" fmla="*/ 1385074 w 3312000"/>
              <a:gd name="connsiteY5" fmla="*/ 0 h 3312000"/>
              <a:gd name="connsiteX6" fmla="*/ 1475038 w 3312000"/>
              <a:gd name="connsiteY6" fmla="*/ 0 h 3312000"/>
              <a:gd name="connsiteX7" fmla="*/ 1582941 w 3312000"/>
              <a:gd name="connsiteY7" fmla="*/ 0 h 3312000"/>
              <a:gd name="connsiteX8" fmla="*/ 1710414 w 3312000"/>
              <a:gd name="connsiteY8" fmla="*/ 0 h 3312000"/>
              <a:gd name="connsiteX9" fmla="*/ 1859086 w 3312000"/>
              <a:gd name="connsiteY9" fmla="*/ 0 h 3312000"/>
              <a:gd name="connsiteX10" fmla="*/ 2030590 w 3312000"/>
              <a:gd name="connsiteY10" fmla="*/ 0 h 3312000"/>
              <a:gd name="connsiteX11" fmla="*/ 2226555 w 3312000"/>
              <a:gd name="connsiteY11" fmla="*/ 0 h 3312000"/>
              <a:gd name="connsiteX12" fmla="*/ 3312000 w 3312000"/>
              <a:gd name="connsiteY12" fmla="*/ 0 h 3312000"/>
              <a:gd name="connsiteX13" fmla="*/ 3312000 w 3312000"/>
              <a:gd name="connsiteY13" fmla="*/ 2085 h 3312000"/>
              <a:gd name="connsiteX14" fmla="*/ 3312000 w 3312000"/>
              <a:gd name="connsiteY14" fmla="*/ 16680 h 3312000"/>
              <a:gd name="connsiteX15" fmla="*/ 3312000 w 3312000"/>
              <a:gd name="connsiteY15" fmla="*/ 32578 h 3312000"/>
              <a:gd name="connsiteX16" fmla="*/ 3312000 w 3312000"/>
              <a:gd name="connsiteY16" fmla="*/ 56294 h 3312000"/>
              <a:gd name="connsiteX17" fmla="*/ 3312000 w 3312000"/>
              <a:gd name="connsiteY17" fmla="*/ 89393 h 3312000"/>
              <a:gd name="connsiteX18" fmla="*/ 3312000 w 3312000"/>
              <a:gd name="connsiteY18" fmla="*/ 133438 h 3312000"/>
              <a:gd name="connsiteX19" fmla="*/ 3312000 w 3312000"/>
              <a:gd name="connsiteY19" fmla="*/ 189993 h 3312000"/>
              <a:gd name="connsiteX20" fmla="*/ 3312000 w 3312000"/>
              <a:gd name="connsiteY20" fmla="*/ 260621 h 3312000"/>
              <a:gd name="connsiteX21" fmla="*/ 3312000 w 3312000"/>
              <a:gd name="connsiteY21" fmla="*/ 346887 h 3312000"/>
              <a:gd name="connsiteX22" fmla="*/ 3312000 w 3312000"/>
              <a:gd name="connsiteY22" fmla="*/ 450353 h 3312000"/>
              <a:gd name="connsiteX23" fmla="*/ 3312000 w 3312000"/>
              <a:gd name="connsiteY23" fmla="*/ 572585 h 3312000"/>
              <a:gd name="connsiteX24" fmla="*/ 3312000 w 3312000"/>
              <a:gd name="connsiteY24" fmla="*/ 715144 h 3312000"/>
              <a:gd name="connsiteX25" fmla="*/ 3312000 w 3312000"/>
              <a:gd name="connsiteY25" fmla="*/ 879596 h 3312000"/>
              <a:gd name="connsiteX26" fmla="*/ 3312000 w 3312000"/>
              <a:gd name="connsiteY26" fmla="*/ 1067504 h 3312000"/>
              <a:gd name="connsiteX27" fmla="*/ 3312000 w 3312000"/>
              <a:gd name="connsiteY27" fmla="*/ 1068413 h 3312000"/>
              <a:gd name="connsiteX28" fmla="*/ 3312000 w 3312000"/>
              <a:gd name="connsiteY28" fmla="*/ 1074775 h 3312000"/>
              <a:gd name="connsiteX29" fmla="*/ 3312000 w 3312000"/>
              <a:gd name="connsiteY29" fmla="*/ 1092043 h 3312000"/>
              <a:gd name="connsiteX30" fmla="*/ 3312000 w 3312000"/>
              <a:gd name="connsiteY30" fmla="*/ 1125669 h 3312000"/>
              <a:gd name="connsiteX31" fmla="*/ 3312000 w 3312000"/>
              <a:gd name="connsiteY31" fmla="*/ 1181108 h 3312000"/>
              <a:gd name="connsiteX32" fmla="*/ 3312000 w 3312000"/>
              <a:gd name="connsiteY32" fmla="*/ 1218711 h 3312000"/>
              <a:gd name="connsiteX33" fmla="*/ 3312000 w 3312000"/>
              <a:gd name="connsiteY33" fmla="*/ 1263812 h 3312000"/>
              <a:gd name="connsiteX34" fmla="*/ 3312000 w 3312000"/>
              <a:gd name="connsiteY34" fmla="*/ 1317092 h 3312000"/>
              <a:gd name="connsiteX35" fmla="*/ 3312000 w 3312000"/>
              <a:gd name="connsiteY35" fmla="*/ 1379234 h 3312000"/>
              <a:gd name="connsiteX36" fmla="*/ 3312000 w 3312000"/>
              <a:gd name="connsiteY36" fmla="*/ 1450918 h 3312000"/>
              <a:gd name="connsiteX37" fmla="*/ 3312000 w 3312000"/>
              <a:gd name="connsiteY37" fmla="*/ 1532827 h 3312000"/>
              <a:gd name="connsiteX38" fmla="*/ 3312000 w 3312000"/>
              <a:gd name="connsiteY38" fmla="*/ 1534217 h 3312000"/>
              <a:gd name="connsiteX39" fmla="*/ 3312000 w 3312000"/>
              <a:gd name="connsiteY39" fmla="*/ 1543947 h 3312000"/>
              <a:gd name="connsiteX40" fmla="*/ 3312000 w 3312000"/>
              <a:gd name="connsiteY40" fmla="*/ 1570356 h 3312000"/>
              <a:gd name="connsiteX41" fmla="*/ 3312000 w 3312000"/>
              <a:gd name="connsiteY41" fmla="*/ 1592422 h 3312000"/>
              <a:gd name="connsiteX42" fmla="*/ 3312000 w 3312000"/>
              <a:gd name="connsiteY42" fmla="*/ 1621786 h 3312000"/>
              <a:gd name="connsiteX43" fmla="*/ 3312000 w 3312000"/>
              <a:gd name="connsiteY43" fmla="*/ 1659489 h 3312000"/>
              <a:gd name="connsiteX44" fmla="*/ 3312000 w 3312000"/>
              <a:gd name="connsiteY44" fmla="*/ 1706574 h 3312000"/>
              <a:gd name="connsiteX45" fmla="*/ 3312000 w 3312000"/>
              <a:gd name="connsiteY45" fmla="*/ 1764085 h 3312000"/>
              <a:gd name="connsiteX46" fmla="*/ 3312000 w 3312000"/>
              <a:gd name="connsiteY46" fmla="*/ 1833062 h 3312000"/>
              <a:gd name="connsiteX47" fmla="*/ 3312000 w 3312000"/>
              <a:gd name="connsiteY47" fmla="*/ 1914550 h 3312000"/>
              <a:gd name="connsiteX48" fmla="*/ 3312000 w 3312000"/>
              <a:gd name="connsiteY48" fmla="*/ 2009590 h 3312000"/>
              <a:gd name="connsiteX49" fmla="*/ 3312000 w 3312000"/>
              <a:gd name="connsiteY49" fmla="*/ 2119224 h 3312000"/>
              <a:gd name="connsiteX50" fmla="*/ 3312000 w 3312000"/>
              <a:gd name="connsiteY50" fmla="*/ 2244496 h 3312000"/>
              <a:gd name="connsiteX51" fmla="*/ 3312000 w 3312000"/>
              <a:gd name="connsiteY51" fmla="*/ 3312000 h 3312000"/>
              <a:gd name="connsiteX52" fmla="*/ 2226555 w 3312000"/>
              <a:gd name="connsiteY52" fmla="*/ 3312000 h 3312000"/>
              <a:gd name="connsiteX53" fmla="*/ 2225685 w 3312000"/>
              <a:gd name="connsiteY53" fmla="*/ 3312000 h 3312000"/>
              <a:gd name="connsiteX54" fmla="*/ 2219597 w 3312000"/>
              <a:gd name="connsiteY54" fmla="*/ 3312000 h 3312000"/>
              <a:gd name="connsiteX55" fmla="*/ 2203071 w 3312000"/>
              <a:gd name="connsiteY55" fmla="*/ 3312000 h 3312000"/>
              <a:gd name="connsiteX56" fmla="*/ 2170891 w 3312000"/>
              <a:gd name="connsiteY56" fmla="*/ 3312000 h 3312000"/>
              <a:gd name="connsiteX57" fmla="*/ 2168771 w 3312000"/>
              <a:gd name="connsiteY57" fmla="*/ 3312000 h 3312000"/>
              <a:gd name="connsiteX58" fmla="*/ 2153931 w 3312000"/>
              <a:gd name="connsiteY58" fmla="*/ 3312000 h 3312000"/>
              <a:gd name="connsiteX59" fmla="*/ 2137766 w 3312000"/>
              <a:gd name="connsiteY59" fmla="*/ 3312000 h 3312000"/>
              <a:gd name="connsiteX60" fmla="*/ 2113651 w 3312000"/>
              <a:gd name="connsiteY60" fmla="*/ 3312000 h 3312000"/>
              <a:gd name="connsiteX61" fmla="*/ 2079995 w 3312000"/>
              <a:gd name="connsiteY61" fmla="*/ 3312000 h 3312000"/>
              <a:gd name="connsiteX62" fmla="*/ 2035210 w 3312000"/>
              <a:gd name="connsiteY62" fmla="*/ 3312000 h 3312000"/>
              <a:gd name="connsiteX63" fmla="*/ 1977705 w 3312000"/>
              <a:gd name="connsiteY63" fmla="*/ 3312000 h 3312000"/>
              <a:gd name="connsiteX64" fmla="*/ 1905890 w 3312000"/>
              <a:gd name="connsiteY64" fmla="*/ 3312000 h 3312000"/>
              <a:gd name="connsiteX65" fmla="*/ 1818174 w 3312000"/>
              <a:gd name="connsiteY65" fmla="*/ 3312000 h 3312000"/>
              <a:gd name="connsiteX66" fmla="*/ 1712969 w 3312000"/>
              <a:gd name="connsiteY66" fmla="*/ 3312000 h 3312000"/>
              <a:gd name="connsiteX67" fmla="*/ 1588683 w 3312000"/>
              <a:gd name="connsiteY67" fmla="*/ 3312000 h 3312000"/>
              <a:gd name="connsiteX68" fmla="*/ 1443727 w 3312000"/>
              <a:gd name="connsiteY68" fmla="*/ 3312000 h 3312000"/>
              <a:gd name="connsiteX69" fmla="*/ 1278901 w 3312000"/>
              <a:gd name="connsiteY69" fmla="*/ 3312000 h 3312000"/>
              <a:gd name="connsiteX70" fmla="*/ 1276511 w 3312000"/>
              <a:gd name="connsiteY70" fmla="*/ 3312000 h 3312000"/>
              <a:gd name="connsiteX71" fmla="*/ 1085445 w 3312000"/>
              <a:gd name="connsiteY71" fmla="*/ 3312000 h 3312000"/>
              <a:gd name="connsiteX72" fmla="*/ 0 w 3312000"/>
              <a:gd name="connsiteY72" fmla="*/ 3312000 h 3312000"/>
              <a:gd name="connsiteX73" fmla="*/ 0 w 3312000"/>
              <a:gd name="connsiteY73" fmla="*/ 2244496 h 3312000"/>
              <a:gd name="connsiteX74" fmla="*/ 0 w 3312000"/>
              <a:gd name="connsiteY74" fmla="*/ 1779174 h 3312000"/>
              <a:gd name="connsiteX75" fmla="*/ 0 w 3312000"/>
              <a:gd name="connsiteY75" fmla="*/ 1067504 h 3312000"/>
              <a:gd name="connsiteX76" fmla="*/ 1085445 w 3312000"/>
              <a:gd name="connsiteY76" fmla="*/ 0 h 33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312000" h="3312000">
                <a:moveTo>
                  <a:pt x="1085445" y="0"/>
                </a:moveTo>
                <a:cubicBezTo>
                  <a:pt x="1085445" y="0"/>
                  <a:pt x="1085445" y="0"/>
                  <a:pt x="1113277" y="0"/>
                </a:cubicBezTo>
                <a:cubicBezTo>
                  <a:pt x="1113277" y="0"/>
                  <a:pt x="1113277" y="0"/>
                  <a:pt x="1252437" y="0"/>
                </a:cubicBezTo>
                <a:lnTo>
                  <a:pt x="1278901" y="0"/>
                </a:lnTo>
                <a:lnTo>
                  <a:pt x="1311417" y="0"/>
                </a:lnTo>
                <a:lnTo>
                  <a:pt x="1385074" y="0"/>
                </a:lnTo>
                <a:lnTo>
                  <a:pt x="1475038" y="0"/>
                </a:lnTo>
                <a:lnTo>
                  <a:pt x="1582941" y="0"/>
                </a:lnTo>
                <a:lnTo>
                  <a:pt x="1710414" y="0"/>
                </a:lnTo>
                <a:lnTo>
                  <a:pt x="1859086" y="0"/>
                </a:lnTo>
                <a:lnTo>
                  <a:pt x="2030590" y="0"/>
                </a:lnTo>
                <a:lnTo>
                  <a:pt x="2226555" y="0"/>
                </a:lnTo>
                <a:lnTo>
                  <a:pt x="3312000" y="0"/>
                </a:lnTo>
                <a:lnTo>
                  <a:pt x="3312000" y="2085"/>
                </a:lnTo>
                <a:lnTo>
                  <a:pt x="3312000" y="16680"/>
                </a:lnTo>
                <a:lnTo>
                  <a:pt x="3312000" y="32578"/>
                </a:lnTo>
                <a:lnTo>
                  <a:pt x="3312000" y="56294"/>
                </a:lnTo>
                <a:lnTo>
                  <a:pt x="3312000" y="89393"/>
                </a:lnTo>
                <a:lnTo>
                  <a:pt x="3312000" y="133438"/>
                </a:lnTo>
                <a:lnTo>
                  <a:pt x="3312000" y="189993"/>
                </a:lnTo>
                <a:lnTo>
                  <a:pt x="3312000" y="260621"/>
                </a:lnTo>
                <a:lnTo>
                  <a:pt x="3312000" y="346887"/>
                </a:lnTo>
                <a:lnTo>
                  <a:pt x="3312000" y="450353"/>
                </a:lnTo>
                <a:lnTo>
                  <a:pt x="3312000" y="572585"/>
                </a:lnTo>
                <a:lnTo>
                  <a:pt x="3312000" y="715144"/>
                </a:lnTo>
                <a:lnTo>
                  <a:pt x="3312000" y="879596"/>
                </a:lnTo>
                <a:lnTo>
                  <a:pt x="3312000" y="1067504"/>
                </a:lnTo>
                <a:lnTo>
                  <a:pt x="3312000" y="1068413"/>
                </a:lnTo>
                <a:lnTo>
                  <a:pt x="3312000" y="1074775"/>
                </a:lnTo>
                <a:lnTo>
                  <a:pt x="3312000" y="1092043"/>
                </a:lnTo>
                <a:lnTo>
                  <a:pt x="3312000" y="1125669"/>
                </a:lnTo>
                <a:lnTo>
                  <a:pt x="3312000" y="1181108"/>
                </a:lnTo>
                <a:lnTo>
                  <a:pt x="3312000" y="1218711"/>
                </a:lnTo>
                <a:lnTo>
                  <a:pt x="3312000" y="1263812"/>
                </a:lnTo>
                <a:lnTo>
                  <a:pt x="3312000" y="1317092"/>
                </a:lnTo>
                <a:lnTo>
                  <a:pt x="3312000" y="1379234"/>
                </a:lnTo>
                <a:lnTo>
                  <a:pt x="3312000" y="1450918"/>
                </a:lnTo>
                <a:lnTo>
                  <a:pt x="3312000" y="1532827"/>
                </a:lnTo>
                <a:lnTo>
                  <a:pt x="3312000" y="1534217"/>
                </a:lnTo>
                <a:lnTo>
                  <a:pt x="3312000" y="1543947"/>
                </a:lnTo>
                <a:lnTo>
                  <a:pt x="3312000" y="1570356"/>
                </a:lnTo>
                <a:lnTo>
                  <a:pt x="3312000" y="1592422"/>
                </a:lnTo>
                <a:lnTo>
                  <a:pt x="3312000" y="1621786"/>
                </a:lnTo>
                <a:lnTo>
                  <a:pt x="3312000" y="1659489"/>
                </a:lnTo>
                <a:lnTo>
                  <a:pt x="3312000" y="1706574"/>
                </a:lnTo>
                <a:lnTo>
                  <a:pt x="3312000" y="1764085"/>
                </a:lnTo>
                <a:lnTo>
                  <a:pt x="3312000" y="1833062"/>
                </a:lnTo>
                <a:lnTo>
                  <a:pt x="3312000" y="1914550"/>
                </a:lnTo>
                <a:lnTo>
                  <a:pt x="3312000" y="2009590"/>
                </a:lnTo>
                <a:lnTo>
                  <a:pt x="3312000" y="2119224"/>
                </a:lnTo>
                <a:lnTo>
                  <a:pt x="3312000" y="2244496"/>
                </a:lnTo>
                <a:lnTo>
                  <a:pt x="3312000" y="3312000"/>
                </a:lnTo>
                <a:lnTo>
                  <a:pt x="2226555" y="3312000"/>
                </a:lnTo>
                <a:lnTo>
                  <a:pt x="2225685" y="3312000"/>
                </a:lnTo>
                <a:lnTo>
                  <a:pt x="2219597" y="3312000"/>
                </a:lnTo>
                <a:lnTo>
                  <a:pt x="2203071" y="3312000"/>
                </a:lnTo>
                <a:lnTo>
                  <a:pt x="2170891" y="3312000"/>
                </a:lnTo>
                <a:lnTo>
                  <a:pt x="2168771" y="3312000"/>
                </a:lnTo>
                <a:lnTo>
                  <a:pt x="2153931" y="3312000"/>
                </a:lnTo>
                <a:lnTo>
                  <a:pt x="2137766" y="3312000"/>
                </a:lnTo>
                <a:lnTo>
                  <a:pt x="2113651" y="3312000"/>
                </a:lnTo>
                <a:lnTo>
                  <a:pt x="2079995" y="3312000"/>
                </a:lnTo>
                <a:lnTo>
                  <a:pt x="2035210" y="3312000"/>
                </a:lnTo>
                <a:lnTo>
                  <a:pt x="1977705" y="3312000"/>
                </a:lnTo>
                <a:lnTo>
                  <a:pt x="1905890" y="3312000"/>
                </a:lnTo>
                <a:lnTo>
                  <a:pt x="1818174" y="3312000"/>
                </a:lnTo>
                <a:lnTo>
                  <a:pt x="1712969" y="3312000"/>
                </a:lnTo>
                <a:lnTo>
                  <a:pt x="1588683" y="3312000"/>
                </a:lnTo>
                <a:lnTo>
                  <a:pt x="1443727" y="3312000"/>
                </a:lnTo>
                <a:lnTo>
                  <a:pt x="1278901" y="3312000"/>
                </a:lnTo>
                <a:lnTo>
                  <a:pt x="1276511" y="3312000"/>
                </a:lnTo>
                <a:cubicBezTo>
                  <a:pt x="1216886" y="3312000"/>
                  <a:pt x="1153286" y="3312000"/>
                  <a:pt x="1085445" y="3312000"/>
                </a:cubicBezTo>
                <a:cubicBezTo>
                  <a:pt x="1085445" y="3312000"/>
                  <a:pt x="1085445" y="3312000"/>
                  <a:pt x="0" y="3312000"/>
                </a:cubicBezTo>
                <a:cubicBezTo>
                  <a:pt x="0" y="3312000"/>
                  <a:pt x="0" y="3312000"/>
                  <a:pt x="0" y="2244496"/>
                </a:cubicBezTo>
                <a:cubicBezTo>
                  <a:pt x="0" y="2244496"/>
                  <a:pt x="0" y="2244496"/>
                  <a:pt x="0" y="1779174"/>
                </a:cubicBezTo>
                <a:cubicBezTo>
                  <a:pt x="0" y="1779174"/>
                  <a:pt x="0" y="1779174"/>
                  <a:pt x="0" y="1067504"/>
                </a:cubicBezTo>
                <a:cubicBezTo>
                  <a:pt x="0" y="465322"/>
                  <a:pt x="473143" y="0"/>
                  <a:pt x="1085445" y="0"/>
                </a:cubicBezTo>
                <a:close/>
              </a:path>
            </a:pathLst>
          </a:custGeom>
          <a:pattFill prst="ltUpDiag">
            <a:fgClr>
              <a:srgbClr val="FFA62F"/>
            </a:fgClr>
            <a:bgClr>
              <a:srgbClr val="FF93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latin typeface="+mn-ea"/>
              </a:rPr>
              <a:t>乐观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2088A8-8656-4222-A517-8977797050A5}"/>
              </a:ext>
            </a:extLst>
          </p:cNvPr>
          <p:cNvSpPr/>
          <p:nvPr/>
        </p:nvSpPr>
        <p:spPr>
          <a:xfrm>
            <a:off x="5239804" y="3661890"/>
            <a:ext cx="2244650" cy="1135262"/>
          </a:xfrm>
          <a:prstGeom prst="rect">
            <a:avLst/>
          </a:prstGeom>
          <a:pattFill prst="ltUpDiag">
            <a:fgClr>
              <a:srgbClr val="FFA62F"/>
            </a:fgClr>
            <a:bgClr>
              <a:srgbClr val="FF93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latin typeface="+mn-ea"/>
              </a:rPr>
              <a:t>心流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DBC6E87-BFDC-4D94-97E8-1C43C703F87D}"/>
              </a:ext>
            </a:extLst>
          </p:cNvPr>
          <p:cNvSpPr/>
          <p:nvPr/>
        </p:nvSpPr>
        <p:spPr>
          <a:xfrm>
            <a:off x="5584859" y="2924944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000" dirty="0">
                <a:solidFill>
                  <a:srgbClr val="F05425"/>
                </a:solidFill>
              </a:rPr>
              <a:t>积极情绪</a:t>
            </a:r>
          </a:p>
        </p:txBody>
      </p:sp>
    </p:spTree>
    <p:extLst>
      <p:ext uri="{BB962C8B-B14F-4D97-AF65-F5344CB8AC3E}">
        <p14:creationId xmlns:p14="http://schemas.microsoft.com/office/powerpoint/2010/main" val="141951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幸福</a:t>
            </a:r>
            <a:r>
              <a:rPr lang="en-US" altLang="zh-CN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过去的幸福</a:t>
            </a:r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735166" y="2960691"/>
            <a:ext cx="4536504" cy="138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/>
              <a:t>幸福影响因素（</a:t>
            </a:r>
            <a:r>
              <a:rPr lang="en" altLang="zh-CN" b="1" dirty="0"/>
              <a:t>A</a:t>
            </a:r>
            <a:r>
              <a:rPr lang="zh-CN" altLang="en-US" b="1" dirty="0"/>
              <a:t>因素</a:t>
            </a:r>
            <a:r>
              <a:rPr lang="en-US" altLang="zh-CN" b="1" dirty="0"/>
              <a:t>+</a:t>
            </a:r>
            <a:r>
              <a:rPr lang="en" altLang="zh-CN" b="1" dirty="0"/>
              <a:t>B</a:t>
            </a:r>
            <a:r>
              <a:rPr lang="zh-CN" altLang="en-US" b="1" dirty="0"/>
              <a:t>因素）</a:t>
            </a:r>
          </a:p>
          <a:p>
            <a:r>
              <a:rPr lang="zh-CN" altLang="en-US" dirty="0"/>
              <a:t>柳博米尔斯基、谢尔登、施卡德 幸福公式</a:t>
            </a:r>
          </a:p>
          <a:p>
            <a:r>
              <a:rPr lang="zh-CN" altLang="en-US" dirty="0"/>
              <a:t>幸福</a:t>
            </a:r>
            <a:r>
              <a:rPr lang="en-US" altLang="zh-CN" dirty="0"/>
              <a:t>= </a:t>
            </a:r>
            <a:r>
              <a:rPr lang="zh-CN" altLang="en-US" dirty="0"/>
              <a:t>界点（天生气质） </a:t>
            </a:r>
            <a:r>
              <a:rPr lang="en-US" altLang="zh-CN" dirty="0"/>
              <a:t>+ </a:t>
            </a:r>
            <a:r>
              <a:rPr lang="zh-CN" altLang="en-US" dirty="0"/>
              <a:t>生活情景 </a:t>
            </a:r>
            <a:r>
              <a:rPr lang="en-US" altLang="zh-CN" dirty="0"/>
              <a:t>+ </a:t>
            </a:r>
            <a:r>
              <a:rPr lang="zh-CN" altLang="en-US" dirty="0"/>
              <a:t>意志活动</a:t>
            </a:r>
          </a:p>
        </p:txBody>
      </p:sp>
      <p:pic>
        <p:nvPicPr>
          <p:cNvPr id="7170" name="Picture 2" descr="D:\360Downloads\pic\1IH21255-0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0590" y="2852936"/>
            <a:ext cx="5112568" cy="3240360"/>
          </a:xfrm>
          <a:prstGeom prst="rect">
            <a:avLst/>
          </a:prstGeom>
          <a:noFill/>
          <a:ln>
            <a:solidFill>
              <a:srgbClr val="F0542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550590" y="2852936"/>
            <a:ext cx="9865096" cy="3240359"/>
          </a:xfrm>
          <a:prstGeom prst="rect">
            <a:avLst/>
          </a:prstGeom>
          <a:ln w="28575">
            <a:solidFill>
              <a:schemeClr val="accent6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92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50F7CF1-D73E-E942-A8D3-88E0C6352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42" y="1196752"/>
            <a:ext cx="651624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58B4C23-4293-234B-829F-9E90A8378BC5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幸福</a:t>
            </a:r>
            <a:r>
              <a:rPr lang="en-US" altLang="zh-CN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过去的幸福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0E8756B-D893-E842-8899-180CFA6AE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028695"/>
              </p:ext>
            </p:extLst>
          </p:nvPr>
        </p:nvGraphicFramePr>
        <p:xfrm>
          <a:off x="2062758" y="4312778"/>
          <a:ext cx="5867400" cy="828675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1039313028"/>
                    </a:ext>
                  </a:extLst>
                </a:gridCol>
                <a:gridCol w="4067175">
                  <a:extLst>
                    <a:ext uri="{9D8B030D-6E8A-4147-A177-3AD203B41FA5}">
                      <a16:colId xmlns:a16="http://schemas.microsoft.com/office/drawing/2014/main" val="573659248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幸福</a:t>
                      </a:r>
                      <a:r>
                        <a:rPr lang="en-US" altLang="zh-CN" sz="1100" b="1" dirty="0">
                          <a:solidFill>
                            <a:srgbClr val="494949"/>
                          </a:solidFill>
                          <a:effectLst/>
                        </a:rPr>
                        <a:t>1.0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幸福</a:t>
                      </a:r>
                      <a:r>
                        <a:rPr lang="en-US" altLang="zh-CN" sz="1100" b="1" dirty="0">
                          <a:solidFill>
                            <a:srgbClr val="494949"/>
                          </a:solidFill>
                          <a:effectLst/>
                        </a:rPr>
                        <a:t>2.0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17011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量度：生活满意度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量度：积极情绪、投入、意义、积极的人际关系、成就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4832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目标：提升生活满意度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目标：提升积极情绪、投入、意义、积极的人际关系、成就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890287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F7721D93-2C11-E94B-AF68-77DAB9682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957" y="4005858"/>
            <a:ext cx="121904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38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014A76-FDEF-424F-94A5-0234CFD60AE3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心流</a:t>
            </a:r>
            <a:r>
              <a:rPr lang="en-US" altLang="zh-CN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当下的幸福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5F8F06-BB24-1345-98A3-CB6051601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81" y="2564904"/>
            <a:ext cx="5270500" cy="4102100"/>
          </a:xfrm>
          <a:prstGeom prst="rect">
            <a:avLst/>
          </a:prstGeom>
        </p:spPr>
      </p:pic>
      <p:sp>
        <p:nvSpPr>
          <p:cNvPr id="5" name="Text Box 44">
            <a:extLst>
              <a:ext uri="{FF2B5EF4-FFF2-40B4-BE49-F238E27FC236}">
                <a16:creationId xmlns:a16="http://schemas.microsoft.com/office/drawing/2014/main" id="{A82E9260-ED44-434F-B909-E8C2218B0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846" y="1418370"/>
            <a:ext cx="60486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提出者：</a:t>
            </a:r>
            <a:r>
              <a:rPr lang="zh-CN" altLang="en-US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米哈里</a:t>
            </a:r>
            <a:r>
              <a:rPr lang="en-US" altLang="zh-CN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契克森米哈赖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(Mihaly Csikszentmihalyi)</a:t>
            </a:r>
          </a:p>
          <a:p>
            <a:pPr lvl="1"/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定义：一种将个人精神力</a:t>
            </a:r>
            <a:r>
              <a:rPr lang="zh-CN" altLang="en-US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完全投注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在某种活动上的感觉；心流产生时同时会有高度的兴奋及充实感。</a:t>
            </a:r>
            <a:endParaRPr 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90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014A76-FDEF-424F-94A5-0234CFD60AE3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乐观</a:t>
            </a:r>
            <a:r>
              <a:rPr lang="en-US" altLang="zh-CN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未来的幸福</a:t>
            </a:r>
          </a:p>
        </p:txBody>
      </p:sp>
      <p:sp>
        <p:nvSpPr>
          <p:cNvPr id="5" name="Text Box 44">
            <a:extLst>
              <a:ext uri="{FF2B5EF4-FFF2-40B4-BE49-F238E27FC236}">
                <a16:creationId xmlns:a16="http://schemas.microsoft.com/office/drawing/2014/main" id="{46E75A5F-3816-934A-86AE-D0081257A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489" y="1700808"/>
            <a:ext cx="5544616" cy="39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相信</a:t>
            </a:r>
            <a:r>
              <a:rPr lang="zh-CN" altLang="en-US" dirty="0">
                <a:solidFill>
                  <a:srgbClr val="F05425"/>
                </a:solidFill>
              </a:rPr>
              <a:t>好事</a:t>
            </a:r>
            <a:r>
              <a:rPr lang="zh-CN" altLang="en-US" dirty="0"/>
              <a:t>而不是坏事将会发生的</a:t>
            </a:r>
            <a:r>
              <a:rPr lang="zh-CN" altLang="en-US" dirty="0">
                <a:solidFill>
                  <a:srgbClr val="F05425"/>
                </a:solidFill>
              </a:rPr>
              <a:t>稳定倾向</a:t>
            </a:r>
            <a:endParaRPr lang="en-US" dirty="0">
              <a:solidFill>
                <a:srgbClr val="F05425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18385D-968F-BE4A-B17D-4780F5C1FB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22" y="2564904"/>
            <a:ext cx="6383239" cy="34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2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>
            <a:extLst>
              <a:ext uri="{FF2B5EF4-FFF2-40B4-BE49-F238E27FC236}">
                <a16:creationId xmlns:a16="http://schemas.microsoft.com/office/drawing/2014/main" id="{7DBD6130-E5E1-CA4B-A315-5B6CB316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489" y="1700808"/>
            <a:ext cx="5544616" cy="39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dirty="0" err="1"/>
              <a:t>解释风格</a:t>
            </a:r>
            <a:endParaRPr lang="en-US" dirty="0">
              <a:solidFill>
                <a:srgbClr val="F05425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8E942A-2F71-F742-9815-24CC9370999B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乐观</a:t>
            </a:r>
            <a:r>
              <a:rPr lang="en-US" altLang="zh-CN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未来的幸福</a:t>
            </a:r>
          </a:p>
        </p:txBody>
      </p:sp>
    </p:spTree>
    <p:extLst>
      <p:ext uri="{BB962C8B-B14F-4D97-AF65-F5344CB8AC3E}">
        <p14:creationId xmlns:p14="http://schemas.microsoft.com/office/powerpoint/2010/main" val="35768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144F6AB-3996-6746-8BF9-F2C1B1907A9D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积极人格特质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23366F-7FEE-7943-9324-924709AF4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222" y="1340768"/>
            <a:ext cx="4032448" cy="40547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14E828-B9F8-5349-A278-4EE726097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959505"/>
            <a:ext cx="6048672" cy="269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2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3D78B3-60EA-47DF-84E0-9A766DA98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63" y="2826998"/>
            <a:ext cx="8064896" cy="295893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9084300-AFD8-4529-B580-1D61545E5BDD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资本类型</a:t>
            </a:r>
          </a:p>
        </p:txBody>
      </p:sp>
    </p:spTree>
    <p:extLst>
      <p:ext uri="{BB962C8B-B14F-4D97-AF65-F5344CB8AC3E}">
        <p14:creationId xmlns:p14="http://schemas.microsoft.com/office/powerpoint/2010/main" val="2207537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B03825-B08A-4235-9089-9D70C89D70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90" y="1988840"/>
            <a:ext cx="5688632" cy="367222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B2EF1F0-1C1D-47E6-8CDB-DB484E1958F1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积极心理资本</a:t>
            </a:r>
          </a:p>
        </p:txBody>
      </p:sp>
    </p:spTree>
    <p:extLst>
      <p:ext uri="{BB962C8B-B14F-4D97-AF65-F5344CB8AC3E}">
        <p14:creationId xmlns:p14="http://schemas.microsoft.com/office/powerpoint/2010/main" val="410199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1655153">
            <a:off x="7756784" y="1813358"/>
            <a:ext cx="2781854" cy="18722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0132716">
            <a:off x="7914568" y="3873275"/>
            <a:ext cx="2781854" cy="187220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1774726" y="2096368"/>
            <a:ext cx="4896544" cy="432048"/>
            <a:chOff x="3779912" y="1777380"/>
            <a:chExt cx="4896544" cy="432048"/>
          </a:xfrm>
        </p:grpSpPr>
        <p:sp>
          <p:nvSpPr>
            <p:cNvPr id="36" name="矩形 35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1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积极心理学发展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774726" y="2900619"/>
            <a:ext cx="4896544" cy="432048"/>
            <a:chOff x="3779912" y="1777380"/>
            <a:chExt cx="4896544" cy="432048"/>
          </a:xfrm>
        </p:grpSpPr>
        <p:sp>
          <p:nvSpPr>
            <p:cNvPr id="40" name="矩形 39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2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国内外积极心理学研究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774726" y="3704870"/>
            <a:ext cx="4896544" cy="432048"/>
            <a:chOff x="3779912" y="1777380"/>
            <a:chExt cx="4896544" cy="432048"/>
          </a:xfrm>
        </p:grpSpPr>
        <p:sp>
          <p:nvSpPr>
            <p:cNvPr id="44" name="矩形 43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3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积极心理学主要内容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774726" y="4509120"/>
            <a:ext cx="4896544" cy="432048"/>
            <a:chOff x="3779912" y="1777380"/>
            <a:chExt cx="4896544" cy="432048"/>
          </a:xfrm>
        </p:grpSpPr>
        <p:sp>
          <p:nvSpPr>
            <p:cNvPr id="50" name="矩形 49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4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382368" y="1824127"/>
              <a:ext cx="4078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运用场景探索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1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3"/>
          <p:cNvSpPr txBox="1">
            <a:spLocks/>
          </p:cNvSpPr>
          <p:nvPr/>
        </p:nvSpPr>
        <p:spPr>
          <a:xfrm>
            <a:off x="3563888" y="2780928"/>
            <a:ext cx="4187502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F05425"/>
                </a:solidFill>
                <a:ea typeface="微软雅黑" pitchFamily="34" charset="-122"/>
              </a:rPr>
              <a:t>运用情景</a:t>
            </a:r>
          </a:p>
        </p:txBody>
      </p:sp>
      <p:sp>
        <p:nvSpPr>
          <p:cNvPr id="28" name="文本占位符 4"/>
          <p:cNvSpPr txBox="1">
            <a:spLocks/>
          </p:cNvSpPr>
          <p:nvPr/>
        </p:nvSpPr>
        <p:spPr>
          <a:xfrm>
            <a:off x="2255095" y="2564904"/>
            <a:ext cx="2100881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1500" b="1" kern="1200">
                <a:solidFill>
                  <a:srgbClr val="56762C"/>
                </a:solidFill>
                <a:latin typeface="Bell MT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0200" dirty="0">
                <a:solidFill>
                  <a:srgbClr val="F05425"/>
                </a:solidFill>
                <a:latin typeface="Broadway" pitchFamily="82" charset="0"/>
                <a:ea typeface="微软雅黑"/>
              </a:rPr>
              <a:t>4</a:t>
            </a:r>
            <a:endParaRPr kumimoji="0" lang="zh-CN" altLang="en-US" sz="20200" b="1" i="0" u="none" strike="noStrike" kern="1200" cap="none" spc="0" normalizeH="0" baseline="0" noProof="0" dirty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29" name="文本占位符 5"/>
          <p:cNvSpPr txBox="1">
            <a:spLocks/>
          </p:cNvSpPr>
          <p:nvPr/>
        </p:nvSpPr>
        <p:spPr>
          <a:xfrm>
            <a:off x="3563888" y="3501009"/>
            <a:ext cx="497959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请思考：我们如何把积极心理学应用于生活？</a:t>
            </a:r>
          </a:p>
        </p:txBody>
      </p:sp>
      <p:sp>
        <p:nvSpPr>
          <p:cNvPr id="30" name="矩形 29"/>
          <p:cNvSpPr/>
          <p:nvPr/>
        </p:nvSpPr>
        <p:spPr>
          <a:xfrm>
            <a:off x="3563888" y="3406140"/>
            <a:ext cx="4536504" cy="216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73002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>
            <a:extLst>
              <a:ext uri="{FF2B5EF4-FFF2-40B4-BE49-F238E27FC236}">
                <a16:creationId xmlns:a16="http://schemas.microsoft.com/office/drawing/2014/main" id="{9D11CD83-FF53-E84D-9B4B-C0A533D30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790" y="2132856"/>
            <a:ext cx="5544616" cy="1720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教育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工作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家庭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个人</a:t>
            </a:r>
          </a:p>
          <a:p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538773-AB1E-334E-90CF-D4B441F80746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应用领域</a:t>
            </a:r>
          </a:p>
        </p:txBody>
      </p:sp>
    </p:spTree>
    <p:extLst>
      <p:ext uri="{BB962C8B-B14F-4D97-AF65-F5344CB8AC3E}">
        <p14:creationId xmlns:p14="http://schemas.microsoft.com/office/powerpoint/2010/main" val="39476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0">
            <a:extLst>
              <a:ext uri="{FF2B5EF4-FFF2-40B4-BE49-F238E27FC236}">
                <a16:creationId xmlns:a16="http://schemas.microsoft.com/office/drawing/2014/main" id="{7D272B7D-0B4F-7F40-B1AD-95D25B371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4766" y="2420888"/>
            <a:ext cx="813690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组员：俊俊、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echo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Cai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、颜如玉、鹿非</a:t>
            </a:r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  <a:p>
            <a:pPr eaLnBrk="1" hangingPunct="1"/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  <a:p>
            <a:pPr eaLnBrk="1" hangingPunct="1"/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观察员： 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one-eye-Q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Jason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、刘熙</a:t>
            </a:r>
            <a:r>
              <a:rPr lang="en-US" altLang="zh-CN" sz="1600" dirty="0" err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Lyusy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、常星心、列文、糖盐、东边闲人、无味无谓</a:t>
            </a:r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  <a:p>
            <a:pPr eaLnBrk="1" hangingPunct="1"/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  <a:p>
            <a:pPr eaLnBrk="1" hangingPunct="1"/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特殊指导：王蒙、古严、生强、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Alex</a:t>
            </a:r>
          </a:p>
          <a:p>
            <a:pPr eaLnBrk="1" hangingPunct="1"/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37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541" y="68461"/>
            <a:ext cx="360000" cy="360000"/>
          </a:xfrm>
          <a:prstGeom prst="rect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800" kern="0">
              <a:solidFill>
                <a:sysClr val="window" lastClr="FFFFFF"/>
              </a:solidFill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288" y="394690"/>
            <a:ext cx="165600" cy="165600"/>
          </a:xfrm>
          <a:prstGeom prst="rect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800" kern="0">
              <a:solidFill>
                <a:sysClr val="window" lastClr="FFFFFF"/>
              </a:solidFill>
              <a:ea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0571" y="333450"/>
            <a:ext cx="2340299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4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资料链接</a:t>
            </a:r>
          </a:p>
        </p:txBody>
      </p:sp>
      <p:sp>
        <p:nvSpPr>
          <p:cNvPr id="5" name="矩形 4"/>
          <p:cNvSpPr/>
          <p:nvPr/>
        </p:nvSpPr>
        <p:spPr>
          <a:xfrm>
            <a:off x="1847990" y="2708920"/>
            <a:ext cx="8108759" cy="7310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3600" b="1" i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项目地址：</a:t>
            </a:r>
            <a:r>
              <a:rPr lang="en-US" altLang="zh-CN" sz="3600" b="1" i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 https://sourl.cn/ds2Arx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52113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3" dur="1300" fill="hold"/>
                                        <p:tgtEl>
                                          <p:spTgt spid="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3"/>
          <p:cNvSpPr txBox="1">
            <a:spLocks/>
          </p:cNvSpPr>
          <p:nvPr/>
        </p:nvSpPr>
        <p:spPr>
          <a:xfrm>
            <a:off x="3563888" y="2780928"/>
            <a:ext cx="4187502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F05425"/>
                </a:solidFill>
                <a:ea typeface="微软雅黑" pitchFamily="34" charset="-122"/>
              </a:rPr>
              <a:t>积极心理学发展历程</a:t>
            </a:r>
          </a:p>
        </p:txBody>
      </p:sp>
      <p:sp>
        <p:nvSpPr>
          <p:cNvPr id="28" name="文本占位符 4"/>
          <p:cNvSpPr txBox="1">
            <a:spLocks/>
          </p:cNvSpPr>
          <p:nvPr/>
        </p:nvSpPr>
        <p:spPr>
          <a:xfrm>
            <a:off x="2255095" y="2564904"/>
            <a:ext cx="2100881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1500" b="1" kern="1200">
                <a:solidFill>
                  <a:srgbClr val="56762C"/>
                </a:solidFill>
                <a:latin typeface="Bell MT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200" b="1" i="0" u="none" strike="noStrike" kern="1200" cap="none" spc="0" normalizeH="0" baseline="0" noProof="0" dirty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Broadway" pitchFamily="82" charset="0"/>
                <a:ea typeface="微软雅黑"/>
              </a:rPr>
              <a:t>1</a:t>
            </a:r>
            <a:endParaRPr kumimoji="0" lang="zh-CN" altLang="en-US" sz="20200" b="1" i="0" u="none" strike="noStrike" kern="1200" cap="none" spc="0" normalizeH="0" baseline="0" noProof="0" dirty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29" name="文本占位符 5"/>
          <p:cNvSpPr txBox="1">
            <a:spLocks/>
          </p:cNvSpPr>
          <p:nvPr/>
        </p:nvSpPr>
        <p:spPr>
          <a:xfrm>
            <a:off x="3563888" y="3501009"/>
            <a:ext cx="324036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时间线与历史</a:t>
            </a:r>
          </a:p>
        </p:txBody>
      </p:sp>
      <p:sp>
        <p:nvSpPr>
          <p:cNvPr id="30" name="矩形 29"/>
          <p:cNvSpPr/>
          <p:nvPr/>
        </p:nvSpPr>
        <p:spPr>
          <a:xfrm>
            <a:off x="3563888" y="3406140"/>
            <a:ext cx="4536504" cy="216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user\Desktop\未标题-1 拷贝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969"/>
          <a:stretch/>
        </p:blipFill>
        <p:spPr bwMode="auto">
          <a:xfrm>
            <a:off x="8340299" y="2564905"/>
            <a:ext cx="3846553" cy="42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319653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9AEA63-F111-4414-A2E9-6A5624CDE7B4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什么是积极心理学</a:t>
            </a:r>
          </a:p>
        </p:txBody>
      </p:sp>
      <p:sp>
        <p:nvSpPr>
          <p:cNvPr id="9" name="Text Box 44">
            <a:extLst>
              <a:ext uri="{FF2B5EF4-FFF2-40B4-BE49-F238E27FC236}">
                <a16:creationId xmlns:a16="http://schemas.microsoft.com/office/drawing/2014/main" id="{F3B615A1-9168-EB46-B6BA-D2B6128F8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805" y="4149080"/>
            <a:ext cx="5544616" cy="39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积极心理学是</a:t>
            </a:r>
            <a:r>
              <a:rPr lang="zh-CN" altLang="en-US" dirty="0">
                <a:solidFill>
                  <a:srgbClr val="F26A40"/>
                </a:solidFill>
              </a:rPr>
              <a:t>研究人的优势与幸福</a:t>
            </a:r>
            <a:r>
              <a:rPr lang="zh-CN" altLang="en-US" dirty="0"/>
              <a:t>，把握人生的科学。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FE7F0E-92C9-4E6C-922D-18C2B959B085}"/>
              </a:ext>
            </a:extLst>
          </p:cNvPr>
          <p:cNvSpPr/>
          <p:nvPr/>
        </p:nvSpPr>
        <p:spPr>
          <a:xfrm>
            <a:off x="2350790" y="2051488"/>
            <a:ext cx="71386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>
                <a:solidFill>
                  <a:srgbClr val="F054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积极心理学</a:t>
            </a:r>
            <a:endParaRPr lang="en-US" altLang="zh-CN" sz="4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4800" b="1" dirty="0">
                <a:solidFill>
                  <a:srgbClr val="F054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是心理学领域的一场革命</a:t>
            </a:r>
          </a:p>
        </p:txBody>
      </p:sp>
    </p:spTree>
    <p:extLst>
      <p:ext uri="{BB962C8B-B14F-4D97-AF65-F5344CB8AC3E}">
        <p14:creationId xmlns:p14="http://schemas.microsoft.com/office/powerpoint/2010/main" val="364698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积极心理学发展历程</a:t>
            </a:r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2494806" y="1723791"/>
            <a:ext cx="4104456" cy="390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此处使用</a:t>
            </a:r>
            <a:r>
              <a:rPr lang="zh-CN" altLang="en-US"/>
              <a:t>时间线流程图，待</a:t>
            </a:r>
            <a:r>
              <a:rPr lang="zh-CN" altLang="en-US" dirty="0"/>
              <a:t>画图</a:t>
            </a:r>
            <a:endParaRPr lang="en-US" dirty="0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D7880E9B-2FB7-B04B-A48D-B90E86BAFF8F}"/>
              </a:ext>
            </a:extLst>
          </p:cNvPr>
          <p:cNvSpPr/>
          <p:nvPr/>
        </p:nvSpPr>
        <p:spPr>
          <a:xfrm>
            <a:off x="3070870" y="2924944"/>
            <a:ext cx="1512168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B37E39-4F08-2C4E-9BA3-EDB273D87440}"/>
              </a:ext>
            </a:extLst>
          </p:cNvPr>
          <p:cNvSpPr txBox="1"/>
          <p:nvPr/>
        </p:nvSpPr>
        <p:spPr>
          <a:xfrm>
            <a:off x="3792071" y="3164541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5400" b="1" i="1" dirty="0">
              <a:solidFill>
                <a:srgbClr val="FC620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DFPYeaSong-B5" pitchFamily="18" charset="-12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874C4AD-7C7D-4DFD-9E2B-E717DE8FAED3}"/>
              </a:ext>
            </a:extLst>
          </p:cNvPr>
          <p:cNvCxnSpPr>
            <a:stCxn id="3" idx="3"/>
          </p:cNvCxnSpPr>
          <p:nvPr/>
        </p:nvCxnSpPr>
        <p:spPr>
          <a:xfrm flipV="1">
            <a:off x="4583038" y="3164541"/>
            <a:ext cx="720080" cy="1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631B37DD-744E-A64D-8491-17375CB3E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58" y="1556792"/>
            <a:ext cx="8080602" cy="46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7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3"/>
          <p:cNvSpPr txBox="1">
            <a:spLocks/>
          </p:cNvSpPr>
          <p:nvPr/>
        </p:nvSpPr>
        <p:spPr>
          <a:xfrm>
            <a:off x="3563888" y="2780928"/>
            <a:ext cx="5267622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3000"/>
              </a:lnSpc>
            </a:pPr>
            <a:r>
              <a:rPr lang="zh-CN" altLang="en-US" sz="3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积极心理学国内外研究情况</a:t>
            </a:r>
          </a:p>
        </p:txBody>
      </p:sp>
      <p:sp>
        <p:nvSpPr>
          <p:cNvPr id="28" name="文本占位符 4"/>
          <p:cNvSpPr txBox="1">
            <a:spLocks/>
          </p:cNvSpPr>
          <p:nvPr/>
        </p:nvSpPr>
        <p:spPr>
          <a:xfrm>
            <a:off x="2255095" y="2564904"/>
            <a:ext cx="2100881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1500" b="1" kern="1200">
                <a:solidFill>
                  <a:srgbClr val="56762C"/>
                </a:solidFill>
                <a:latin typeface="Bell MT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0200" dirty="0">
                <a:solidFill>
                  <a:srgbClr val="F05425"/>
                </a:solidFill>
                <a:latin typeface="Broadway" pitchFamily="82" charset="0"/>
                <a:ea typeface="微软雅黑"/>
              </a:rPr>
              <a:t>2</a:t>
            </a:r>
            <a:endParaRPr kumimoji="0" lang="zh-CN" altLang="en-US" sz="20200" b="1" i="0" u="none" strike="noStrike" kern="1200" cap="none" spc="0" normalizeH="0" baseline="0" noProof="0" dirty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29" name="文本占位符 5"/>
          <p:cNvSpPr txBox="1">
            <a:spLocks/>
          </p:cNvSpPr>
          <p:nvPr/>
        </p:nvSpPr>
        <p:spPr>
          <a:xfrm>
            <a:off x="3563888" y="3501009"/>
            <a:ext cx="497959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了解主要学者、研究机构</a:t>
            </a:r>
          </a:p>
        </p:txBody>
      </p:sp>
      <p:sp>
        <p:nvSpPr>
          <p:cNvPr id="30" name="矩形 29"/>
          <p:cNvSpPr/>
          <p:nvPr/>
        </p:nvSpPr>
        <p:spPr>
          <a:xfrm>
            <a:off x="3563888" y="3406140"/>
            <a:ext cx="4536504" cy="216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B06D70-046A-4901-944A-48E16807F2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99" y="3406140"/>
            <a:ext cx="3775417" cy="34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47971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积极心理学国内外研究情况</a:t>
            </a:r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625783" y="2028991"/>
            <a:ext cx="4104456" cy="390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主要学者名目</a:t>
            </a:r>
            <a:endParaRPr lang="en-US" dirty="0"/>
          </a:p>
        </p:txBody>
      </p:sp>
      <p:sp>
        <p:nvSpPr>
          <p:cNvPr id="5" name="Text Box 44"/>
          <p:cNvSpPr txBox="1">
            <a:spLocks noChangeArrowheads="1"/>
          </p:cNvSpPr>
          <p:nvPr/>
        </p:nvSpPr>
        <p:spPr bwMode="auto">
          <a:xfrm>
            <a:off x="550590" y="2058038"/>
            <a:ext cx="4104456" cy="72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塞林格曼图片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30FA47-863A-4655-ABF3-068DA5CC4D15}"/>
              </a:ext>
            </a:extLst>
          </p:cNvPr>
          <p:cNvSpPr/>
          <p:nvPr/>
        </p:nvSpPr>
        <p:spPr>
          <a:xfrm>
            <a:off x="787826" y="1710658"/>
            <a:ext cx="4134040" cy="4156589"/>
          </a:xfrm>
          <a:prstGeom prst="rect">
            <a:avLst/>
          </a:prstGeom>
          <a:noFill/>
          <a:ln w="9525">
            <a:solidFill>
              <a:srgbClr val="F26A4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9745FD-DBBC-453A-A28D-4A1235FD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5" y="1777653"/>
            <a:ext cx="4022598" cy="40225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72E199-73DE-F94D-AAEE-E22A282E4E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102" y="1805778"/>
            <a:ext cx="5314838" cy="33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1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46C207E-02A0-4DDB-B62E-9A1BC446E911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积极心理学国内外研究情况</a:t>
            </a:r>
          </a:p>
        </p:txBody>
      </p:sp>
      <p:sp>
        <p:nvSpPr>
          <p:cNvPr id="3" name="Text Box 44">
            <a:extLst>
              <a:ext uri="{FF2B5EF4-FFF2-40B4-BE49-F238E27FC236}">
                <a16:creationId xmlns:a16="http://schemas.microsoft.com/office/drawing/2014/main" id="{14AF78B8-182B-474D-895D-5B78E9333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870" y="5157192"/>
            <a:ext cx="4104456" cy="138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结论：</a:t>
            </a:r>
            <a:endParaRPr lang="en-US" altLang="zh-CN" dirty="0"/>
          </a:p>
          <a:p>
            <a:r>
              <a:rPr lang="zh-CN" altLang="en-US" dirty="0"/>
              <a:t>国内文献中发现更偏向于教育</a:t>
            </a:r>
            <a:endParaRPr lang="en-US" altLang="zh-CN" dirty="0"/>
          </a:p>
          <a:p>
            <a:r>
              <a:rPr lang="zh-CN" altLang="en-US" dirty="0"/>
              <a:t>国外更多提到积极的反面抑郁</a:t>
            </a:r>
            <a:endParaRPr lang="en-US" altLang="zh-CN" dirty="0"/>
          </a:p>
          <a:p>
            <a:r>
              <a:rPr lang="zh-CN" altLang="en-US" dirty="0"/>
              <a:t>国内高频提到心理资本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16269A-73A9-1A41-BB38-7FC0F9E46F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1340768"/>
            <a:ext cx="7131794" cy="370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932ED4-BA36-BC4A-BBD7-9801C2431A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78" y="1844824"/>
            <a:ext cx="8759503" cy="41566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611FCB1-C344-C645-9F30-A3CF1686F9E6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国内外研究机构</a:t>
            </a:r>
          </a:p>
        </p:txBody>
      </p:sp>
    </p:spTree>
    <p:extLst>
      <p:ext uri="{BB962C8B-B14F-4D97-AF65-F5344CB8AC3E}">
        <p14:creationId xmlns:p14="http://schemas.microsoft.com/office/powerpoint/2010/main" val="422140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fontAlgn="auto">
          <a:spcBef>
            <a:spcPts val="0"/>
          </a:spcBef>
          <a:spcAft>
            <a:spcPts val="0"/>
          </a:spcAft>
          <a:defRPr sz="5400" b="1" i="1" dirty="0">
            <a:solidFill>
              <a:srgbClr val="FC6204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roadway" pitchFamily="82" charset="0"/>
            <a:ea typeface="DFPYeaSong-B5" pitchFamily="18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5127</TotalTime>
  <Words>393</Words>
  <Application>Microsoft Office PowerPoint</Application>
  <PresentationFormat>自定义</PresentationFormat>
  <Paragraphs>78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宋体</vt:lpstr>
      <vt:lpstr>微软雅黑</vt:lpstr>
      <vt:lpstr>Arial</vt:lpstr>
      <vt:lpstr>Broadway</vt:lpstr>
      <vt:lpstr>Calibri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junstudy</dc:creator>
  <cp:lastModifiedBy>junstudy</cp:lastModifiedBy>
  <cp:revision>719</cp:revision>
  <dcterms:modified xsi:type="dcterms:W3CDTF">2020-05-14T08:11:16Z</dcterms:modified>
</cp:coreProperties>
</file>