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314" r:id="rId4"/>
    <p:sldId id="372" r:id="rId5"/>
    <p:sldId id="268" r:id="rId6"/>
    <p:sldId id="324" r:id="rId7"/>
    <p:sldId id="325" r:id="rId8"/>
    <p:sldId id="373" r:id="rId9"/>
    <p:sldId id="339" r:id="rId10"/>
    <p:sldId id="340" r:id="rId11"/>
    <p:sldId id="342" r:id="rId12"/>
    <p:sldId id="380" r:id="rId13"/>
    <p:sldId id="378" r:id="rId14"/>
    <p:sldId id="379" r:id="rId15"/>
    <p:sldId id="377" r:id="rId16"/>
    <p:sldId id="376" r:id="rId17"/>
    <p:sldId id="374" r:id="rId18"/>
    <p:sldId id="359" r:id="rId19"/>
    <p:sldId id="381" r:id="rId20"/>
    <p:sldId id="322" r:id="rId21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A40"/>
    <a:srgbClr val="F05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3" autoAdjust="0"/>
    <p:restoredTop sz="94660"/>
  </p:normalViewPr>
  <p:slideViewPr>
    <p:cSldViewPr>
      <p:cViewPr varScale="1">
        <p:scale>
          <a:sx n="109" d="100"/>
          <a:sy n="109" d="100"/>
        </p:scale>
        <p:origin x="192" y="6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C3D7E-DECD-40A8-83A4-F76C1F255BF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86EF-2066-4868-A2D4-77ABBC48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C44DC-17B1-4BD0-9959-2723B1C0D4AF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5252-4D7C-4974-8F53-485A71EF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目录页</a:t>
            </a:r>
          </a:p>
        </p:txBody>
      </p:sp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过渡页</a:t>
            </a:r>
          </a:p>
        </p:txBody>
      </p:sp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</p:spTree>
    <p:extLst>
      <p:ext uri="{BB962C8B-B14F-4D97-AF65-F5344CB8AC3E}">
        <p14:creationId xmlns:p14="http://schemas.microsoft.com/office/powerpoint/2010/main" val="4552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第一章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壹</a:t>
            </a:r>
            <a:endParaRPr lang="zh-CN" altLang="en-US" sz="2800" b="0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积极心理学历程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第二章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贰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空间关系</a:t>
            </a:r>
          </a:p>
        </p:txBody>
      </p:sp>
    </p:spTree>
    <p:extLst>
      <p:ext uri="{BB962C8B-B14F-4D97-AF65-F5344CB8AC3E}">
        <p14:creationId xmlns:p14="http://schemas.microsoft.com/office/powerpoint/2010/main" val="16774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积极情绪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人格特质</a:t>
            </a:r>
          </a:p>
        </p:txBody>
      </p:sp>
    </p:spTree>
    <p:extLst>
      <p:ext uri="{BB962C8B-B14F-4D97-AF65-F5344CB8AC3E}">
        <p14:creationId xmlns:p14="http://schemas.microsoft.com/office/powerpoint/2010/main" val="13751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心理资本</a:t>
            </a:r>
          </a:p>
        </p:txBody>
      </p:sp>
    </p:spTree>
    <p:extLst>
      <p:ext uri="{BB962C8B-B14F-4D97-AF65-F5344CB8AC3E}">
        <p14:creationId xmlns:p14="http://schemas.microsoft.com/office/powerpoint/2010/main" val="39756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kern="1200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724025" y="37706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519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第四章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肆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运用实践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52" r:id="rId5"/>
    <p:sldLayoutId id="2147483664" r:id="rId6"/>
    <p:sldLayoutId id="2147483665" r:id="rId7"/>
    <p:sldLayoutId id="2147483650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2390382" y="4158068"/>
            <a:ext cx="2502412" cy="1790761"/>
          </a:xfrm>
          <a:custGeom>
            <a:avLst/>
            <a:gdLst/>
            <a:ahLst/>
            <a:cxnLst/>
            <a:rect l="l" t="t" r="r" b="b"/>
            <a:pathLst>
              <a:path w="1877542" h="1790761">
                <a:moveTo>
                  <a:pt x="0" y="0"/>
                </a:moveTo>
                <a:cubicBezTo>
                  <a:pt x="570568" y="146264"/>
                  <a:pt x="1203685" y="250085"/>
                  <a:pt x="1877542" y="300265"/>
                </a:cubicBezTo>
                <a:lnTo>
                  <a:pt x="1877542" y="1523367"/>
                </a:lnTo>
                <a:cubicBezTo>
                  <a:pt x="1207220" y="1562691"/>
                  <a:pt x="574445" y="1655618"/>
                  <a:pt x="0" y="1790761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>
            <a:off x="-18750" y="3406791"/>
            <a:ext cx="2295386" cy="3246791"/>
          </a:xfrm>
          <a:custGeom>
            <a:avLst/>
            <a:gdLst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14068 w 1722212"/>
              <a:gd name="connsiteY0" fmla="*/ 0 h 3246791"/>
              <a:gd name="connsiteX1" fmla="*/ 1477513 w 1722212"/>
              <a:gd name="connsiteY1" fmla="*/ 661181 h 3246791"/>
              <a:gd name="connsiteX2" fmla="*/ 1722212 w 1722212"/>
              <a:gd name="connsiteY2" fmla="*/ 729807 h 3246791"/>
              <a:gd name="connsiteX3" fmla="*/ 1722212 w 1722212"/>
              <a:gd name="connsiteY3" fmla="*/ 2562051 h 3246791"/>
              <a:gd name="connsiteX4" fmla="*/ 487793 w 1722212"/>
              <a:gd name="connsiteY4" fmla="*/ 2965437 h 3246791"/>
              <a:gd name="connsiteX5" fmla="*/ 0 w 1722212"/>
              <a:gd name="connsiteY5" fmla="*/ 3246791 h 3246791"/>
              <a:gd name="connsiteX6" fmla="*/ 14068 w 1722212"/>
              <a:gd name="connsiteY6" fmla="*/ 0 h 324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212" h="3246791">
                <a:moveTo>
                  <a:pt x="14068" y="0"/>
                </a:moveTo>
                <a:cubicBezTo>
                  <a:pt x="473747" y="182880"/>
                  <a:pt x="975630" y="478301"/>
                  <a:pt x="1477513" y="661181"/>
                </a:cubicBezTo>
                <a:cubicBezTo>
                  <a:pt x="1557642" y="685000"/>
                  <a:pt x="1639232" y="707886"/>
                  <a:pt x="1722212" y="729807"/>
                </a:cubicBezTo>
                <a:lnTo>
                  <a:pt x="1722212" y="2562051"/>
                </a:lnTo>
                <a:cubicBezTo>
                  <a:pt x="1269652" y="2671608"/>
                  <a:pt x="854651" y="2807576"/>
                  <a:pt x="487793" y="2965437"/>
                </a:cubicBezTo>
                <a:lnTo>
                  <a:pt x="0" y="3246791"/>
                </a:lnTo>
                <a:cubicBezTo>
                  <a:pt x="4689" y="2164527"/>
                  <a:pt x="9379" y="1082264"/>
                  <a:pt x="14068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4"/>
          <p:cNvSpPr/>
          <p:nvPr/>
        </p:nvSpPr>
        <p:spPr>
          <a:xfrm>
            <a:off x="5006538" y="4463276"/>
            <a:ext cx="2502412" cy="1238020"/>
          </a:xfrm>
          <a:custGeom>
            <a:avLst/>
            <a:gdLst/>
            <a:ahLst/>
            <a:cxnLst/>
            <a:rect l="l" t="t" r="r" b="b"/>
            <a:pathLst>
              <a:path w="1877542" h="1238020">
                <a:moveTo>
                  <a:pt x="1877542" y="0"/>
                </a:moveTo>
                <a:lnTo>
                  <a:pt x="1877542" y="1238020"/>
                </a:lnTo>
                <a:cubicBezTo>
                  <a:pt x="1512129" y="1205555"/>
                  <a:pt x="1134200" y="1188873"/>
                  <a:pt x="747365" y="1188873"/>
                </a:cubicBezTo>
                <a:cubicBezTo>
                  <a:pt x="494044" y="1188873"/>
                  <a:pt x="244541" y="1196027"/>
                  <a:pt x="0" y="1212460"/>
                </a:cubicBezTo>
                <a:lnTo>
                  <a:pt x="0" y="754"/>
                </a:lnTo>
                <a:cubicBezTo>
                  <a:pt x="303571" y="25487"/>
                  <a:pt x="615342" y="36744"/>
                  <a:pt x="933122" y="36744"/>
                </a:cubicBezTo>
                <a:cubicBezTo>
                  <a:pt x="1254843" y="36744"/>
                  <a:pt x="1570404" y="25206"/>
                  <a:pt x="187754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5"/>
          <p:cNvSpPr/>
          <p:nvPr/>
        </p:nvSpPr>
        <p:spPr>
          <a:xfrm>
            <a:off x="7622696" y="4155224"/>
            <a:ext cx="2502412" cy="1891514"/>
          </a:xfrm>
          <a:custGeom>
            <a:avLst/>
            <a:gdLst/>
            <a:ahLst/>
            <a:cxnLst/>
            <a:rect l="l" t="t" r="r" b="b"/>
            <a:pathLst>
              <a:path w="1877542" h="1891514">
                <a:moveTo>
                  <a:pt x="1877542" y="0"/>
                </a:moveTo>
                <a:lnTo>
                  <a:pt x="1877542" y="1891514"/>
                </a:lnTo>
                <a:cubicBezTo>
                  <a:pt x="1311529" y="1732732"/>
                  <a:pt x="677962" y="1616847"/>
                  <a:pt x="0" y="1554265"/>
                </a:cubicBezTo>
                <a:lnTo>
                  <a:pt x="0" y="302354"/>
                </a:lnTo>
                <a:cubicBezTo>
                  <a:pt x="674075" y="251415"/>
                  <a:pt x="1307213" y="146919"/>
                  <a:pt x="1877542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/>
        </p:nvSpPr>
        <p:spPr>
          <a:xfrm>
            <a:off x="10248902" y="3533401"/>
            <a:ext cx="1938336" cy="3190521"/>
          </a:xfrm>
          <a:custGeom>
            <a:avLst/>
            <a:gdLst>
              <a:gd name="connsiteX0" fmla="*/ 225861 w 1454320"/>
              <a:gd name="connsiteY0" fmla="*/ 534572 h 2838828"/>
              <a:gd name="connsiteX1" fmla="*/ 1454320 w 1454320"/>
              <a:gd name="connsiteY1" fmla="*/ 0 h 2838828"/>
              <a:gd name="connsiteX2" fmla="*/ 1454320 w 1454320"/>
              <a:gd name="connsiteY2" fmla="*/ 2838828 h 2838828"/>
              <a:gd name="connsiteX3" fmla="*/ 844067 w 1454320"/>
              <a:gd name="connsiteY3" fmla="*/ 2838828 h 2838828"/>
              <a:gd name="connsiteX4" fmla="*/ 0 w 1454320"/>
              <a:gd name="connsiteY4" fmla="*/ 2539388 h 2838828"/>
              <a:gd name="connsiteX5" fmla="*/ 0 w 1454320"/>
              <a:gd name="connsiteY5" fmla="*/ 598081 h 2838828"/>
              <a:gd name="connsiteX6" fmla="*/ 225861 w 1454320"/>
              <a:gd name="connsiteY6" fmla="*/ 534572 h 2838828"/>
              <a:gd name="connsiteX0" fmla="*/ 225861 w 1454320"/>
              <a:gd name="connsiteY0" fmla="*/ 534572 h 3190521"/>
              <a:gd name="connsiteX1" fmla="*/ 1454320 w 1454320"/>
              <a:gd name="connsiteY1" fmla="*/ 0 h 3190521"/>
              <a:gd name="connsiteX2" fmla="*/ 1454320 w 1454320"/>
              <a:gd name="connsiteY2" fmla="*/ 3190521 h 3190521"/>
              <a:gd name="connsiteX3" fmla="*/ 844067 w 1454320"/>
              <a:gd name="connsiteY3" fmla="*/ 2838828 h 3190521"/>
              <a:gd name="connsiteX4" fmla="*/ 0 w 1454320"/>
              <a:gd name="connsiteY4" fmla="*/ 2539388 h 3190521"/>
              <a:gd name="connsiteX5" fmla="*/ 0 w 1454320"/>
              <a:gd name="connsiteY5" fmla="*/ 598081 h 3190521"/>
              <a:gd name="connsiteX6" fmla="*/ 225861 w 1454320"/>
              <a:gd name="connsiteY6" fmla="*/ 534572 h 319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20" h="3190521">
                <a:moveTo>
                  <a:pt x="225861" y="534572"/>
                </a:moveTo>
                <a:lnTo>
                  <a:pt x="1454320" y="0"/>
                </a:lnTo>
                <a:lnTo>
                  <a:pt x="1454320" y="3190521"/>
                </a:lnTo>
                <a:lnTo>
                  <a:pt x="844067" y="2838828"/>
                </a:lnTo>
                <a:cubicBezTo>
                  <a:pt x="585500" y="2727363"/>
                  <a:pt x="302880" y="2627072"/>
                  <a:pt x="0" y="2539388"/>
                </a:cubicBezTo>
                <a:lnTo>
                  <a:pt x="0" y="598081"/>
                </a:lnTo>
                <a:cubicBezTo>
                  <a:pt x="76518" y="577798"/>
                  <a:pt x="151815" y="556589"/>
                  <a:pt x="225861" y="534572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5"/>
          <p:cNvSpPr/>
          <p:nvPr/>
        </p:nvSpPr>
        <p:spPr>
          <a:xfrm>
            <a:off x="0" y="5652149"/>
            <a:ext cx="12187238" cy="1181820"/>
          </a:xfrm>
          <a:custGeom>
            <a:avLst/>
            <a:gdLst/>
            <a:ahLst/>
            <a:cxnLst/>
            <a:rect l="l" t="t" r="r" b="b"/>
            <a:pathLst>
              <a:path w="9144000" h="1181820">
                <a:moveTo>
                  <a:pt x="4503736" y="0"/>
                </a:moveTo>
                <a:cubicBezTo>
                  <a:pt x="6407413" y="0"/>
                  <a:pt x="8095417" y="403989"/>
                  <a:pt x="9144000" y="1027158"/>
                </a:cubicBezTo>
                <a:lnTo>
                  <a:pt x="9144000" y="1181820"/>
                </a:lnTo>
                <a:cubicBezTo>
                  <a:pt x="8096888" y="552513"/>
                  <a:pt x="6400701" y="144016"/>
                  <a:pt x="4486433" y="144016"/>
                </a:cubicBezTo>
                <a:cubicBezTo>
                  <a:pt x="2673012" y="144016"/>
                  <a:pt x="1055298" y="510606"/>
                  <a:pt x="0" y="1084233"/>
                </a:cubicBezTo>
                <a:lnTo>
                  <a:pt x="0" y="949973"/>
                </a:lnTo>
                <a:cubicBezTo>
                  <a:pt x="1054723" y="370654"/>
                  <a:pt x="2680292" y="0"/>
                  <a:pt x="4503736" y="0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2"/>
          <p:cNvSpPr/>
          <p:nvPr/>
        </p:nvSpPr>
        <p:spPr>
          <a:xfrm>
            <a:off x="1" y="3284985"/>
            <a:ext cx="12187239" cy="1215037"/>
          </a:xfrm>
          <a:custGeom>
            <a:avLst/>
            <a:gdLst/>
            <a:ahLst/>
            <a:cxnLst/>
            <a:rect l="l" t="t" r="r" b="b"/>
            <a:pathLst>
              <a:path w="9144001" h="1215037">
                <a:moveTo>
                  <a:pt x="0" y="0"/>
                </a:moveTo>
                <a:cubicBezTo>
                  <a:pt x="1044041" y="640192"/>
                  <a:pt x="2755465" y="1057166"/>
                  <a:pt x="4689494" y="1057166"/>
                </a:cubicBezTo>
                <a:cubicBezTo>
                  <a:pt x="6484806" y="1057166"/>
                  <a:pt x="8088300" y="697861"/>
                  <a:pt x="9144001" y="133798"/>
                </a:cubicBezTo>
                <a:lnTo>
                  <a:pt x="9144001" y="292702"/>
                </a:lnTo>
                <a:cubicBezTo>
                  <a:pt x="8087610" y="855887"/>
                  <a:pt x="6484419" y="1215037"/>
                  <a:pt x="4689494" y="1215037"/>
                </a:cubicBezTo>
                <a:cubicBezTo>
                  <a:pt x="2755571" y="1215037"/>
                  <a:pt x="1044228" y="798109"/>
                  <a:pt x="0" y="157591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991750" y="393692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rgbClr val="F05425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90950" y="2122792"/>
            <a:ext cx="610936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FC62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积极心理学</a:t>
            </a:r>
            <a:r>
              <a:rPr lang="zh-CN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漫游</a:t>
            </a:r>
            <a:endParaRPr lang="zh-CN" altLang="en-US" sz="6600" b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790950" y="1772816"/>
            <a:ext cx="395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i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心向阳光，幸福常在</a:t>
            </a:r>
            <a:r>
              <a:rPr lang="en-US" altLang="zh-CN" sz="1600" i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1600" i="1" dirty="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790950" y="3503444"/>
            <a:ext cx="4241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组员：俊俊、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echo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Cai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、颜如玉、鹿非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观察员：代补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30910" y="3426487"/>
            <a:ext cx="51130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688225" y="2060848"/>
            <a:ext cx="511552" cy="355744"/>
            <a:chOff x="6410291" y="4700483"/>
            <a:chExt cx="511552" cy="355744"/>
          </a:xfrm>
        </p:grpSpPr>
        <p:sp>
          <p:nvSpPr>
            <p:cNvPr id="44" name="二十四角星 43"/>
            <p:cNvSpPr/>
            <p:nvPr/>
          </p:nvSpPr>
          <p:spPr>
            <a:xfrm>
              <a:off x="6411097" y="4700483"/>
              <a:ext cx="355744" cy="355744"/>
            </a:xfrm>
            <a:prstGeom prst="star24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cs typeface="Lao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20430396">
              <a:off x="6410291" y="4731432"/>
              <a:ext cx="511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prstClr val="white"/>
                  </a:solidFill>
                </a:rPr>
                <a:t>V1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9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2494590" y="2277304"/>
            <a:ext cx="7683312" cy="388800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3702513" y="2901355"/>
            <a:ext cx="5072092" cy="105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愿上帝赐予我力量，去改变我所能改变的；赐予我勇气，去接受我不能改变的；并赐予我智慧，去分辨这两者。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147" name="Picture 3" descr="D:\Teliss_Tong\Copy\定期备份\工作备份\！PPT图片及版面资源\06-PPT精选插图\12-标签\右边角-黄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9388" y="2149481"/>
            <a:ext cx="1607665" cy="16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rot="2696644">
            <a:off x="9169998" y="257308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妙语连珠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4C19A-72CD-40BB-BBBB-F1FD768FDF3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积极情绪</a:t>
            </a:r>
          </a:p>
        </p:txBody>
      </p:sp>
    </p:spTree>
    <p:extLst>
      <p:ext uri="{BB962C8B-B14F-4D97-AF65-F5344CB8AC3E}">
        <p14:creationId xmlns:p14="http://schemas.microsoft.com/office/powerpoint/2010/main" val="14195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735166" y="2960691"/>
            <a:ext cx="4536504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/>
              <a:t>幸福影响因素（</a:t>
            </a:r>
            <a:r>
              <a:rPr lang="en" altLang="zh-CN" b="1" dirty="0"/>
              <a:t>A</a:t>
            </a:r>
            <a:r>
              <a:rPr lang="zh-CN" altLang="en-US" b="1" dirty="0"/>
              <a:t>因素</a:t>
            </a:r>
            <a:r>
              <a:rPr lang="en-US" altLang="zh-CN" b="1" dirty="0"/>
              <a:t>+</a:t>
            </a:r>
            <a:r>
              <a:rPr lang="en" altLang="zh-CN" b="1" dirty="0"/>
              <a:t>B</a:t>
            </a:r>
            <a:r>
              <a:rPr lang="zh-CN" altLang="en-US" b="1" dirty="0"/>
              <a:t>因素）</a:t>
            </a:r>
          </a:p>
          <a:p>
            <a:r>
              <a:rPr lang="zh-CN" altLang="en-US" dirty="0"/>
              <a:t>柳博米尔斯基、谢尔登、施卡德 幸福公式</a:t>
            </a:r>
          </a:p>
          <a:p>
            <a:r>
              <a:rPr lang="zh-CN" altLang="en-US" dirty="0"/>
              <a:t>幸福</a:t>
            </a:r>
            <a:r>
              <a:rPr lang="en-US" altLang="zh-CN" dirty="0"/>
              <a:t>= </a:t>
            </a:r>
            <a:r>
              <a:rPr lang="zh-CN" altLang="en-US" dirty="0"/>
              <a:t>界点（天生气质） </a:t>
            </a:r>
            <a:r>
              <a:rPr lang="en-US" altLang="zh-CN" dirty="0"/>
              <a:t>+ </a:t>
            </a:r>
            <a:r>
              <a:rPr lang="zh-CN" altLang="en-US" dirty="0"/>
              <a:t>生活情景 </a:t>
            </a:r>
            <a:r>
              <a:rPr lang="en-US" altLang="zh-CN" dirty="0"/>
              <a:t>+ </a:t>
            </a:r>
            <a:r>
              <a:rPr lang="zh-CN" altLang="en-US" dirty="0"/>
              <a:t>意志活动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27138" y="548680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C6204"/>
                </a:solidFill>
                <a:latin typeface="Broadway" pitchFamily="82" charset="0"/>
                <a:ea typeface="DFPYeaSong-B5" pitchFamily="18" charset="-120"/>
              </a:rPr>
              <a:t>1</a:t>
            </a:r>
          </a:p>
        </p:txBody>
      </p:sp>
      <p:pic>
        <p:nvPicPr>
          <p:cNvPr id="7170" name="Picture 2" descr="D:\360Downloads\pic\1IH21255-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0590" y="2852936"/>
            <a:ext cx="5112568" cy="3240360"/>
          </a:xfrm>
          <a:prstGeom prst="rect">
            <a:avLst/>
          </a:prstGeom>
          <a:noFill/>
          <a:ln>
            <a:solidFill>
              <a:srgbClr val="F0542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50590" y="2852936"/>
            <a:ext cx="9865096" cy="3240359"/>
          </a:xfrm>
          <a:prstGeom prst="rect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0F7CF1-D73E-E942-A8D3-88E0C635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196752"/>
            <a:ext cx="65162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8B4C23-4293-234B-829F-9E90A8378BC5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E8756B-D893-E842-8899-180CFA6A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28695"/>
              </p:ext>
            </p:extLst>
          </p:nvPr>
        </p:nvGraphicFramePr>
        <p:xfrm>
          <a:off x="2062758" y="4312778"/>
          <a:ext cx="5867400" cy="8286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1039313028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57365924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1.0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2.0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01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832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>
                          <a:solidFill>
                            <a:srgbClr val="494949"/>
                          </a:solidFill>
                          <a:effectLst/>
                        </a:rPr>
                        <a:t>目标：提升生活满意度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890287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7721D93-2C11-E94B-AF68-77DAB968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7" y="4005858"/>
            <a:ext cx="12190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心流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当下的幸福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F8F06-BB24-1345-98A3-CB605160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1916832"/>
            <a:ext cx="52705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46E75A5F-3816-934A-86AE-D0081257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待填充内容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4F6AB-3996-6746-8BF9-F2C1B1907A9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积极人格特质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3366F-7FEE-7943-9324-924709AF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1340768"/>
            <a:ext cx="4032448" cy="4054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14E828-B9F8-5349-A278-4EE72609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959505"/>
            <a:ext cx="6048672" cy="26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3D78B3-60EA-47DF-84E0-9A766DA98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3" y="2826998"/>
            <a:ext cx="8064896" cy="29589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084300-AFD8-4529-B580-1D61545E5BD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资本类型</a:t>
            </a:r>
          </a:p>
        </p:txBody>
      </p:sp>
    </p:spTree>
    <p:extLst>
      <p:ext uri="{BB962C8B-B14F-4D97-AF65-F5344CB8AC3E}">
        <p14:creationId xmlns:p14="http://schemas.microsoft.com/office/powerpoint/2010/main" val="220753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03825-B08A-4235-9089-9D70C89D7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988840"/>
            <a:ext cx="5688632" cy="36722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2EF1F0-1C1D-47E6-8CDB-DB484E1958F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积极心理资本</a:t>
            </a:r>
          </a:p>
        </p:txBody>
      </p:sp>
    </p:spTree>
    <p:extLst>
      <p:ext uri="{BB962C8B-B14F-4D97-AF65-F5344CB8AC3E}">
        <p14:creationId xmlns:p14="http://schemas.microsoft.com/office/powerpoint/2010/main" val="410199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运用情景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4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请思考：我们如何把积极心理学应用于生活？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300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9D11CD83-FF53-E84D-9B4B-C0A533D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90" y="2132856"/>
            <a:ext cx="5544616" cy="172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教育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家庭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个人</a:t>
            </a:r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38773-AB1E-334E-90CF-D4B441F8074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应用领域</a:t>
            </a:r>
          </a:p>
        </p:txBody>
      </p:sp>
    </p:spTree>
    <p:extLst>
      <p:ext uri="{BB962C8B-B14F-4D97-AF65-F5344CB8AC3E}">
        <p14:creationId xmlns:p14="http://schemas.microsoft.com/office/powerpoint/2010/main" val="3947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655153">
            <a:off x="7756784" y="1813358"/>
            <a:ext cx="2781854" cy="18722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132716">
            <a:off x="7914568" y="3873275"/>
            <a:ext cx="2781854" cy="18722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774726" y="2096368"/>
            <a:ext cx="4896544" cy="432048"/>
            <a:chOff x="3779912" y="1777380"/>
            <a:chExt cx="4896544" cy="432048"/>
          </a:xfrm>
        </p:grpSpPr>
        <p:sp>
          <p:nvSpPr>
            <p:cNvPr id="36" name="矩形 3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积极心理学发展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74726" y="2900619"/>
            <a:ext cx="4896544" cy="432048"/>
            <a:chOff x="3779912" y="1777380"/>
            <a:chExt cx="4896544" cy="432048"/>
          </a:xfrm>
        </p:grpSpPr>
        <p:sp>
          <p:nvSpPr>
            <p:cNvPr id="40" name="矩形 3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国内外积极心理学研究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74726" y="3704870"/>
            <a:ext cx="4896544" cy="432048"/>
            <a:chOff x="3779912" y="1777380"/>
            <a:chExt cx="4896544" cy="432048"/>
          </a:xfrm>
        </p:grpSpPr>
        <p:sp>
          <p:nvSpPr>
            <p:cNvPr id="44" name="矩形 43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积极心理学主要内容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74726" y="4509120"/>
            <a:ext cx="4896544" cy="432048"/>
            <a:chOff x="3779912" y="1777380"/>
            <a:chExt cx="4896544" cy="432048"/>
          </a:xfrm>
        </p:grpSpPr>
        <p:sp>
          <p:nvSpPr>
            <p:cNvPr id="50" name="矩形 4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2368" y="1824127"/>
              <a:ext cx="407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541" y="68461"/>
            <a:ext cx="360000" cy="3600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394690"/>
            <a:ext cx="165600" cy="1656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资料链接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1847990" y="2708920"/>
            <a:ext cx="8108759" cy="731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项目地址：</a:t>
            </a:r>
            <a:r>
              <a:rPr lang="en-US" altLang="zh-CN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https://sourl.cn/ds2Arx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211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200" b="1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324036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时间线与历史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user\Desktop\未标题-1 拷贝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9"/>
          <a:stretch/>
        </p:blipFill>
        <p:spPr bwMode="auto">
          <a:xfrm>
            <a:off x="8340299" y="2564905"/>
            <a:ext cx="3846553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1965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9AEA63-F111-4414-A2E9-6A5624CDE7B4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什么是积极心理学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F3B615A1-9168-EB46-B6BA-D2B6128F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72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积极心理学是</a:t>
            </a:r>
            <a:r>
              <a:rPr lang="zh-CN" altLang="en-US" dirty="0">
                <a:solidFill>
                  <a:srgbClr val="F26A40"/>
                </a:solidFill>
              </a:rPr>
              <a:t>研究人的优势与幸福</a:t>
            </a:r>
            <a:r>
              <a:rPr lang="zh-CN" altLang="en-US" dirty="0"/>
              <a:t>，把握人生的科学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94806" y="17237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此处使用时间线流程图，待画图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27138" y="548680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C6204"/>
                </a:solidFill>
                <a:latin typeface="Broadway" pitchFamily="82" charset="0"/>
                <a:ea typeface="DFPYeaSong-B5" pitchFamily="18" charset="-120"/>
              </a:rPr>
              <a:t>1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D7880E9B-2FB7-B04B-A48D-B90E86BAFF8F}"/>
              </a:ext>
            </a:extLst>
          </p:cNvPr>
          <p:cNvSpPr/>
          <p:nvPr/>
        </p:nvSpPr>
        <p:spPr>
          <a:xfrm>
            <a:off x="3070870" y="2924944"/>
            <a:ext cx="1800200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37E39-4F08-2C4E-9BA3-EDB273D87440}"/>
              </a:ext>
            </a:extLst>
          </p:cNvPr>
          <p:cNvSpPr txBox="1"/>
          <p:nvPr/>
        </p:nvSpPr>
        <p:spPr>
          <a:xfrm>
            <a:off x="3792071" y="31645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5400" b="1" i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DFPYeaSong-B5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0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526762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zh-CN" altLang="en-US" sz="3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2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了解主要学者、研究机构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06D70-046A-4901-944A-48E16807F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99" y="3406140"/>
            <a:ext cx="3775417" cy="34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4797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625783" y="20289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主要学者名目</a:t>
            </a:r>
            <a:endParaRPr lang="en-US" dirty="0"/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550590" y="2058038"/>
            <a:ext cx="4104456" cy="7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塞林格曼图片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27138" y="548680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C6204"/>
                </a:solidFill>
                <a:latin typeface="Broadway" pitchFamily="82" charset="0"/>
                <a:ea typeface="DFPYeaSong-B5" pitchFamily="18" charset="-120"/>
              </a:rPr>
              <a:t>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0FA47-863A-4655-ABF3-068DA5CC4D15}"/>
              </a:ext>
            </a:extLst>
          </p:cNvPr>
          <p:cNvSpPr/>
          <p:nvPr/>
        </p:nvSpPr>
        <p:spPr>
          <a:xfrm>
            <a:off x="787826" y="1710658"/>
            <a:ext cx="4134040" cy="4156589"/>
          </a:xfrm>
          <a:prstGeom prst="rect">
            <a:avLst/>
          </a:prstGeom>
          <a:noFill/>
          <a:ln w="9525">
            <a:solidFill>
              <a:srgbClr val="F26A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9745FD-DBBC-453A-A28D-4A1235FD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5" y="1777653"/>
            <a:ext cx="4022598" cy="40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6C207E-02A0-4DDB-B62E-9A1BC446E91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3" name="Text Box 44">
            <a:extLst>
              <a:ext uri="{FF2B5EF4-FFF2-40B4-BE49-F238E27FC236}">
                <a16:creationId xmlns:a16="http://schemas.microsoft.com/office/drawing/2014/main" id="{14AF78B8-182B-474D-895D-5B78E933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886" y="1772816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待补充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huxiya\桌面\未标题-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05"/>
          <a:stretch/>
        </p:blipFill>
        <p:spPr bwMode="auto">
          <a:xfrm>
            <a:off x="7391069" y="2702618"/>
            <a:ext cx="4799344" cy="41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积极心理学主要内容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noProof="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3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内容框架</a:t>
            </a:r>
            <a:endParaRPr lang="en-US" altLang="zh-CN" sz="1600" b="0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0557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fontAlgn="auto">
          <a:spcBef>
            <a:spcPts val="0"/>
          </a:spcBef>
          <a:spcAft>
            <a:spcPts val="0"/>
          </a:spcAft>
          <a:defRPr sz="5400" b="1" i="1" dirty="0">
            <a:solidFill>
              <a:srgbClr val="FC620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roadway" pitchFamily="82" charset="0"/>
            <a:ea typeface="DFPYeaSong-B5" pitchFamily="18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4599</TotalTime>
  <Words>319</Words>
  <Application>Microsoft Macintosh PowerPoint</Application>
  <PresentationFormat>自定义</PresentationFormat>
  <Paragraphs>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Broadway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junstudy</dc:creator>
  <cp:lastModifiedBy>Microsoft Office User</cp:lastModifiedBy>
  <cp:revision>688</cp:revision>
  <dcterms:modified xsi:type="dcterms:W3CDTF">2020-05-12T15:51:33Z</dcterms:modified>
</cp:coreProperties>
</file>