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2b1b70d6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2b1b70d6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2b1b70d6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2b1b70d6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2b1b70d6e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2b1b70d6e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2b1b70d6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2b1b70d6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am I telling you what inverse graphics is? It’s related with my goal of this project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2b1b70d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2b1b70d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2b1b70d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2b1b70d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although I say we can infer camera poses, there’re some models that infer camera poses, but in this project, assume camera poses are given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no 3d shape is given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2b1b70d6e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2b1b70d6e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2b1b70d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2b1b70d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2b1b70d6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2b1b70d6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2b1b70d6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2b1b70d6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2b1b70d6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42b1b70d6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help audience understand project’s goal and process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42b1b70d6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42b1b70d6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2b1b70d6e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2b1b70d6e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2b1b70d6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2b1b70d6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2b1b70d6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2b1b70d6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2b1b70d6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42b1b70d6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2b1b70d6e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2b1b70d6e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2b1b70d6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42b1b70d6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Splendid</a:t>
            </a:r>
            <a:r>
              <a:rPr lang="en"/>
              <a:t> 3d scene isn’t the goal of this project. Making model work is.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2b1b70d6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2b1b70d6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2b1b70d6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2b1b70d6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was not to render a splendid image. The goal was to make the model work.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2b1b70d6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42b1b70d6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gonna explain what PE is, but will show you how important it is instead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2b1b70d6e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2b1b70d6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2b1b70d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2b1b70d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2b1b70d6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42b1b70d6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2b1b70d6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42b1b70d6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2b1b70d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42b1b70d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would have been better if I added ground truth images </a:t>
            </a:r>
            <a:r>
              <a:rPr lang="en"/>
              <a:t>next to it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2b1b70d6e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42b1b70d6e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2b1b70d6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2b1b70d6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2b1b70d6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42b1b70d6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2b1b70d6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2b1b70d6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1f60fc8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1f60fc8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2b1b70d6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2b1b70d6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2b1b70d6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2b1b70d6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2b1b70d6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2b1b70d6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2b1b70d6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2b1b70d6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hstIU4ZLBRGPHPFm0jOVXKOhl34ThAju/view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hstIU4ZLBRGPHPFm0jOVXKOhl34ThAju/view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rive.google.com/file/d/108iEK46MDW6grupEuJcc7mP1rutD7FAV/view" TargetMode="External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drive.google.com/file/d/1PF5F8LdjyADE_PUsgNnnPPTA6y6Fl3Gz/view" TargetMode="External"/><Relationship Id="rId4" Type="http://schemas.openxmlformats.org/officeDocument/2006/relationships/image" Target="../media/image1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rive.google.com/file/d/112sKjJrwFjgLzk-1vto23j7Umsd_0-52/view" TargetMode="External"/><Relationship Id="rId4" Type="http://schemas.openxmlformats.org/officeDocument/2006/relationships/image" Target="../media/image1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rive.google.com/file/d/1mZ4v_4cbb1a1WzQSe62gMl3wkMSjRIes/view" TargetMode="External"/><Relationship Id="rId4" Type="http://schemas.openxmlformats.org/officeDocument/2006/relationships/image" Target="../media/image1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Voxel Neural Field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Jun Suk Ha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778400" y="150800"/>
            <a:ext cx="30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Computer Graphics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5" y="1660123"/>
            <a:ext cx="1466226" cy="10996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2"/>
          <p:cNvSpPr/>
          <p:nvPr/>
        </p:nvSpPr>
        <p:spPr>
          <a:xfrm>
            <a:off x="2006207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Formation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717613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5429019" y="1665638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140425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Tasks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920520" y="2981750"/>
            <a:ext cx="2402925" cy="288700"/>
          </a:xfrm>
          <a:custGeom>
            <a:rect b="b" l="l" r="r" t="t"/>
            <a:pathLst>
              <a:path extrusionOk="0" h="11548" w="96117">
                <a:moveTo>
                  <a:pt x="3484" y="0"/>
                </a:moveTo>
                <a:cubicBezTo>
                  <a:pt x="4170" y="1782"/>
                  <a:pt x="-6980" y="9094"/>
                  <a:pt x="7597" y="10693"/>
                </a:cubicBezTo>
                <a:cubicBezTo>
                  <a:pt x="22174" y="12292"/>
                  <a:pt x="77742" y="11333"/>
                  <a:pt x="90948" y="9596"/>
                </a:cubicBezTo>
                <a:cubicBezTo>
                  <a:pt x="104154" y="7860"/>
                  <a:pt x="87521" y="1828"/>
                  <a:pt x="86835" y="274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22"/>
          <p:cNvSpPr txBox="1"/>
          <p:nvPr/>
        </p:nvSpPr>
        <p:spPr>
          <a:xfrm>
            <a:off x="5682450" y="3365575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Inverse Graphics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4357921" y="2933750"/>
            <a:ext cx="4205875" cy="352600"/>
          </a:xfrm>
          <a:custGeom>
            <a:rect b="b" l="l" r="r" t="t"/>
            <a:pathLst>
              <a:path extrusionOk="0" h="14104" w="168235">
                <a:moveTo>
                  <a:pt x="10208" y="1645"/>
                </a:moveTo>
                <a:cubicBezTo>
                  <a:pt x="10391" y="3473"/>
                  <a:pt x="-13508" y="10785"/>
                  <a:pt x="11305" y="12613"/>
                </a:cubicBezTo>
                <a:cubicBezTo>
                  <a:pt x="36119" y="14441"/>
                  <a:pt x="135601" y="14715"/>
                  <a:pt x="159089" y="12613"/>
                </a:cubicBezTo>
                <a:cubicBezTo>
                  <a:pt x="182577" y="10511"/>
                  <a:pt x="153377" y="2102"/>
                  <a:pt x="15223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22"/>
          <p:cNvSpPr txBox="1"/>
          <p:nvPr/>
        </p:nvSpPr>
        <p:spPr>
          <a:xfrm>
            <a:off x="1446325" y="3365575"/>
            <a:ext cx="20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1265825" y="2021850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2686325" y="1536775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AR/VR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823525" y="1113400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3D Reconstruction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2618425" y="2451625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Dynamic reconstruction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470775" y="2062500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Synthesis</a:t>
            </a:r>
            <a:endParaRPr/>
          </a:p>
        </p:txBody>
      </p:sp>
      <p:sp>
        <p:nvSpPr>
          <p:cNvPr id="184" name="Google Shape;184;p22"/>
          <p:cNvSpPr txBox="1"/>
          <p:nvPr>
            <p:ph type="ctrTitle"/>
          </p:nvPr>
        </p:nvSpPr>
        <p:spPr>
          <a:xfrm>
            <a:off x="311700" y="360725"/>
            <a:ext cx="85206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Graphics? Inverse Graphics?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5" y="1660123"/>
            <a:ext cx="1466226" cy="10996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23"/>
          <p:cNvSpPr/>
          <p:nvPr/>
        </p:nvSpPr>
        <p:spPr>
          <a:xfrm>
            <a:off x="2006207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Formation</a:t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3717613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429019" y="1665638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7140425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Tasks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920520" y="2981750"/>
            <a:ext cx="2402925" cy="288700"/>
          </a:xfrm>
          <a:custGeom>
            <a:rect b="b" l="l" r="r" t="t"/>
            <a:pathLst>
              <a:path extrusionOk="0" h="11548" w="96117">
                <a:moveTo>
                  <a:pt x="3484" y="0"/>
                </a:moveTo>
                <a:cubicBezTo>
                  <a:pt x="4170" y="1782"/>
                  <a:pt x="-6980" y="9094"/>
                  <a:pt x="7597" y="10693"/>
                </a:cubicBezTo>
                <a:cubicBezTo>
                  <a:pt x="22174" y="12292"/>
                  <a:pt x="77742" y="11333"/>
                  <a:pt x="90948" y="9596"/>
                </a:cubicBezTo>
                <a:cubicBezTo>
                  <a:pt x="104154" y="7860"/>
                  <a:pt x="87521" y="1828"/>
                  <a:pt x="86835" y="274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Google Shape;196;p23"/>
          <p:cNvSpPr txBox="1"/>
          <p:nvPr/>
        </p:nvSpPr>
        <p:spPr>
          <a:xfrm>
            <a:off x="5682450" y="3365575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Inverse Graphics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357921" y="2933750"/>
            <a:ext cx="4205875" cy="352600"/>
          </a:xfrm>
          <a:custGeom>
            <a:rect b="b" l="l" r="r" t="t"/>
            <a:pathLst>
              <a:path extrusionOk="0" h="14104" w="168235">
                <a:moveTo>
                  <a:pt x="10208" y="1645"/>
                </a:moveTo>
                <a:cubicBezTo>
                  <a:pt x="10391" y="3473"/>
                  <a:pt x="-13508" y="10785"/>
                  <a:pt x="11305" y="12613"/>
                </a:cubicBezTo>
                <a:cubicBezTo>
                  <a:pt x="36119" y="14441"/>
                  <a:pt x="135601" y="14715"/>
                  <a:pt x="159089" y="12613"/>
                </a:cubicBezTo>
                <a:cubicBezTo>
                  <a:pt x="182577" y="10511"/>
                  <a:pt x="153377" y="2102"/>
                  <a:pt x="15223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23"/>
          <p:cNvSpPr txBox="1"/>
          <p:nvPr/>
        </p:nvSpPr>
        <p:spPr>
          <a:xfrm>
            <a:off x="1446325" y="3365575"/>
            <a:ext cx="20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1265825" y="2021850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2686325" y="1536775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AR/VR</a:t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2618425" y="2451625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Dynamic reconstruction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4470775" y="2062500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Synthesis</a:t>
            </a:r>
            <a:endParaRPr/>
          </a:p>
        </p:txBody>
      </p:sp>
      <p:sp>
        <p:nvSpPr>
          <p:cNvPr id="203" name="Google Shape;203;p23"/>
          <p:cNvSpPr txBox="1"/>
          <p:nvPr>
            <p:ph type="ctrTitle"/>
          </p:nvPr>
        </p:nvSpPr>
        <p:spPr>
          <a:xfrm>
            <a:off x="311700" y="360725"/>
            <a:ext cx="85206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Graphics? Inverse Graphics?</a:t>
            </a:r>
            <a:endParaRPr sz="2500"/>
          </a:p>
        </p:txBody>
      </p:sp>
      <p:sp>
        <p:nvSpPr>
          <p:cNvPr id="204" name="Google Shape;204;p23"/>
          <p:cNvSpPr/>
          <p:nvPr/>
        </p:nvSpPr>
        <p:spPr>
          <a:xfrm>
            <a:off x="2217450" y="1412025"/>
            <a:ext cx="4709100" cy="256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3D Reconstruction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Goal?</a:t>
            </a:r>
            <a:endParaRPr/>
          </a:p>
        </p:txBody>
      </p: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311700" y="445025"/>
            <a:ext cx="8520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(Rendering):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r>
              <a:rPr lang="en">
                <a:solidFill>
                  <a:srgbClr val="FF0000"/>
                </a:solidFill>
              </a:rPr>
              <a:t>3D Scene</a:t>
            </a:r>
            <a:r>
              <a:rPr lang="en"/>
              <a:t> + Camera Parameters         yield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88" y="1506051"/>
            <a:ext cx="7841626" cy="30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/>
          <p:nvPr/>
        </p:nvSpPr>
        <p:spPr>
          <a:xfrm>
            <a:off x="6162275" y="1041900"/>
            <a:ext cx="431700" cy="171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311700" y="445025"/>
            <a:ext cx="8520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Graphics (Reconstruction):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r>
              <a:rPr lang="en">
                <a:solidFill>
                  <a:srgbClr val="FF0000"/>
                </a:solidFill>
              </a:rPr>
              <a:t>Images</a:t>
            </a:r>
            <a:r>
              <a:rPr lang="en"/>
              <a:t>        Infer Camera Poses &amp; 3D Scene!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7883"/>
            <a:ext cx="9144001" cy="292198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2549925" y="1041900"/>
            <a:ext cx="431700" cy="171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230" name="Google Shape;230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Hybrid Voxel Neural Field (Hybrid Field)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 b="0" l="0" r="43873" t="0"/>
          <a:stretch/>
        </p:blipFill>
        <p:spPr>
          <a:xfrm>
            <a:off x="1662100" y="1241625"/>
            <a:ext cx="3266349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3117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Field</a:t>
            </a:r>
            <a:r>
              <a:rPr lang="en"/>
              <a:t> + Occupancy Field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00" y="1241625"/>
            <a:ext cx="58197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3116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Field + Occupancy Field</a:t>
            </a:r>
            <a:r>
              <a:rPr lang="en"/>
              <a:t> of Sphere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93" y="1017723"/>
            <a:ext cx="3836807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Field + Occupancy Field of Sphere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1" title="video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82688"/>
            <a:ext cx="8520600" cy="28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3606" y="1017727"/>
            <a:ext cx="3836782" cy="38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360725"/>
            <a:ext cx="85206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Graphics?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Voxel Grid Training of Sphere Occupancy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2" title="video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725" y="1752850"/>
            <a:ext cx="6236550" cy="20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411275" y="4095375"/>
            <a:ext cx="3044100" cy="8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axes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].imshow(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[:, :,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half_res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].squeeze().cpu())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3639450" y="4095375"/>
            <a:ext cx="20016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axes[0].imshow(out[:, :, half_res, 0].squeeze().cpu())</a:t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5825175" y="4095375"/>
            <a:ext cx="20016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axes[0].imshow(out[:, :, half_res, 0].squeeze().cpu())</a:t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68" y="3393450"/>
            <a:ext cx="2641850" cy="15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4949" y="2852175"/>
            <a:ext cx="1917801" cy="230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8125" y="2716146"/>
            <a:ext cx="2455425" cy="277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219350" y="445025"/>
            <a:ext cx="861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Hybrid Field + Occupancy Field</a:t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00" y="1241625"/>
            <a:ext cx="58197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Field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 rotWithShape="1">
          <a:blip r:embed="rId3">
            <a:alphaModFix/>
          </a:blip>
          <a:srcRect b="0" l="0" r="43873" t="0"/>
          <a:stretch/>
        </p:blipFill>
        <p:spPr>
          <a:xfrm>
            <a:off x="1662100" y="1241625"/>
            <a:ext cx="3266349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Field + Volume Rendering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1304925"/>
            <a:ext cx="74390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Field + Volume Rendering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1304925"/>
            <a:ext cx="743902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 rotWithShape="1">
          <a:blip r:embed="rId4">
            <a:alphaModFix/>
          </a:blip>
          <a:srcRect b="0" l="0" r="43873" t="0"/>
          <a:stretch/>
        </p:blipFill>
        <p:spPr>
          <a:xfrm>
            <a:off x="5027125" y="2025450"/>
            <a:ext cx="1739399" cy="15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07" name="Google Shape;30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so low quality Jun?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so low quality Jun?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Lower Image Resolution (128 * 128)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so low quality Jun?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Lower Image Resolution (128 * 128)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Simpler Model (e.g. # of parameters)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 low quality Jun?</a:t>
            </a:r>
            <a:endParaRPr/>
          </a:p>
        </p:txBody>
      </p:sp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Lower Image Resolution (128 * 128)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Simpler Model (e.g. # of parameters)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Positional Encoding (PE)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74" y="1660125"/>
            <a:ext cx="1558026" cy="11685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5"/>
          <p:cNvSpPr/>
          <p:nvPr/>
        </p:nvSpPr>
        <p:spPr>
          <a:xfrm>
            <a:off x="2006207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Formation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920520" y="2981750"/>
            <a:ext cx="2402925" cy="288700"/>
          </a:xfrm>
          <a:custGeom>
            <a:rect b="b" l="l" r="r" t="t"/>
            <a:pathLst>
              <a:path extrusionOk="0" h="11548" w="96117">
                <a:moveTo>
                  <a:pt x="3484" y="0"/>
                </a:moveTo>
                <a:cubicBezTo>
                  <a:pt x="4170" y="1782"/>
                  <a:pt x="-6980" y="9094"/>
                  <a:pt x="7597" y="10693"/>
                </a:cubicBezTo>
                <a:cubicBezTo>
                  <a:pt x="22174" y="12292"/>
                  <a:pt x="77742" y="11333"/>
                  <a:pt x="90948" y="9596"/>
                </a:cubicBezTo>
                <a:cubicBezTo>
                  <a:pt x="104154" y="7860"/>
                  <a:pt x="87521" y="1828"/>
                  <a:pt x="86835" y="274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Google Shape;69;p15"/>
          <p:cNvSpPr txBox="1"/>
          <p:nvPr/>
        </p:nvSpPr>
        <p:spPr>
          <a:xfrm>
            <a:off x="1446325" y="3365575"/>
            <a:ext cx="20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360725"/>
            <a:ext cx="85206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Graphics?</a:t>
            </a:r>
            <a:endParaRPr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Left: Dataset Image   |   Middle: w/ PE   |   Right: w/o PE</a:t>
            </a:r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38" name="Google Shape;338;p42" title="final project positional encoding vied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915" y="1152475"/>
            <a:ext cx="4646155" cy="3484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Field Training w/ 20 images</a:t>
            </a:r>
            <a:endParaRPr/>
          </a:p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3" title="train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34263"/>
            <a:ext cx="9144001" cy="3074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Field </a:t>
            </a:r>
            <a:r>
              <a:rPr lang="en"/>
              <a:t>Voxel + Neural) Training 20 images</a:t>
            </a:r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Novel Views of Bunny</a:t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5" title="final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800" y="1152475"/>
            <a:ext cx="34164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</a:t>
            </a:r>
            <a:endParaRPr/>
          </a:p>
        </p:txBody>
      </p:sp>
      <p:sp>
        <p:nvSpPr>
          <p:cNvPr id="365" name="Google Shape;365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962025"/>
            <a:ext cx="43815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Model (Instant NGP w/ 30 images)</a:t>
            </a:r>
            <a:endParaRPr/>
          </a:p>
        </p:txBody>
      </p:sp>
      <p:sp>
        <p:nvSpPr>
          <p:cNvPr id="372" name="Google Shape;37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47" title="recored-video_trimm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524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379" name="Google Shape;37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Jun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Code: Jun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Slides: Jun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Presentation: Jun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50" y="1665650"/>
            <a:ext cx="1558027" cy="11685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6"/>
          <p:cNvSpPr/>
          <p:nvPr/>
        </p:nvSpPr>
        <p:spPr>
          <a:xfrm>
            <a:off x="2006207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Formation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920520" y="2981750"/>
            <a:ext cx="2402925" cy="288700"/>
          </a:xfrm>
          <a:custGeom>
            <a:rect b="b" l="l" r="r" t="t"/>
            <a:pathLst>
              <a:path extrusionOk="0" h="11548" w="96117">
                <a:moveTo>
                  <a:pt x="3484" y="0"/>
                </a:moveTo>
                <a:cubicBezTo>
                  <a:pt x="4170" y="1782"/>
                  <a:pt x="-6980" y="9094"/>
                  <a:pt x="7597" y="10693"/>
                </a:cubicBezTo>
                <a:cubicBezTo>
                  <a:pt x="22174" y="12292"/>
                  <a:pt x="77742" y="11333"/>
                  <a:pt x="90948" y="9596"/>
                </a:cubicBezTo>
                <a:cubicBezTo>
                  <a:pt x="104154" y="7860"/>
                  <a:pt x="87521" y="1828"/>
                  <a:pt x="86835" y="274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Google Shape;78;p16"/>
          <p:cNvSpPr txBox="1"/>
          <p:nvPr/>
        </p:nvSpPr>
        <p:spPr>
          <a:xfrm>
            <a:off x="1446325" y="3365575"/>
            <a:ext cx="20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0" y="360725"/>
            <a:ext cx="85206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Graphics? Inverse Graphics?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50" y="1665650"/>
            <a:ext cx="1558027" cy="11685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7"/>
          <p:cNvSpPr/>
          <p:nvPr/>
        </p:nvSpPr>
        <p:spPr>
          <a:xfrm>
            <a:off x="2006207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Formation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717613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429019" y="1665638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140425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Tasks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920520" y="2981750"/>
            <a:ext cx="2402925" cy="288700"/>
          </a:xfrm>
          <a:custGeom>
            <a:rect b="b" l="l" r="r" t="t"/>
            <a:pathLst>
              <a:path extrusionOk="0" h="11548" w="96117">
                <a:moveTo>
                  <a:pt x="3484" y="0"/>
                </a:moveTo>
                <a:cubicBezTo>
                  <a:pt x="4170" y="1782"/>
                  <a:pt x="-6980" y="9094"/>
                  <a:pt x="7597" y="10693"/>
                </a:cubicBezTo>
                <a:cubicBezTo>
                  <a:pt x="22174" y="12292"/>
                  <a:pt x="77742" y="11333"/>
                  <a:pt x="90948" y="9596"/>
                </a:cubicBezTo>
                <a:cubicBezTo>
                  <a:pt x="104154" y="7860"/>
                  <a:pt x="87521" y="1828"/>
                  <a:pt x="86835" y="274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17"/>
          <p:cNvSpPr txBox="1"/>
          <p:nvPr/>
        </p:nvSpPr>
        <p:spPr>
          <a:xfrm>
            <a:off x="5682450" y="3365575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Inverse Graphics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357921" y="2933750"/>
            <a:ext cx="4205875" cy="352600"/>
          </a:xfrm>
          <a:custGeom>
            <a:rect b="b" l="l" r="r" t="t"/>
            <a:pathLst>
              <a:path extrusionOk="0" h="14104" w="168235">
                <a:moveTo>
                  <a:pt x="10208" y="1645"/>
                </a:moveTo>
                <a:cubicBezTo>
                  <a:pt x="10391" y="3473"/>
                  <a:pt x="-13508" y="10785"/>
                  <a:pt x="11305" y="12613"/>
                </a:cubicBezTo>
                <a:cubicBezTo>
                  <a:pt x="36119" y="14441"/>
                  <a:pt x="135601" y="14715"/>
                  <a:pt x="159089" y="12613"/>
                </a:cubicBezTo>
                <a:cubicBezTo>
                  <a:pt x="182577" y="10511"/>
                  <a:pt x="153377" y="2102"/>
                  <a:pt x="15223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Google Shape;93;p17"/>
          <p:cNvSpPr txBox="1"/>
          <p:nvPr/>
        </p:nvSpPr>
        <p:spPr>
          <a:xfrm>
            <a:off x="1446325" y="3365575"/>
            <a:ext cx="20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311700" y="360725"/>
            <a:ext cx="85206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Graphics? Inverse Graphics?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5" y="1660123"/>
            <a:ext cx="1466226" cy="10996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8"/>
          <p:cNvSpPr/>
          <p:nvPr/>
        </p:nvSpPr>
        <p:spPr>
          <a:xfrm>
            <a:off x="2006207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Formation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3717613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429019" y="1665638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7140425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Tasks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920520" y="2981750"/>
            <a:ext cx="2402925" cy="288700"/>
          </a:xfrm>
          <a:custGeom>
            <a:rect b="b" l="l" r="r" t="t"/>
            <a:pathLst>
              <a:path extrusionOk="0" h="11548" w="96117">
                <a:moveTo>
                  <a:pt x="3484" y="0"/>
                </a:moveTo>
                <a:cubicBezTo>
                  <a:pt x="4170" y="1782"/>
                  <a:pt x="-6980" y="9094"/>
                  <a:pt x="7597" y="10693"/>
                </a:cubicBezTo>
                <a:cubicBezTo>
                  <a:pt x="22174" y="12292"/>
                  <a:pt x="77742" y="11333"/>
                  <a:pt x="90948" y="9596"/>
                </a:cubicBezTo>
                <a:cubicBezTo>
                  <a:pt x="104154" y="7860"/>
                  <a:pt x="87521" y="1828"/>
                  <a:pt x="86835" y="274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Google Shape;106;p18"/>
          <p:cNvSpPr txBox="1"/>
          <p:nvPr/>
        </p:nvSpPr>
        <p:spPr>
          <a:xfrm>
            <a:off x="5682450" y="3365575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Inverse Graphics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357921" y="2933750"/>
            <a:ext cx="4205875" cy="352600"/>
          </a:xfrm>
          <a:custGeom>
            <a:rect b="b" l="l" r="r" t="t"/>
            <a:pathLst>
              <a:path extrusionOk="0" h="14104" w="168235">
                <a:moveTo>
                  <a:pt x="10208" y="1645"/>
                </a:moveTo>
                <a:cubicBezTo>
                  <a:pt x="10391" y="3473"/>
                  <a:pt x="-13508" y="10785"/>
                  <a:pt x="11305" y="12613"/>
                </a:cubicBezTo>
                <a:cubicBezTo>
                  <a:pt x="36119" y="14441"/>
                  <a:pt x="135601" y="14715"/>
                  <a:pt x="159089" y="12613"/>
                </a:cubicBezTo>
                <a:cubicBezTo>
                  <a:pt x="182577" y="10511"/>
                  <a:pt x="153377" y="2102"/>
                  <a:pt x="15223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8"/>
          <p:cNvSpPr txBox="1"/>
          <p:nvPr/>
        </p:nvSpPr>
        <p:spPr>
          <a:xfrm>
            <a:off x="1446325" y="3365575"/>
            <a:ext cx="20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1265825" y="2021850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110" name="Google Shape;110;p18"/>
          <p:cNvSpPr txBox="1"/>
          <p:nvPr>
            <p:ph type="ctrTitle"/>
          </p:nvPr>
        </p:nvSpPr>
        <p:spPr>
          <a:xfrm>
            <a:off x="311700" y="360725"/>
            <a:ext cx="85206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Graphics? Inverse Graphics?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5" y="1660123"/>
            <a:ext cx="1466226" cy="10996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9"/>
          <p:cNvSpPr/>
          <p:nvPr/>
        </p:nvSpPr>
        <p:spPr>
          <a:xfrm>
            <a:off x="2006207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Formation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3717613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429019" y="1665638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140425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Tasks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920520" y="2981750"/>
            <a:ext cx="2402925" cy="288700"/>
          </a:xfrm>
          <a:custGeom>
            <a:rect b="b" l="l" r="r" t="t"/>
            <a:pathLst>
              <a:path extrusionOk="0" h="11548" w="96117">
                <a:moveTo>
                  <a:pt x="3484" y="0"/>
                </a:moveTo>
                <a:cubicBezTo>
                  <a:pt x="4170" y="1782"/>
                  <a:pt x="-6980" y="9094"/>
                  <a:pt x="7597" y="10693"/>
                </a:cubicBezTo>
                <a:cubicBezTo>
                  <a:pt x="22174" y="12292"/>
                  <a:pt x="77742" y="11333"/>
                  <a:pt x="90948" y="9596"/>
                </a:cubicBezTo>
                <a:cubicBezTo>
                  <a:pt x="104154" y="7860"/>
                  <a:pt x="87521" y="1828"/>
                  <a:pt x="86835" y="274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19"/>
          <p:cNvSpPr txBox="1"/>
          <p:nvPr/>
        </p:nvSpPr>
        <p:spPr>
          <a:xfrm>
            <a:off x="5682450" y="3365575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Inverse Graphics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4357921" y="2933750"/>
            <a:ext cx="4205875" cy="352600"/>
          </a:xfrm>
          <a:custGeom>
            <a:rect b="b" l="l" r="r" t="t"/>
            <a:pathLst>
              <a:path extrusionOk="0" h="14104" w="168235">
                <a:moveTo>
                  <a:pt x="10208" y="1645"/>
                </a:moveTo>
                <a:cubicBezTo>
                  <a:pt x="10391" y="3473"/>
                  <a:pt x="-13508" y="10785"/>
                  <a:pt x="11305" y="12613"/>
                </a:cubicBezTo>
                <a:cubicBezTo>
                  <a:pt x="36119" y="14441"/>
                  <a:pt x="135601" y="14715"/>
                  <a:pt x="159089" y="12613"/>
                </a:cubicBezTo>
                <a:cubicBezTo>
                  <a:pt x="182577" y="10511"/>
                  <a:pt x="153377" y="2102"/>
                  <a:pt x="15223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19"/>
          <p:cNvSpPr txBox="1"/>
          <p:nvPr/>
        </p:nvSpPr>
        <p:spPr>
          <a:xfrm>
            <a:off x="1446325" y="3365575"/>
            <a:ext cx="20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265825" y="2021850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2686325" y="1536775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AR/VR</a:t>
            </a:r>
            <a:endParaRPr/>
          </a:p>
        </p:txBody>
      </p:sp>
      <p:sp>
        <p:nvSpPr>
          <p:cNvPr id="127" name="Google Shape;127;p19"/>
          <p:cNvSpPr txBox="1"/>
          <p:nvPr>
            <p:ph type="ctrTitle"/>
          </p:nvPr>
        </p:nvSpPr>
        <p:spPr>
          <a:xfrm>
            <a:off x="311700" y="360725"/>
            <a:ext cx="85206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Graphics? Inverse Graphics?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5" y="1660123"/>
            <a:ext cx="1466226" cy="10996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0"/>
          <p:cNvSpPr/>
          <p:nvPr/>
        </p:nvSpPr>
        <p:spPr>
          <a:xfrm>
            <a:off x="2006207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Formation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717613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429019" y="1665638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140425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Tasks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920520" y="2981750"/>
            <a:ext cx="2402925" cy="288700"/>
          </a:xfrm>
          <a:custGeom>
            <a:rect b="b" l="l" r="r" t="t"/>
            <a:pathLst>
              <a:path extrusionOk="0" h="11548" w="96117">
                <a:moveTo>
                  <a:pt x="3484" y="0"/>
                </a:moveTo>
                <a:cubicBezTo>
                  <a:pt x="4170" y="1782"/>
                  <a:pt x="-6980" y="9094"/>
                  <a:pt x="7597" y="10693"/>
                </a:cubicBezTo>
                <a:cubicBezTo>
                  <a:pt x="22174" y="12292"/>
                  <a:pt x="77742" y="11333"/>
                  <a:pt x="90948" y="9596"/>
                </a:cubicBezTo>
                <a:cubicBezTo>
                  <a:pt x="104154" y="7860"/>
                  <a:pt x="87521" y="1828"/>
                  <a:pt x="86835" y="274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Google Shape;139;p20"/>
          <p:cNvSpPr txBox="1"/>
          <p:nvPr/>
        </p:nvSpPr>
        <p:spPr>
          <a:xfrm>
            <a:off x="5682450" y="3365575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Inverse Graphics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4357921" y="2933750"/>
            <a:ext cx="4205875" cy="352600"/>
          </a:xfrm>
          <a:custGeom>
            <a:rect b="b" l="l" r="r" t="t"/>
            <a:pathLst>
              <a:path extrusionOk="0" h="14104" w="168235">
                <a:moveTo>
                  <a:pt x="10208" y="1645"/>
                </a:moveTo>
                <a:cubicBezTo>
                  <a:pt x="10391" y="3473"/>
                  <a:pt x="-13508" y="10785"/>
                  <a:pt x="11305" y="12613"/>
                </a:cubicBezTo>
                <a:cubicBezTo>
                  <a:pt x="36119" y="14441"/>
                  <a:pt x="135601" y="14715"/>
                  <a:pt x="159089" y="12613"/>
                </a:cubicBezTo>
                <a:cubicBezTo>
                  <a:pt x="182577" y="10511"/>
                  <a:pt x="153377" y="2102"/>
                  <a:pt x="15223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Google Shape;141;p20"/>
          <p:cNvSpPr txBox="1"/>
          <p:nvPr/>
        </p:nvSpPr>
        <p:spPr>
          <a:xfrm>
            <a:off x="1446325" y="3365575"/>
            <a:ext cx="20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1265825" y="2021850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2686325" y="1536775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AR/VR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4823525" y="1113400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Reconstruction</a:t>
            </a:r>
            <a:endParaRPr/>
          </a:p>
        </p:txBody>
      </p:sp>
      <p:sp>
        <p:nvSpPr>
          <p:cNvPr id="145" name="Google Shape;145;p20"/>
          <p:cNvSpPr txBox="1"/>
          <p:nvPr>
            <p:ph type="ctrTitle"/>
          </p:nvPr>
        </p:nvSpPr>
        <p:spPr>
          <a:xfrm>
            <a:off x="311700" y="360725"/>
            <a:ext cx="85206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Graphics? Inverse Graphics?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5" y="1660123"/>
            <a:ext cx="1466226" cy="10996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1"/>
          <p:cNvSpPr/>
          <p:nvPr/>
        </p:nvSpPr>
        <p:spPr>
          <a:xfrm>
            <a:off x="2006207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Formation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717613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5429019" y="1665638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7140425" y="1665650"/>
            <a:ext cx="15765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Tasks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920520" y="2981750"/>
            <a:ext cx="2402925" cy="288700"/>
          </a:xfrm>
          <a:custGeom>
            <a:rect b="b" l="l" r="r" t="t"/>
            <a:pathLst>
              <a:path extrusionOk="0" h="11548" w="96117">
                <a:moveTo>
                  <a:pt x="3484" y="0"/>
                </a:moveTo>
                <a:cubicBezTo>
                  <a:pt x="4170" y="1782"/>
                  <a:pt x="-6980" y="9094"/>
                  <a:pt x="7597" y="10693"/>
                </a:cubicBezTo>
                <a:cubicBezTo>
                  <a:pt x="22174" y="12292"/>
                  <a:pt x="77742" y="11333"/>
                  <a:pt x="90948" y="9596"/>
                </a:cubicBezTo>
                <a:cubicBezTo>
                  <a:pt x="104154" y="7860"/>
                  <a:pt x="87521" y="1828"/>
                  <a:pt x="86835" y="274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Google Shape;157;p21"/>
          <p:cNvSpPr txBox="1"/>
          <p:nvPr/>
        </p:nvSpPr>
        <p:spPr>
          <a:xfrm>
            <a:off x="5682450" y="3365575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Inverse Graphics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4357921" y="2933750"/>
            <a:ext cx="4205875" cy="352600"/>
          </a:xfrm>
          <a:custGeom>
            <a:rect b="b" l="l" r="r" t="t"/>
            <a:pathLst>
              <a:path extrusionOk="0" h="14104" w="168235">
                <a:moveTo>
                  <a:pt x="10208" y="1645"/>
                </a:moveTo>
                <a:cubicBezTo>
                  <a:pt x="10391" y="3473"/>
                  <a:pt x="-13508" y="10785"/>
                  <a:pt x="11305" y="12613"/>
                </a:cubicBezTo>
                <a:cubicBezTo>
                  <a:pt x="36119" y="14441"/>
                  <a:pt x="135601" y="14715"/>
                  <a:pt x="159089" y="12613"/>
                </a:cubicBezTo>
                <a:cubicBezTo>
                  <a:pt x="182577" y="10511"/>
                  <a:pt x="153377" y="2102"/>
                  <a:pt x="15223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Google Shape;159;p21"/>
          <p:cNvSpPr txBox="1"/>
          <p:nvPr/>
        </p:nvSpPr>
        <p:spPr>
          <a:xfrm>
            <a:off x="1446325" y="3365575"/>
            <a:ext cx="20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265825" y="2021850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2686325" y="1536775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AR/VR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4823525" y="1113400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3D Reconstruction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2618425" y="2451625"/>
            <a:ext cx="23169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Dynamic reconstruction</a:t>
            </a:r>
            <a:endParaRPr/>
          </a:p>
        </p:txBody>
      </p:sp>
      <p:sp>
        <p:nvSpPr>
          <p:cNvPr id="164" name="Google Shape;164;p21"/>
          <p:cNvSpPr txBox="1"/>
          <p:nvPr>
            <p:ph type="ctrTitle"/>
          </p:nvPr>
        </p:nvSpPr>
        <p:spPr>
          <a:xfrm>
            <a:off x="311700" y="360725"/>
            <a:ext cx="85206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Graphics? Inverse Graphics?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