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18"/>
  </p:notesMasterIdLst>
  <p:handoutMasterIdLst>
    <p:handoutMasterId r:id="rId19"/>
  </p:handoutMasterIdLst>
  <p:sldIdLst>
    <p:sldId id="269" r:id="rId2"/>
    <p:sldId id="286" r:id="rId3"/>
    <p:sldId id="321" r:id="rId4"/>
    <p:sldId id="322" r:id="rId5"/>
    <p:sldId id="323" r:id="rId6"/>
    <p:sldId id="325" r:id="rId7"/>
    <p:sldId id="326" r:id="rId8"/>
    <p:sldId id="328" r:id="rId9"/>
    <p:sldId id="329" r:id="rId10"/>
    <p:sldId id="330" r:id="rId11"/>
    <p:sldId id="331" r:id="rId12"/>
    <p:sldId id="332" r:id="rId13"/>
    <p:sldId id="334" r:id="rId14"/>
    <p:sldId id="335" r:id="rId15"/>
    <p:sldId id="336" r:id="rId16"/>
    <p:sldId id="337" r:id="rId1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B78D8"/>
    <a:srgbClr val="BB0027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84085"/>
  </p:normalViewPr>
  <p:slideViewPr>
    <p:cSldViewPr>
      <p:cViewPr>
        <p:scale>
          <a:sx n="104" d="100"/>
          <a:sy n="104" d="100"/>
        </p:scale>
        <p:origin x="232" y="6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77" d="100"/>
          <a:sy n="77" d="100"/>
        </p:scale>
        <p:origin x="5504" y="24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9AAF3D2-EDFA-BA42-9460-032E57456FC5}" type="datetimeFigureOut">
              <a:rPr lang="en-US"/>
              <a:pPr>
                <a:defRPr/>
              </a:pPr>
              <a:t>4/15/22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3E6B18D-BC97-A741-A494-5A40B396D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</a:defRPr>
            </a:lvl1pPr>
          </a:lstStyle>
          <a:p>
            <a:pPr>
              <a:defRPr/>
            </a:pPr>
            <a:fld id="{2B24F439-14CB-B64A-A38E-43868DBA8F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ＭＳ Ｐゴシック" charset="0"/>
        <a:cs typeface="Geneva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 professors. This is </a:t>
            </a:r>
            <a:r>
              <a:rPr lang="en-US" altLang="ko-KR" dirty="0" err="1"/>
              <a:t>Yoonseok</a:t>
            </a:r>
            <a:r>
              <a:rPr lang="en-US" altLang="ko-KR" dirty="0"/>
              <a:t> a team leader of the team 3. I am making a presentation for our group project progress </a:t>
            </a:r>
          </a:p>
          <a:p>
            <a:r>
              <a:rPr lang="en-US" altLang="ko-KR" dirty="0"/>
              <a:t>Our previous topic was to address a visual commonsense reasoning. </a:t>
            </a:r>
          </a:p>
          <a:p>
            <a:r>
              <a:rPr lang="en-US" altLang="ko-KR" dirty="0"/>
              <a:t>However, we had some issues so we decided to change our topic to such an interesting one, called automatic story generation task.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521BD-4C34-4282-A6A6-A6661F0CDE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00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연속성을 고려한 스토리 생성 연구는 아직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7354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연속성을 고려한 스토리 생성 연구는 아직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6987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연속성을 고려한 스토리 생성 연구는 아직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393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연속성을 고려한 스토리 생성 연구는 아직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6151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연속성을 고려한 스토리 생성 연구는 아직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2108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연속성을 고려한 스토리 생성 연구는 아직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87833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연속성을 고려한 스토리 생성 연구는 아직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687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연속성을 고려한 스토리 생성 연구는 아직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5107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연속성을 고려한 스토리 생성 연구는 아직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911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연속성을 고려한 스토리 생성 연구는 아직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95589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연속성을 고려한 스토리 생성 연구는 아직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2849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연속성을 고려한 스토리 생성 연구는 아직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6278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연속성을 고려한 스토리 생성 연구는 아직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26147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연속성을 고려한 스토리 생성 연구는 아직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246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연속성을 고려한 스토리 생성 연구는 아직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5654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_Plaid-Digital_FINAL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_Plaid-Digital_FINAL-NE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962400" cy="3429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27448" y="1212300"/>
            <a:ext cx="3959352" cy="3429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2590800" cy="3429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276600" y="1200150"/>
            <a:ext cx="2590800" cy="3429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096000" y="1200150"/>
            <a:ext cx="2590800" cy="3429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1905000" cy="3429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565400" y="1200150"/>
            <a:ext cx="1905000" cy="3429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73600" y="1200150"/>
            <a:ext cx="1905000" cy="3429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781800" y="1200150"/>
            <a:ext cx="1905000" cy="3429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3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/>
          <p:cNvSpPr>
            <a:spLocks noChangeShapeType="1"/>
          </p:cNvSpPr>
          <p:nvPr/>
        </p:nvSpPr>
        <p:spPr bwMode="auto">
          <a:xfrm>
            <a:off x="8027988" y="800100"/>
            <a:ext cx="0" cy="3371850"/>
          </a:xfrm>
          <a:prstGeom prst="line">
            <a:avLst/>
          </a:prstGeom>
          <a:noFill/>
          <a:ln w="635000">
            <a:solidFill>
              <a:srgbClr val="777777"/>
            </a:solidFill>
            <a:round/>
            <a:headEnd/>
            <a:tailEnd/>
          </a:ln>
          <a:effectLst/>
        </p:spPr>
        <p:txBody>
          <a:bodyPr lIns="68578" tIns="34289" rIns="68578" bIns="34289"/>
          <a:lstStyle/>
          <a:p>
            <a:endParaRPr lang="ko-KR" altLang="en-US" sz="18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1522" y="249492"/>
            <a:ext cx="7416105" cy="1357313"/>
          </a:xfrm>
        </p:spPr>
        <p:txBody>
          <a:bodyPr anchor="b" anchorCtr="0"/>
          <a:lstStyle>
            <a:lvl1pPr algn="r">
              <a:defRPr sz="195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2031207"/>
            <a:ext cx="5329238" cy="202763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35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684213" y="1815704"/>
            <a:ext cx="8229600" cy="0"/>
          </a:xfrm>
          <a:prstGeom prst="line">
            <a:avLst/>
          </a:prstGeom>
          <a:noFill/>
          <a:ln w="190500">
            <a:solidFill>
              <a:srgbClr val="800000"/>
            </a:solidFill>
            <a:round/>
            <a:headEnd/>
            <a:tailEnd/>
          </a:ln>
          <a:effectLst/>
        </p:spPr>
        <p:txBody>
          <a:bodyPr lIns="68578" tIns="34289" rIns="68578" bIns="34289"/>
          <a:lstStyle/>
          <a:p>
            <a:endParaRPr lang="ko-KR" altLang="en-US" sz="1800"/>
          </a:p>
        </p:txBody>
      </p:sp>
      <p:pic>
        <p:nvPicPr>
          <p:cNvPr id="34824" name="Picture 8" descr="logo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2" y="3274219"/>
            <a:ext cx="1800225" cy="135016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668344" y="21926"/>
            <a:ext cx="1656184" cy="173122"/>
          </a:xfrm>
          <a:prstGeom prst="rect">
            <a:avLst/>
          </a:prstGeom>
          <a:noFill/>
        </p:spPr>
        <p:txBody>
          <a:bodyPr wrap="square" lIns="68578" tIns="34289" rIns="68578" bIns="34289" rtlCol="0">
            <a:spAutoFit/>
          </a:bodyPr>
          <a:lstStyle/>
          <a:p>
            <a:r>
              <a:rPr lang="en-US" altLang="ko-KR" sz="675" b="1" cap="small" spc="-75" dirty="0"/>
              <a:t>Natural</a:t>
            </a:r>
            <a:r>
              <a:rPr lang="en-US" altLang="ko-KR" sz="675" b="1" cap="small" spc="-75" baseline="0" dirty="0"/>
              <a:t> Language Processing Lab.</a:t>
            </a:r>
            <a:endParaRPr lang="ko-KR" altLang="en-US" sz="675" b="1" cap="small" spc="-75" dirty="0"/>
          </a:p>
        </p:txBody>
      </p:sp>
      <p:pic>
        <p:nvPicPr>
          <p:cNvPr id="11" name="Picture 8" descr="logo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1" y="33468"/>
            <a:ext cx="231413" cy="173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6971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_Plaid-Digital_FINAL-NEW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_Plaid-Digital_FINAL-NEW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x-none"/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altLang="x-none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48150"/>
            <a:ext cx="1154590" cy="7363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D83416-00FF-7E42-B8E5-8A7EE0EDCA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DBF4EFE-C980-B844-B5ED-B8094C71D895}"/>
              </a:ext>
            </a:extLst>
          </p:cNvPr>
          <p:cNvSpPr txBox="1">
            <a:spLocks/>
          </p:cNvSpPr>
          <p:nvPr userDrawn="1"/>
        </p:nvSpPr>
        <p:spPr>
          <a:xfrm>
            <a:off x="11226318" y="65528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E7423C-EEE2-3F45-8EF7-78515AA765E4}"/>
              </a:ext>
            </a:extLst>
          </p:cNvPr>
          <p:cNvSpPr txBox="1">
            <a:spLocks/>
          </p:cNvSpPr>
          <p:nvPr userDrawn="1"/>
        </p:nvSpPr>
        <p:spPr>
          <a:xfrm>
            <a:off x="11378718" y="67052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C78D2C9-EC69-C447-A43E-74428D9672F5}"/>
              </a:ext>
            </a:extLst>
          </p:cNvPr>
          <p:cNvSpPr txBox="1">
            <a:spLocks/>
          </p:cNvSpPr>
          <p:nvPr userDrawn="1"/>
        </p:nvSpPr>
        <p:spPr>
          <a:xfrm>
            <a:off x="11531118" y="68576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1E7F3-AD6C-224E-BD90-D1A35CEDCAE6}"/>
              </a:ext>
            </a:extLst>
          </p:cNvPr>
          <p:cNvSpPr txBox="1"/>
          <p:nvPr userDrawn="1"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6CB4B4D-7CA3-9044-876B-883B54F8677D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6" r:id="rId8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6350" indent="-6350" algn="l" rtl="0" eaLnBrk="1" fontAlgn="base" latinLnBrk="1" hangingPunct="1">
        <a:spcBef>
          <a:spcPts val="600"/>
        </a:spcBef>
        <a:spcAft>
          <a:spcPct val="0"/>
        </a:spcAft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742950" indent="-285750" algn="l" rtl="0" eaLnBrk="1" fontAlgn="base" latinLnBrk="1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200150" indent="-285750" algn="l" rtl="0" eaLnBrk="1" fontAlgn="base" latinLnBrk="1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57350" indent="-285750" algn="l" rtl="0" eaLnBrk="1" fontAlgn="base" latinLnBrk="1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400" indent="-228600" algn="l" rtl="0" eaLnBrk="1" fontAlgn="base" latinLnBrk="1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homaskonstantin/highly-rated-children-books-and-stori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WritingPrompt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249492"/>
            <a:ext cx="7416107" cy="1357313"/>
          </a:xfrm>
        </p:spPr>
        <p:txBody>
          <a:bodyPr/>
          <a:lstStyle/>
          <a:p>
            <a: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Progress PPT(220415)</a:t>
            </a:r>
            <a:br>
              <a:rPr lang="en-US" altLang="ko-K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ko-K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[Automatic Story Generation]</a:t>
            </a:r>
            <a:endParaRPr lang="ko-KR" altLang="en-US" sz="20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751236" y="3219822"/>
            <a:ext cx="2236588" cy="14726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1" latinLnBrk="1" hangingPunct="1"/>
            <a:endParaRPr kumimoji="1" lang="en-US" sz="1350" b="1">
              <a:latin typeface="굴림" charset="-127"/>
              <a:ea typeface="굴림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92C0D7-D980-9845-A5C1-B2808CDEF758}"/>
              </a:ext>
            </a:extLst>
          </p:cNvPr>
          <p:cNvSpPr/>
          <p:nvPr/>
        </p:nvSpPr>
        <p:spPr bwMode="auto">
          <a:xfrm>
            <a:off x="6084168" y="-5999"/>
            <a:ext cx="3024336" cy="3455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1" latinLnBrk="1" hangingPunct="1"/>
            <a:endParaRPr kumimoji="1" lang="en-US" sz="1350" b="1">
              <a:latin typeface="굴림" charset="-127"/>
              <a:ea typeface="굴림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1236" y="1954659"/>
            <a:ext cx="6845100" cy="2737829"/>
          </a:xfrm>
        </p:spPr>
        <p:txBody>
          <a:bodyPr/>
          <a:lstStyle/>
          <a:p>
            <a:pPr algn="ctr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7B0493-A137-8544-BD9A-39579B5E2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384" y="4350825"/>
            <a:ext cx="1115616" cy="79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236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390F8-4291-9E4D-865A-42A8A07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942"/>
            <a:ext cx="8229600" cy="609600"/>
          </a:xfrm>
        </p:spPr>
        <p:txBody>
          <a:bodyPr anchor="ctr"/>
          <a:lstStyle/>
          <a:p>
            <a:r>
              <a:rPr lang="en-US" altLang="ko-KR" dirty="0"/>
              <a:t>Case 4: Plot-Machines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FA09-2788-EA4F-B538-0A22AB0287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790688"/>
            <a:ext cx="8399062" cy="384026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based Dynamic Plot state tracking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Reasonable amounts of human intervention</a:t>
            </a:r>
            <a:endParaRPr lang="en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0188" indent="0">
              <a:lnSpc>
                <a:spcPct val="150000"/>
              </a:lnSpc>
            </a:pPr>
            <a:r>
              <a:rPr lang="ko-KR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30AC99-7A50-F575-3B1B-6D2DAA2BB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622699"/>
            <a:ext cx="4104456" cy="34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39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390F8-4291-9E4D-865A-42A8A07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942"/>
            <a:ext cx="8229600" cy="609600"/>
          </a:xfrm>
        </p:spPr>
        <p:txBody>
          <a:bodyPr anchor="ctr"/>
          <a:lstStyle/>
          <a:p>
            <a:r>
              <a:rPr lang="en-US" altLang="ko-KR" dirty="0"/>
              <a:t>Case 4: Plot-Machines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FA09-2788-EA4F-B538-0A22AB0287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790688"/>
            <a:ext cx="8399062" cy="384026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Maintaining the previous stories by memory cell(like LSTM Cell State) </a:t>
            </a:r>
            <a:endParaRPr lang="en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0188" indent="0">
              <a:lnSpc>
                <a:spcPct val="150000"/>
              </a:lnSpc>
            </a:pPr>
            <a:r>
              <a:rPr lang="ko-KR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CB2870-ADD6-012F-FE0D-327E358C5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339516"/>
            <a:ext cx="6446505" cy="38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0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390F8-4291-9E4D-865A-42A8A07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942"/>
            <a:ext cx="8229600" cy="609600"/>
          </a:xfrm>
        </p:spPr>
        <p:txBody>
          <a:bodyPr anchor="ctr"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FA09-2788-EA4F-B538-0A22AB0287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790688"/>
            <a:ext cx="8399062" cy="384026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1 / 2: Language Models for story generation task</a:t>
            </a:r>
            <a:b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 Korean story generator / David Model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3: Complex Story Generation Task </a:t>
            </a:r>
            <a:b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 </a:t>
            </a:r>
            <a:r>
              <a:rPr lang="en-US" altLang="ko-KR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Storium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4: Outline-conditioned story generation</a:t>
            </a:r>
            <a:br>
              <a:rPr lang="en-US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 Plot-machine</a:t>
            </a:r>
            <a:endParaRPr lang="en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0188" indent="0">
              <a:lnSpc>
                <a:spcPct val="150000"/>
              </a:lnSpc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0188" indent="0">
              <a:lnSpc>
                <a:spcPct val="150000"/>
              </a:lnSpc>
            </a:pPr>
            <a:r>
              <a:rPr lang="en-US" altLang="ko-K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what type of task are we going to address? </a:t>
            </a:r>
            <a:br>
              <a:rPr lang="en-US" altLang="ko-K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ko-K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need to focus one task and dive into source code analysis </a:t>
            </a:r>
          </a:p>
          <a:p>
            <a:pPr marL="230188" indent="0">
              <a:lnSpc>
                <a:spcPct val="150000"/>
              </a:lnSpc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0188" indent="0">
              <a:lnSpc>
                <a:spcPct val="150000"/>
              </a:lnSpc>
            </a:pPr>
            <a:r>
              <a:rPr lang="ko-KR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24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390F8-4291-9E4D-865A-42A8A07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942"/>
            <a:ext cx="8229600" cy="609600"/>
          </a:xfrm>
        </p:spPr>
        <p:txBody>
          <a:bodyPr anchor="ctr"/>
          <a:lstStyle/>
          <a:p>
            <a:r>
              <a:rPr lang="en-US" altLang="ko-KR" dirty="0"/>
              <a:t>Possible Approaches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FA09-2788-EA4F-B538-0A22AB0287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790688"/>
            <a:ext cx="8399062" cy="384026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do not have any children story dataset with OUTLINEs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1: Fine-tune transformer-based language models on </a:t>
            </a:r>
            <a:br>
              <a:rPr lang="en-US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Writing-Prompts</a:t>
            </a:r>
            <a:endParaRPr lang="en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Writing-Prompts: A set of pairs of outlines(first few sentences) and </a:t>
            </a:r>
            <a:b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        its corresponding story </a:t>
            </a:r>
            <a:b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        (NOT CHILDREN STORY DOMAIN)</a:t>
            </a: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LM options</a:t>
            </a:r>
            <a:endParaRPr lang="en-US" altLang="ko-K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1338" lvl="0" indent="-184150">
              <a:lnSpc>
                <a:spcPct val="150000"/>
              </a:lnSpc>
              <a:buFont typeface="시스템 서체 일반체"/>
              <a:buChar char="-"/>
            </a:pP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GPT-2 based models </a:t>
            </a:r>
          </a:p>
          <a:p>
            <a:pPr marL="541338" lvl="0" indent="-184150">
              <a:lnSpc>
                <a:spcPct val="150000"/>
              </a:lnSpc>
              <a:buFont typeface="시스템 서체 일반체"/>
              <a:buChar char="-"/>
            </a:pP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Encoder-Decoder Frameworks: BART, T5</a:t>
            </a:r>
          </a:p>
          <a:p>
            <a:pPr marL="0" indent="0"/>
            <a:endParaRPr lang="en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0188" indent="0">
              <a:lnSpc>
                <a:spcPct val="150000"/>
              </a:lnSpc>
            </a:pPr>
            <a:r>
              <a:rPr lang="ko-KR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8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390F8-4291-9E4D-865A-42A8A07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942"/>
            <a:ext cx="8229600" cy="609600"/>
          </a:xfrm>
        </p:spPr>
        <p:txBody>
          <a:bodyPr anchor="ctr"/>
          <a:lstStyle/>
          <a:p>
            <a:r>
              <a:rPr lang="en-US" altLang="ko-KR" dirty="0"/>
              <a:t>Possible Approaches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FA09-2788-EA4F-B538-0A22AB0287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790688"/>
            <a:ext cx="8399062" cy="384026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2: Make outlines by ourselves to testify our model on Children stories</a:t>
            </a:r>
            <a:endParaRPr lang="en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Candidate Datasets</a:t>
            </a:r>
            <a:endParaRPr lang="en-US" altLang="ko-K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1338" lvl="0" indent="-184150">
              <a:lnSpc>
                <a:spcPct val="150000"/>
              </a:lnSpc>
              <a:buFont typeface="시스템 서체 일반체"/>
              <a:buChar char="-"/>
            </a:pPr>
            <a:r>
              <a:rPr lang="en" altLang="ko-KR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Fairy-tale QA datasets </a:t>
            </a:r>
            <a:r>
              <a:rPr lang="en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Project Gutenberg </a:t>
            </a:r>
          </a:p>
          <a:p>
            <a:pPr marL="541338" lvl="0" indent="-184150">
              <a:lnSpc>
                <a:spcPct val="150000"/>
              </a:lnSpc>
              <a:buFont typeface="시스템 서체 일반체"/>
              <a:buChar char="-"/>
            </a:pPr>
            <a:r>
              <a:rPr lang="en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highly-rated-children-books-and-stories datasets</a:t>
            </a:r>
            <a:endParaRPr lang="en" altLang="ko-K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1338" lvl="0" indent="-184150">
              <a:lnSpc>
                <a:spcPct val="150000"/>
              </a:lnSpc>
              <a:buFont typeface="시스템 서체 일반체"/>
              <a:buChar char="-"/>
            </a:pPr>
            <a:r>
              <a:rPr lang="en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children stories from </a:t>
            </a:r>
            <a:r>
              <a:rPr lang="en" altLang="ko-KR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Storium</a:t>
            </a:r>
            <a:r>
              <a:rPr lang="en" altLang="ko-KR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generate outlines by ourselves or use summarizers, and use them as inputs, which are outlines of children books</a:t>
            </a:r>
          </a:p>
          <a:p>
            <a:pPr marL="230188" indent="0">
              <a:lnSpc>
                <a:spcPct val="150000"/>
              </a:lnSpc>
            </a:pPr>
            <a:endParaRPr lang="en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/>
            <a:endParaRPr lang="en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0188" indent="0">
              <a:lnSpc>
                <a:spcPct val="150000"/>
              </a:lnSpc>
            </a:pPr>
            <a:r>
              <a:rPr lang="ko-KR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40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390F8-4291-9E4D-865A-42A8A07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942"/>
            <a:ext cx="8229600" cy="609600"/>
          </a:xfrm>
        </p:spPr>
        <p:txBody>
          <a:bodyPr anchor="ctr"/>
          <a:lstStyle/>
          <a:p>
            <a:r>
              <a:rPr lang="en-US" altLang="ko-KR" dirty="0"/>
              <a:t>Possible Approaches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FA09-2788-EA4F-B538-0A22AB0287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790688"/>
            <a:ext cx="8399062" cy="384026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3: Post Training Strategy(Han et al., 2021 NAACL) </a:t>
            </a:r>
            <a:endParaRPr lang="en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to fuse knowledge(words, contexts) on children stories into language models, we can additionally train them on many unlabeled children stories before the REAL fine-tuning step </a:t>
            </a:r>
          </a:p>
          <a:p>
            <a:pPr marL="230188" indent="0">
              <a:lnSpc>
                <a:spcPct val="150000"/>
              </a:lnSpc>
            </a:pPr>
            <a:endParaRPr lang="en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/>
            <a:endParaRPr lang="en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0188" indent="0">
              <a:lnSpc>
                <a:spcPct val="150000"/>
              </a:lnSpc>
            </a:pPr>
            <a:r>
              <a:rPr lang="ko-KR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424511-0D79-83B1-398C-093241B50A93}"/>
              </a:ext>
            </a:extLst>
          </p:cNvPr>
          <p:cNvSpPr/>
          <p:nvPr/>
        </p:nvSpPr>
        <p:spPr bwMode="auto">
          <a:xfrm>
            <a:off x="1551928" y="2816806"/>
            <a:ext cx="1728192" cy="8350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Pretrained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GPT2</a:t>
            </a:r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(BART)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Geneva" pitchFamily="-110" charset="-128"/>
              <a:cs typeface="Open Sans" panose="020B06060305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7D3CA5-5069-15C0-E5D3-3B0C4AD1C32C}"/>
              </a:ext>
            </a:extLst>
          </p:cNvPr>
          <p:cNvSpPr/>
          <p:nvPr/>
        </p:nvSpPr>
        <p:spPr bwMode="auto">
          <a:xfrm>
            <a:off x="5148064" y="2816806"/>
            <a:ext cx="1728192" cy="835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Open Sans" panose="020B0606030504020204" pitchFamily="34" charset="0"/>
                <a:ea typeface="Geneva" pitchFamily="-110" charset="-128"/>
                <a:cs typeface="Open Sans" panose="020B0606030504020204" pitchFamily="34" charset="0"/>
              </a:rPr>
              <a:t>Children Story Generation Models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Geneva" pitchFamily="-110" charset="-128"/>
              <a:cs typeface="Open Sans" panose="020B060603050402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C96997-07C3-978F-7365-C60B9033047B}"/>
              </a:ext>
            </a:extLst>
          </p:cNvPr>
          <p:cNvCxnSpPr>
            <a:stCxn id="4" idx="3"/>
            <a:endCxn id="5" idx="1"/>
          </p:cNvCxnSpPr>
          <p:nvPr/>
        </p:nvCxnSpPr>
        <p:spPr bwMode="auto">
          <a:xfrm>
            <a:off x="3280120" y="3234338"/>
            <a:ext cx="1867944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9488EF-C395-A4AC-4185-413E31E4A00A}"/>
              </a:ext>
            </a:extLst>
          </p:cNvPr>
          <p:cNvSpPr txBox="1"/>
          <p:nvPr/>
        </p:nvSpPr>
        <p:spPr>
          <a:xfrm>
            <a:off x="3384394" y="2425668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training on </a:t>
            </a:r>
            <a:br>
              <a:rPr kumimoji="1" lang="en-US" altLang="ko-KR" sz="1600" b="1" dirty="0"/>
            </a:br>
            <a:r>
              <a:rPr kumimoji="1" lang="en-US" altLang="ko-KR" sz="1600" b="1" dirty="0"/>
              <a:t>children-stories</a:t>
            </a:r>
            <a:br>
              <a:rPr kumimoji="1" lang="en-US" altLang="ko-KR" sz="1600" b="1" dirty="0"/>
            </a:br>
            <a:r>
              <a:rPr kumimoji="1" lang="en-US" altLang="ko-KR" sz="1600" b="1" dirty="0"/>
              <a:t>(fine-tuning)</a:t>
            </a:r>
          </a:p>
        </p:txBody>
      </p:sp>
    </p:spTree>
    <p:extLst>
      <p:ext uri="{BB962C8B-B14F-4D97-AF65-F5344CB8AC3E}">
        <p14:creationId xmlns:p14="http://schemas.microsoft.com/office/powerpoint/2010/main" val="1223229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390F8-4291-9E4D-865A-42A8A07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942"/>
            <a:ext cx="8229600" cy="609600"/>
          </a:xfrm>
        </p:spPr>
        <p:txBody>
          <a:bodyPr anchor="ctr"/>
          <a:lstStyle/>
          <a:p>
            <a:r>
              <a:rPr lang="en-US" altLang="ko-KR" dirty="0"/>
              <a:t>Possible Approaches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FA09-2788-EA4F-B538-0A22AB0287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790688"/>
            <a:ext cx="8399062" cy="3840262"/>
          </a:xfrm>
          <a:solidFill>
            <a:schemeClr val="bg1"/>
          </a:solidFill>
        </p:spPr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3: Post Training Strategy(Han et al., 2021 NAACL)</a:t>
            </a:r>
            <a:endParaRPr lang="en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to fuse knowledge(words, contexts) on children stories into language models, we can additionally train them on many unlabeled story datasets before the REAL fine-tuning step </a:t>
            </a:r>
          </a:p>
          <a:p>
            <a:pPr marL="449263" indent="-219075">
              <a:lnSpc>
                <a:spcPct val="20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0188" indent="0">
              <a:lnSpc>
                <a:spcPct val="150000"/>
              </a:lnSpc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obtain the models that are familiar with </a:t>
            </a:r>
            <a:r>
              <a:rPr lang="en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nuance or style of sentences on novels</a:t>
            </a: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0188" indent="0">
              <a:lnSpc>
                <a:spcPct val="150000"/>
              </a:lnSpc>
            </a:pPr>
            <a:endParaRPr lang="en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/>
            <a:endParaRPr lang="en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0188" indent="0">
              <a:lnSpc>
                <a:spcPct val="150000"/>
              </a:lnSpc>
            </a:pPr>
            <a:r>
              <a:rPr lang="ko-KR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92A1040-871E-88B2-EB5D-729862B3C496}"/>
              </a:ext>
            </a:extLst>
          </p:cNvPr>
          <p:cNvGrpSpPr/>
          <p:nvPr/>
        </p:nvGrpSpPr>
        <p:grpSpPr>
          <a:xfrm>
            <a:off x="395536" y="2355726"/>
            <a:ext cx="8467440" cy="2007286"/>
            <a:chOff x="395536" y="2508680"/>
            <a:chExt cx="8467440" cy="200728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F424511-0D79-83B1-398C-093241B50A93}"/>
                </a:ext>
              </a:extLst>
            </p:cNvPr>
            <p:cNvSpPr/>
            <p:nvPr/>
          </p:nvSpPr>
          <p:spPr bwMode="auto">
            <a:xfrm>
              <a:off x="3966432" y="2936661"/>
              <a:ext cx="1728192" cy="835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Intermediate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Models</a:t>
              </a: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Geneva" pitchFamily="-110" charset="-128"/>
                <a:cs typeface="Open Sans" panose="020B0606030504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57D3CA5-5069-15C0-E5D3-3B0C4AD1C32C}"/>
                </a:ext>
              </a:extLst>
            </p:cNvPr>
            <p:cNvSpPr/>
            <p:nvPr/>
          </p:nvSpPr>
          <p:spPr bwMode="auto">
            <a:xfrm>
              <a:off x="7134784" y="2936661"/>
              <a:ext cx="1728192" cy="8350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>
                  <a:latin typeface="Open Sans" panose="020B0606030504020204" pitchFamily="34" charset="0"/>
                  <a:ea typeface="Geneva" pitchFamily="-110" charset="-128"/>
                  <a:cs typeface="Open Sans" panose="020B0606030504020204" pitchFamily="34" charset="0"/>
                </a:rPr>
                <a:t>Children Story Generation Models</a:t>
              </a: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Geneva" pitchFamily="-110" charset="-128"/>
                <a:cs typeface="Open Sans" panose="020B0606030504020204" pitchFamily="34" charset="0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5C96997-07C3-978F-7365-C60B9033047B}"/>
                </a:ext>
              </a:extLst>
            </p:cNvPr>
            <p:cNvCxnSpPr>
              <a:stCxn id="4" idx="3"/>
              <a:endCxn id="5" idx="1"/>
            </p:cNvCxnSpPr>
            <p:nvPr/>
          </p:nvCxnSpPr>
          <p:spPr bwMode="auto">
            <a:xfrm>
              <a:off x="5694624" y="3354193"/>
              <a:ext cx="144016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9488EF-C395-A4AC-4185-413E31E4A00A}"/>
                </a:ext>
              </a:extLst>
            </p:cNvPr>
            <p:cNvSpPr txBox="1"/>
            <p:nvPr/>
          </p:nvSpPr>
          <p:spPr>
            <a:xfrm>
              <a:off x="5550608" y="2545523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training on </a:t>
              </a:r>
              <a:br>
                <a:rPr kumimoji="1" lang="en-US" altLang="ko-KR" sz="1600" b="1" dirty="0"/>
              </a:br>
              <a:r>
                <a:rPr kumimoji="1" lang="en-US" altLang="ko-KR" sz="1600" b="1" dirty="0">
                  <a:solidFill>
                    <a:srgbClr val="FF0000"/>
                  </a:solidFill>
                </a:rPr>
                <a:t>children-stories</a:t>
              </a:r>
              <a:br>
                <a:rPr kumimoji="1" lang="en-US" altLang="ko-KR" sz="1600" b="1" dirty="0">
                  <a:solidFill>
                    <a:srgbClr val="FF0000"/>
                  </a:solidFill>
                </a:rPr>
              </a:br>
              <a:r>
                <a:rPr kumimoji="1" lang="en-US" altLang="ko-KR" sz="1600" b="1" dirty="0"/>
                <a:t>(fine-tuning)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EA438CE-A342-1AA2-9718-1AE803DE1B9A}"/>
                </a:ext>
              </a:extLst>
            </p:cNvPr>
            <p:cNvSpPr/>
            <p:nvPr/>
          </p:nvSpPr>
          <p:spPr bwMode="auto">
            <a:xfrm>
              <a:off x="395536" y="2917076"/>
              <a:ext cx="1728192" cy="83506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Pretrained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GPT2</a:t>
              </a:r>
              <a:r>
                <a:rPr lang="en-US" altLang="ko-KR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(BART)</a:t>
              </a: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Geneva" pitchFamily="-110" charset="-128"/>
                <a:cs typeface="Open Sans" panose="020B0606030504020204" pitchFamily="34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CA6B31F-8EFB-33A6-1910-7130FD4F797F}"/>
                </a:ext>
              </a:extLst>
            </p:cNvPr>
            <p:cNvCxnSpPr>
              <a:cxnSpLocks/>
              <a:stCxn id="8" idx="3"/>
              <a:endCxn id="4" idx="1"/>
            </p:cNvCxnSpPr>
            <p:nvPr/>
          </p:nvCxnSpPr>
          <p:spPr bwMode="auto">
            <a:xfrm>
              <a:off x="2123728" y="3334608"/>
              <a:ext cx="1842704" cy="1958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7A93F9-8B02-F2B6-056D-3EADD61CF3EA}"/>
                </a:ext>
              </a:extLst>
            </p:cNvPr>
            <p:cNvSpPr txBox="1"/>
            <p:nvPr/>
          </p:nvSpPr>
          <p:spPr>
            <a:xfrm>
              <a:off x="2094224" y="2508680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training on </a:t>
              </a:r>
              <a:br>
                <a:rPr kumimoji="1" lang="en-US" altLang="ko-KR" sz="1600" b="1" dirty="0"/>
              </a:br>
              <a:r>
                <a:rPr kumimoji="1" lang="en-US" altLang="ko-KR" sz="1600" b="1" dirty="0"/>
                <a:t>stories</a:t>
              </a:r>
              <a:br>
                <a:rPr kumimoji="1" lang="en-US" altLang="ko-KR" sz="1600" b="1" dirty="0"/>
              </a:br>
              <a:r>
                <a:rPr kumimoji="1" lang="en-US" altLang="ko-KR" sz="1600" b="1" dirty="0"/>
                <a:t>(Post-training)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989C64-B7FC-4C5F-8ABD-9E12D473E293}"/>
                </a:ext>
              </a:extLst>
            </p:cNvPr>
            <p:cNvSpPr txBox="1"/>
            <p:nvPr/>
          </p:nvSpPr>
          <p:spPr>
            <a:xfrm>
              <a:off x="1779822" y="3376130"/>
              <a:ext cx="25761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Next Token Prediction</a:t>
              </a:r>
            </a:p>
            <a:p>
              <a:pPr algn="ctr"/>
              <a:r>
                <a:rPr kumimoji="1" lang="en-US" altLang="ko-KR" sz="1600" b="1" dirty="0"/>
                <a:t>Entity Prediction Task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F9CEB4B-EED7-739D-F869-CFAD1BDB675B}"/>
                </a:ext>
              </a:extLst>
            </p:cNvPr>
            <p:cNvSpPr/>
            <p:nvPr/>
          </p:nvSpPr>
          <p:spPr bwMode="auto">
            <a:xfrm>
              <a:off x="395536" y="3600865"/>
              <a:ext cx="1728192" cy="8350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Generic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Knowledge</a:t>
              </a: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Geneva" pitchFamily="-110" charset="-128"/>
                <a:cs typeface="Open Sans" panose="020B0606030504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78211E2-B4FD-1842-07E0-ABDC8F7D6B05}"/>
                </a:ext>
              </a:extLst>
            </p:cNvPr>
            <p:cNvSpPr/>
            <p:nvPr/>
          </p:nvSpPr>
          <p:spPr bwMode="auto">
            <a:xfrm>
              <a:off x="3923930" y="3680902"/>
              <a:ext cx="2016222" cy="8350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More specialized in stories</a:t>
              </a:r>
              <a:endPara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Geneva" pitchFamily="-110" charset="-128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85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390F8-4291-9E4D-865A-42A8A07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942"/>
            <a:ext cx="8229600" cy="609600"/>
          </a:xfrm>
        </p:spPr>
        <p:txBody>
          <a:bodyPr anchor="ctr"/>
          <a:lstStyle/>
          <a:p>
            <a:r>
              <a:rPr lang="en-US" altLang="ko-KR" dirty="0"/>
              <a:t>Problem: Lack of Consensus on our task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FA09-2788-EA4F-B538-0A22AB0287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790688"/>
            <a:ext cx="8229600" cy="384026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no consensus on the problem we are trying to tackle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far,  we have four things to be considered:</a:t>
            </a: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-US" altLang="ko-KR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1: Korean Story Generator</a:t>
            </a: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-US" altLang="ko-KR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2: GPT2 trained on the “Children-book-and-stories” dataset</a:t>
            </a: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-US" altLang="ko-KR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3: STORIUM</a:t>
            </a: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-US" altLang="ko-KR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4: Plot Machines</a:t>
            </a:r>
          </a:p>
          <a:p>
            <a:pPr marL="230188" indent="0">
              <a:lnSpc>
                <a:spcPct val="150000"/>
              </a:lnSpc>
            </a:pPr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 All methods fall into the broad category of story generation, </a:t>
            </a:r>
            <a:b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</a:br>
            <a:r>
              <a:rPr lang="ko-KR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      </a:t>
            </a:r>
            <a:r>
              <a:rPr lang="en-US" altLang="ko-K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but not all methods address the same problem.</a:t>
            </a:r>
            <a:endParaRPr lang="en-US" altLang="ko-K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3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390F8-4291-9E4D-865A-42A8A07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942"/>
            <a:ext cx="8229600" cy="609600"/>
          </a:xfrm>
        </p:spPr>
        <p:txBody>
          <a:bodyPr anchor="ctr"/>
          <a:lstStyle/>
          <a:p>
            <a:r>
              <a:rPr lang="en-US" altLang="ko-KR" dirty="0"/>
              <a:t>Case 1/2: Language Model based Story Generation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FA09-2788-EA4F-B538-0A22AB0287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790688"/>
            <a:ext cx="8229600" cy="384026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Given a part of a story, the system continuously creates the next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Language modeling-based approach using auto-regressive characteristic of GPT2</a:t>
            </a: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Input: a few sentences from the beginning of the story</a:t>
            </a: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 the next story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0641E4-B151-CB71-6813-2A8D82EE0FAC}"/>
              </a:ext>
            </a:extLst>
          </p:cNvPr>
          <p:cNvSpPr/>
          <p:nvPr/>
        </p:nvSpPr>
        <p:spPr bwMode="auto">
          <a:xfrm>
            <a:off x="827584" y="3221788"/>
            <a:ext cx="5976664" cy="4704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GPT-2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A6891-A382-F775-1CD6-6BA1C2461286}"/>
              </a:ext>
            </a:extLst>
          </p:cNvPr>
          <p:cNvSpPr txBox="1"/>
          <p:nvPr/>
        </p:nvSpPr>
        <p:spPr>
          <a:xfrm>
            <a:off x="701974" y="4579394"/>
            <a:ext cx="374441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100" dirty="0"/>
              <a:t>Every year the evil Protectorate offers a baby to the evil witch</a:t>
            </a:r>
            <a:endParaRPr kumimoji="1"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6764D2-BD4D-AEA3-6422-259CA4D20AE4}"/>
              </a:ext>
            </a:extLst>
          </p:cNvPr>
          <p:cNvSpPr/>
          <p:nvPr/>
        </p:nvSpPr>
        <p:spPr bwMode="auto">
          <a:xfrm>
            <a:off x="827584" y="4052254"/>
            <a:ext cx="5976664" cy="261611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GPT-2 Tokenizer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4DC01469-9EE2-1862-D26E-6735438DA77E}"/>
              </a:ext>
            </a:extLst>
          </p:cNvPr>
          <p:cNvSpPr/>
          <p:nvPr/>
        </p:nvSpPr>
        <p:spPr bwMode="auto">
          <a:xfrm flipV="1">
            <a:off x="2358158" y="4340286"/>
            <a:ext cx="432048" cy="209554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5BC97517-FC13-9C5E-1CF5-3D6DE3E34DCB}"/>
              </a:ext>
            </a:extLst>
          </p:cNvPr>
          <p:cNvSpPr/>
          <p:nvPr/>
        </p:nvSpPr>
        <p:spPr bwMode="auto">
          <a:xfrm flipV="1">
            <a:off x="2358158" y="3703375"/>
            <a:ext cx="432048" cy="321662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3EB66-CF47-F03F-98E7-B4426B14956C}"/>
              </a:ext>
            </a:extLst>
          </p:cNvPr>
          <p:cNvSpPr txBox="1"/>
          <p:nvPr/>
        </p:nvSpPr>
        <p:spPr>
          <a:xfrm>
            <a:off x="1170026" y="3762625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/>
              <a:t>A set of token_ids</a:t>
            </a:r>
            <a:endParaRPr kumimoji="1" lang="ko-KR" altLang="en-US" sz="105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643AA1-3C44-19BF-B7C9-D201E7F8633F}"/>
              </a:ext>
            </a:extLst>
          </p:cNvPr>
          <p:cNvCxnSpPr>
            <a:cxnSpLocks/>
          </p:cNvCxnSpPr>
          <p:nvPr/>
        </p:nvCxnSpPr>
        <p:spPr bwMode="auto">
          <a:xfrm flipV="1">
            <a:off x="4229495" y="369065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7E2782D-56A8-DCAD-7A68-1AEBC66E2D52}"/>
              </a:ext>
            </a:extLst>
          </p:cNvPr>
          <p:cNvCxnSpPr>
            <a:cxnSpLocks/>
          </p:cNvCxnSpPr>
          <p:nvPr/>
        </p:nvCxnSpPr>
        <p:spPr bwMode="auto">
          <a:xfrm flipV="1">
            <a:off x="4229495" y="4332258"/>
            <a:ext cx="871" cy="247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73CC36-60C9-9BA3-BBC3-D46A1D1EAD7F}"/>
              </a:ext>
            </a:extLst>
          </p:cNvPr>
          <p:cNvCxnSpPr>
            <a:cxnSpLocks/>
          </p:cNvCxnSpPr>
          <p:nvPr/>
        </p:nvCxnSpPr>
        <p:spPr bwMode="auto">
          <a:xfrm flipV="1">
            <a:off x="4229495" y="3044142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C5E741-9553-7900-B506-22D73EA06624}"/>
              </a:ext>
            </a:extLst>
          </p:cNvPr>
          <p:cNvSpPr txBox="1"/>
          <p:nvPr/>
        </p:nvSpPr>
        <p:spPr>
          <a:xfrm>
            <a:off x="4048604" y="2802066"/>
            <a:ext cx="361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in</a:t>
            </a:r>
            <a:endParaRPr kumimoji="1"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D30768-8BBE-0CED-AD07-C7EE899D61BB}"/>
              </a:ext>
            </a:extLst>
          </p:cNvPr>
          <p:cNvSpPr txBox="1"/>
          <p:nvPr/>
        </p:nvSpPr>
        <p:spPr>
          <a:xfrm>
            <a:off x="4516656" y="4556310"/>
            <a:ext cx="3617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in</a:t>
            </a:r>
            <a:endParaRPr kumimoji="1"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85DE9D-93D0-C967-3BE2-831181FBAA96}"/>
              </a:ext>
            </a:extLst>
          </p:cNvPr>
          <p:cNvSpPr txBox="1"/>
          <p:nvPr/>
        </p:nvSpPr>
        <p:spPr>
          <a:xfrm>
            <a:off x="1217699" y="431778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/>
              <a:t>Word-level Inputs</a:t>
            </a:r>
            <a:endParaRPr kumimoji="1"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06C7AD-298E-D56F-95A3-571D4220C83B}"/>
              </a:ext>
            </a:extLst>
          </p:cNvPr>
          <p:cNvSpPr txBox="1"/>
          <p:nvPr/>
        </p:nvSpPr>
        <p:spPr>
          <a:xfrm>
            <a:off x="4488019" y="2808204"/>
            <a:ext cx="462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the</a:t>
            </a:r>
            <a:endParaRPr kumimoji="1"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7102EC-D1B5-E0DA-8477-536BCDDC75A5}"/>
              </a:ext>
            </a:extLst>
          </p:cNvPr>
          <p:cNvSpPr txBox="1"/>
          <p:nvPr/>
        </p:nvSpPr>
        <p:spPr>
          <a:xfrm>
            <a:off x="5022454" y="4563492"/>
            <a:ext cx="4624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the</a:t>
            </a:r>
            <a:endParaRPr kumimoji="1"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ECA44F-30A1-2303-A588-622C8AE65CC8}"/>
              </a:ext>
            </a:extLst>
          </p:cNvPr>
          <p:cNvSpPr txBox="1"/>
          <p:nvPr/>
        </p:nvSpPr>
        <p:spPr>
          <a:xfrm>
            <a:off x="4992087" y="2810163"/>
            <a:ext cx="67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forest</a:t>
            </a:r>
            <a:endParaRPr kumimoji="1"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EC72EA-0CC1-7E0E-A505-2CD4D9F8DAE6}"/>
              </a:ext>
            </a:extLst>
          </p:cNvPr>
          <p:cNvSpPr txBox="1"/>
          <p:nvPr/>
        </p:nvSpPr>
        <p:spPr>
          <a:xfrm>
            <a:off x="5598518" y="4568229"/>
            <a:ext cx="67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forest</a:t>
            </a:r>
            <a:endParaRPr kumimoji="1"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764668-0FF9-91F4-957B-80970F351B03}"/>
              </a:ext>
            </a:extLst>
          </p:cNvPr>
          <p:cNvSpPr txBox="1"/>
          <p:nvPr/>
        </p:nvSpPr>
        <p:spPr>
          <a:xfrm>
            <a:off x="5740792" y="2804218"/>
            <a:ext cx="361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of</a:t>
            </a:r>
            <a:endParaRPr kumimoji="1"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7B6559-4CFE-AB16-E8DD-9F83F8E04455}"/>
              </a:ext>
            </a:extLst>
          </p:cNvPr>
          <p:cNvSpPr txBox="1"/>
          <p:nvPr/>
        </p:nvSpPr>
        <p:spPr>
          <a:xfrm>
            <a:off x="6227645" y="4556310"/>
            <a:ext cx="3617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of</a:t>
            </a:r>
            <a:endParaRPr kumimoji="1" lang="ko-KR" altLang="en-US" sz="1400" dirty="0"/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38331EE8-F0EA-AD90-3B64-398E68F492E6}"/>
              </a:ext>
            </a:extLst>
          </p:cNvPr>
          <p:cNvCxnSpPr>
            <a:stCxn id="19" idx="0"/>
            <a:endCxn id="20" idx="2"/>
          </p:cNvCxnSpPr>
          <p:nvPr/>
        </p:nvCxnSpPr>
        <p:spPr bwMode="auto">
          <a:xfrm rot="16200000" flipH="1">
            <a:off x="3432510" y="3599050"/>
            <a:ext cx="2062021" cy="468052"/>
          </a:xfrm>
          <a:prstGeom prst="bentConnector5">
            <a:avLst>
              <a:gd name="adj1" fmla="val -11086"/>
              <a:gd name="adj2" fmla="val 50000"/>
              <a:gd name="adj3" fmla="val 1110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D34C37D1-95F5-C4EE-039C-DB8C7847D146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 bwMode="auto">
          <a:xfrm rot="16200000" flipH="1">
            <a:off x="3954913" y="3572519"/>
            <a:ext cx="2063065" cy="534435"/>
          </a:xfrm>
          <a:prstGeom prst="bentConnector5">
            <a:avLst>
              <a:gd name="adj1" fmla="val -11081"/>
              <a:gd name="adj2" fmla="val 50000"/>
              <a:gd name="adj3" fmla="val 1110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BE6DBE6E-CA89-074B-6231-2A79DF096F17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 bwMode="auto">
          <a:xfrm rot="16200000" flipH="1">
            <a:off x="4601600" y="3539869"/>
            <a:ext cx="2065843" cy="606431"/>
          </a:xfrm>
          <a:prstGeom prst="bentConnector5">
            <a:avLst>
              <a:gd name="adj1" fmla="val -11066"/>
              <a:gd name="adj2" fmla="val 49501"/>
              <a:gd name="adj3" fmla="val 1110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A8F20581-3AB0-1826-841F-C5E7BD3BDAED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 bwMode="auto">
          <a:xfrm rot="16200000" flipH="1">
            <a:off x="5135174" y="3590726"/>
            <a:ext cx="2059869" cy="486853"/>
          </a:xfrm>
          <a:prstGeom prst="bentConnector5">
            <a:avLst>
              <a:gd name="adj1" fmla="val -11098"/>
              <a:gd name="adj2" fmla="val 50000"/>
              <a:gd name="adj3" fmla="val 1110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A90024-840A-1ED5-FF36-C68E59F7ADE1}"/>
              </a:ext>
            </a:extLst>
          </p:cNvPr>
          <p:cNvCxnSpPr>
            <a:cxnSpLocks/>
          </p:cNvCxnSpPr>
          <p:nvPr/>
        </p:nvCxnSpPr>
        <p:spPr bwMode="auto">
          <a:xfrm flipV="1">
            <a:off x="4734422" y="3692214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ED17E1B-A746-5571-4D18-75A4043827EC}"/>
              </a:ext>
            </a:extLst>
          </p:cNvPr>
          <p:cNvCxnSpPr>
            <a:cxnSpLocks/>
          </p:cNvCxnSpPr>
          <p:nvPr/>
        </p:nvCxnSpPr>
        <p:spPr bwMode="auto">
          <a:xfrm flipV="1">
            <a:off x="5238478" y="3692214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6FA76A4-C373-02C7-5863-9C59F0D47F38}"/>
              </a:ext>
            </a:extLst>
          </p:cNvPr>
          <p:cNvCxnSpPr>
            <a:cxnSpLocks/>
          </p:cNvCxnSpPr>
          <p:nvPr/>
        </p:nvCxnSpPr>
        <p:spPr bwMode="auto">
          <a:xfrm flipV="1">
            <a:off x="5886550" y="3692214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1807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4" grpId="0" animBg="1"/>
      <p:bldP spid="25" grpId="0"/>
      <p:bldP spid="26" grpId="0"/>
      <p:bldP spid="27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390F8-4291-9E4D-865A-42A8A07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942"/>
            <a:ext cx="8229600" cy="609600"/>
          </a:xfrm>
        </p:spPr>
        <p:txBody>
          <a:bodyPr anchor="ctr"/>
          <a:lstStyle/>
          <a:p>
            <a:r>
              <a:rPr lang="en-US" altLang="ko-KR" dirty="0"/>
              <a:t>Case 1/2: Language Model based Story Generation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FA09-2788-EA4F-B538-0A22AB0287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790688"/>
            <a:ext cx="8229600" cy="384026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Pros: training using the story text itself(w/o human-labeling)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Easy to obtain large scale children-stories</a:t>
            </a: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Input: a few sentences from the beginning of the story</a:t>
            </a:r>
          </a:p>
          <a:p>
            <a:pPr marL="0" indent="0"/>
            <a:endParaRPr lang="en-US" altLang="ko-KR" sz="1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Cons: No need to human guidance 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does not have any mechanism to put any knowledge</a:t>
            </a:r>
            <a:b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(guidance) of humans</a:t>
            </a: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0188" indent="0">
              <a:lnSpc>
                <a:spcPct val="150000"/>
              </a:lnSpc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55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390F8-4291-9E4D-865A-42A8A07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942"/>
            <a:ext cx="8229600" cy="609600"/>
          </a:xfrm>
        </p:spPr>
        <p:txBody>
          <a:bodyPr anchor="ctr"/>
          <a:lstStyle/>
          <a:p>
            <a:r>
              <a:rPr lang="en-US" altLang="ko-KR" dirty="0"/>
              <a:t>Case 3: Fine-grained annotations-based Story </a:t>
            </a:r>
            <a:br>
              <a:rPr lang="en-US" altLang="ko-KR" dirty="0"/>
            </a:br>
            <a:r>
              <a:rPr lang="en-US" altLang="ko-KR" dirty="0"/>
              <a:t>              Generation(STORIUM)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FA09-2788-EA4F-B538-0A22AB0287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790688"/>
            <a:ext cx="8399062" cy="384026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STORIUM</a:t>
            </a: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 large-scale story generation corpus that include </a:t>
            </a:r>
            <a:b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      </a:t>
            </a:r>
            <a:r>
              <a:rPr lang="en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fine-grained human annotations</a:t>
            </a: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scenes 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 set is a set of pairs</a:t>
            </a:r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each </a:t>
            </a:r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which </a:t>
            </a: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</a:t>
            </a:r>
            <a:r>
              <a:rPr lang="en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human-labeled metadata </a:t>
            </a:r>
            <a:b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form of sentences and its </a:t>
            </a:r>
            <a:r>
              <a:rPr lang="en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 story</a:t>
            </a:r>
            <a:endParaRPr lang="en-US" altLang="ko-KR" sz="1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1338" lvl="0" indent="-184150">
              <a:lnSpc>
                <a:spcPct val="150000"/>
              </a:lnSpc>
              <a:buFont typeface="시스템 서체 일반체"/>
              <a:buChar char="-"/>
            </a:pPr>
            <a:r>
              <a:rPr lang="en-US" altLang="ko-KR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 description, event description, </a:t>
            </a:r>
            <a:r>
              <a:rPr lang="en-US" altLang="ko-KR" sz="16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n-US" altLang="ko-KR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 </a:t>
            </a:r>
            <a:endParaRPr lang="en" altLang="ko-KR" sz="1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Setup</a:t>
            </a:r>
            <a:endParaRPr lang="en-US" altLang="ko-KR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1338" lvl="0" indent="-184150">
              <a:lnSpc>
                <a:spcPct val="150000"/>
              </a:lnSpc>
              <a:buFont typeface="시스템 서체 일반체"/>
              <a:buChar char="-"/>
            </a:pPr>
            <a:r>
              <a:rPr lang="en-US" altLang="ko-KR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Given a set of meta data, a system should generate</a:t>
            </a:r>
            <a:br>
              <a:rPr lang="en-US" altLang="ko-KR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ko-KR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optimal story that can reflect the meta data</a:t>
            </a:r>
            <a:endParaRPr lang="en" altLang="ko-KR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0188" indent="0">
              <a:lnSpc>
                <a:spcPct val="150000"/>
              </a:lnSpc>
            </a:pPr>
            <a:r>
              <a:rPr lang="ko-KR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6DA1AB2-E64C-73E8-1898-C0D4B4CEE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870" y="2065381"/>
            <a:ext cx="1891392" cy="2923962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B7EABC-8FE1-3295-50AD-67CFFAFE7BA4}"/>
              </a:ext>
            </a:extLst>
          </p:cNvPr>
          <p:cNvSpPr/>
          <p:nvPr/>
        </p:nvSpPr>
        <p:spPr bwMode="auto">
          <a:xfrm>
            <a:off x="6647306" y="4511402"/>
            <a:ext cx="2520010" cy="609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870D8A-5B33-5B26-DE67-A217B509DF91}"/>
              </a:ext>
            </a:extLst>
          </p:cNvPr>
          <p:cNvSpPr txBox="1"/>
          <p:nvPr/>
        </p:nvSpPr>
        <p:spPr>
          <a:xfrm>
            <a:off x="4919114" y="4511402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Meta Data</a:t>
            </a:r>
          </a:p>
          <a:p>
            <a:pPr algn="ctr"/>
            <a:r>
              <a:rPr kumimoji="1" lang="en-US" altLang="ko-KR" sz="1600" b="1" dirty="0"/>
              <a:t>(Story guideline)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7658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390F8-4291-9E4D-865A-42A8A07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942"/>
            <a:ext cx="8229600" cy="609600"/>
          </a:xfrm>
        </p:spPr>
        <p:txBody>
          <a:bodyPr anchor="ctr"/>
          <a:lstStyle/>
          <a:p>
            <a:r>
              <a:rPr lang="en-US" altLang="ko-KR" dirty="0"/>
              <a:t>Case 3: Fine-grained annotations-based Story </a:t>
            </a:r>
            <a:br>
              <a:rPr lang="en-US" altLang="ko-KR" dirty="0"/>
            </a:br>
            <a:r>
              <a:rPr lang="en-US" altLang="ko-KR" dirty="0"/>
              <a:t>              Generation(STORIUM)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FA09-2788-EA4F-B538-0A22AB0287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790688"/>
            <a:ext cx="8229600" cy="384026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Pros: </a:t>
            </a:r>
            <a:r>
              <a:rPr lang="en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possible to create a consistent story because there are specific guidelines for the next scene.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High-quality data sets designed by the authors</a:t>
            </a: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 -1: High Complexity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-US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number of characters and the story flow are very diverse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ko-KR" sz="1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Con2 -2: Too much restriction on human-labeled guidance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 dependent on the dataset itself(</a:t>
            </a:r>
            <a:r>
              <a:rPr lang="en-US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 Low Scalability)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0188" indent="0">
              <a:lnSpc>
                <a:spcPct val="150000"/>
              </a:lnSpc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1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390F8-4291-9E4D-865A-42A8A07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942"/>
            <a:ext cx="8229600" cy="609600"/>
          </a:xfrm>
        </p:spPr>
        <p:txBody>
          <a:bodyPr anchor="ctr"/>
          <a:lstStyle/>
          <a:p>
            <a:r>
              <a:rPr lang="en-US" altLang="ko-KR" dirty="0"/>
              <a:t>Case 4: Plot-Machines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FA09-2788-EA4F-B538-0A22AB0287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790688"/>
            <a:ext cx="8399062" cy="384026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" altLang="ko-K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Outline-conditioned Story Generation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Input: Descriptions(a few sentences) of the overall story</a:t>
            </a: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 a story(a set of sentences) </a:t>
            </a: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Writing Prompts Story</a:t>
            </a:r>
            <a:endParaRPr lang="en-US" altLang="ko-K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41338" lvl="0" indent="-184150">
              <a:lnSpc>
                <a:spcPct val="150000"/>
              </a:lnSpc>
              <a:buFont typeface="시스템 서체 일반체"/>
              <a:buChar char="-"/>
            </a:pP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Dataset: </a:t>
            </a: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Writing Prompts</a:t>
            </a:r>
            <a:r>
              <a:rPr lang="en" altLang="ko-K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0188" indent="0">
              <a:lnSpc>
                <a:spcPct val="150000"/>
              </a:lnSpc>
            </a:pPr>
            <a:r>
              <a:rPr lang="ko-KR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60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390F8-4291-9E4D-865A-42A8A07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942"/>
            <a:ext cx="8229600" cy="609600"/>
          </a:xfrm>
        </p:spPr>
        <p:txBody>
          <a:bodyPr anchor="ctr"/>
          <a:lstStyle/>
          <a:p>
            <a:r>
              <a:rPr lang="en-US" altLang="ko-KR" dirty="0"/>
              <a:t>Case 4: Plot-Machines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FA09-2788-EA4F-B538-0A22AB0287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790688"/>
            <a:ext cx="8399062" cy="384026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endParaRPr lang="en" altLang="ko-KR" sz="1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0188" indent="0">
              <a:lnSpc>
                <a:spcPct val="150000"/>
              </a:lnSpc>
            </a:pPr>
            <a:r>
              <a:rPr lang="ko-KR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4128C6-E630-3A18-A568-86C4CDA84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601"/>
          <a:stretch/>
        </p:blipFill>
        <p:spPr>
          <a:xfrm>
            <a:off x="1330790" y="651619"/>
            <a:ext cx="6651881" cy="384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5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390F8-4291-9E4D-865A-42A8A07A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942"/>
            <a:ext cx="8229600" cy="609600"/>
          </a:xfrm>
        </p:spPr>
        <p:txBody>
          <a:bodyPr anchor="ctr"/>
          <a:lstStyle/>
          <a:p>
            <a:r>
              <a:rPr lang="en-US" altLang="ko-KR" dirty="0"/>
              <a:t>Case 4: Plot-Machines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FA09-2788-EA4F-B538-0A22AB0287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790688"/>
            <a:ext cx="8399062" cy="384026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endParaRPr lang="en" altLang="ko-KR" sz="1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0188" indent="0">
              <a:lnSpc>
                <a:spcPct val="150000"/>
              </a:lnSpc>
            </a:pPr>
            <a:r>
              <a:rPr lang="ko-KR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9263" indent="-219075">
              <a:lnSpc>
                <a:spcPct val="150000"/>
              </a:lnSpc>
              <a:buFont typeface="시스템 서체 일반체"/>
              <a:buChar char="○"/>
            </a:pPr>
            <a:endParaRPr lang="en-US" altLang="ko-K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128C7B-B587-13BE-2DC8-6140425AB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755"/>
          <a:stretch/>
        </p:blipFill>
        <p:spPr>
          <a:xfrm>
            <a:off x="637260" y="790688"/>
            <a:ext cx="8189676" cy="356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17878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5A81DC-F056-FF44-9553-6A4D4150B4C1}" vid="{22C4A014-A9D7-334E-98D6-A9C7E73BCA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 PPT Theme</Template>
  <TotalTime>15417</TotalTime>
  <Words>1049</Words>
  <Application>Microsoft Macintosh PowerPoint</Application>
  <PresentationFormat>화면 슬라이드 쇼(16:9)</PresentationFormat>
  <Paragraphs>196</Paragraphs>
  <Slides>16</Slides>
  <Notes>16</Notes>
  <HiddenSlides>4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.AppleSystemUIFont</vt:lpstr>
      <vt:lpstr>45 Helvetica Light</vt:lpstr>
      <vt:lpstr>굴림</vt:lpstr>
      <vt:lpstr>시스템 서체 일반체</vt:lpstr>
      <vt:lpstr>HY헤드라인M</vt:lpstr>
      <vt:lpstr>Open Sans Regular</vt:lpstr>
      <vt:lpstr>Arial</vt:lpstr>
      <vt:lpstr>Open Sans</vt:lpstr>
      <vt:lpstr>Open Sans Light</vt:lpstr>
      <vt:lpstr>Times</vt:lpstr>
      <vt:lpstr>Wingdings</vt:lpstr>
      <vt:lpstr>CMU PPT Theme</vt:lpstr>
      <vt:lpstr>Progress PPT(220415) [Automatic Story Generation]</vt:lpstr>
      <vt:lpstr>Problem: Lack of Consensus on our task</vt:lpstr>
      <vt:lpstr>Case 1/2: Language Model based Story Generation</vt:lpstr>
      <vt:lpstr>Case 1/2: Language Model based Story Generation</vt:lpstr>
      <vt:lpstr>Case 3: Fine-grained annotations-based Story                Generation(STORIUM)</vt:lpstr>
      <vt:lpstr>Case 3: Fine-grained annotations-based Story                Generation(STORIUM)</vt:lpstr>
      <vt:lpstr>Case 4: Plot-Machines </vt:lpstr>
      <vt:lpstr>Case 4: Plot-Machines </vt:lpstr>
      <vt:lpstr>Case 4: Plot-Machines </vt:lpstr>
      <vt:lpstr>Case 4: Plot-Machines </vt:lpstr>
      <vt:lpstr>Case 4: Plot-Machines </vt:lpstr>
      <vt:lpstr>Summary</vt:lpstr>
      <vt:lpstr>Possible Approaches</vt:lpstr>
      <vt:lpstr>Possible Approaches</vt:lpstr>
      <vt:lpstr>Possible Approaches</vt:lpstr>
      <vt:lpstr>Possible Approaches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Description</dc:title>
  <dc:creator>허윤석</dc:creator>
  <cp:lastModifiedBy>허윤석</cp:lastModifiedBy>
  <cp:revision>39</cp:revision>
  <cp:lastPrinted>2016-12-06T18:52:42Z</cp:lastPrinted>
  <dcterms:created xsi:type="dcterms:W3CDTF">2022-02-16T20:21:56Z</dcterms:created>
  <dcterms:modified xsi:type="dcterms:W3CDTF">2022-04-15T22:30:23Z</dcterms:modified>
</cp:coreProperties>
</file>