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 saveSubsetFonts="1">
  <p:sldMasterIdLst>
    <p:sldMasterId id="214748374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4C72843B-981C-4E16-9188-B454C21B097D}" name="00. VELIC IR Deck TITLE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강 한나" initials="강한" lastIdx="3" clrIdx="0"/>
  <p:cmAuthor id="2" name="Tim" initials="TIM" lastIdx="1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5812"/>
    <p:restoredTop sz="94878"/>
  </p:normalViewPr>
  <p:slideViewPr>
    <p:cSldViewPr snapToGrid="0">
      <p:cViewPr>
        <p:scale>
          <a:sx n="118" d="100"/>
          <a:sy n="118" d="100"/>
        </p:scale>
        <p:origin x="1760" y="240"/>
      </p:cViewPr>
      <p:guideLst>
        <p:guide orient="horz" pos="2159"/>
        <p:guide orient="horz" pos="141"/>
        <p:guide orient="horz" pos="2613"/>
        <p:guide orient="horz" pos="1138"/>
        <p:guide pos="3142"/>
        <p:guide pos="284"/>
        <p:guide pos="60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28"/>
    </p:cViewPr>
  </p:sorterViewPr>
  <p:notesViewPr>
    <p:cSldViewPr snapToGrid="0">
      <p:cViewPr varScale="1">
        <p:scale>
          <a:sx n="112" d="100"/>
          <a:sy n="112" d="100"/>
        </p:scale>
        <p:origin x="5304" y="216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5BF14CA-C75F-4A26-8879-1D58DBB78936}" type="datetime1">
              <a:rPr lang="ko-KR" altLang="en-US"/>
              <a:pPr lvl="0">
                <a:defRPr lang="ko-KR" altLang="en-US"/>
              </a:pPr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2205E02-2A9A-4D06-A2DB-75BE491BF62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2205E02-2A9A-4D06-A2DB-75BE491BF628}" type="slidenum">
              <a:rPr lang="ko-KR" altLang="en-US"/>
              <a:pPr lvl="0">
                <a:defRPr lang="ko-KR" altLang="en-US"/>
              </a:pPr>
              <a:t>0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2205E02-2A9A-4D06-A2DB-75BE491BF628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0D03-F017-B745-A140-7CFC26E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CA107-A129-F54E-B4EE-467CB9842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59097-04AF-3948-8DAB-D83BE95A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14465-BCDB-1142-94FB-47BC5D2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1FF7C-6A1E-9F4C-8088-2FDD1232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0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3A1E-2E39-BB48-BF03-A8BF5697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EA289-A6F3-2A40-8FDE-724A6092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A61B0-1411-E44C-B18A-B6EDF2A6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829BF-6344-4240-8EAE-63AEB9C2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0E5B8-8039-F14E-9A3E-7DF35B0B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476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8FFE90-7759-7442-89A0-38113610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F6D55-6D60-2E45-B68F-213BCDD7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AFEC7-3C64-A348-9EF6-52AFEB21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8400-D923-E94E-81B6-D3D1671A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759A9-74B5-7D42-A827-768C886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15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24554-3FB7-4585-910B-0238F39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2F645-02B7-45C6-A47A-8D701C83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C9F2C-3C2C-41BF-906F-E5FD589F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DDF7-386F-40D0-9296-8F114A9A55D5}" type="datetimeFigureOut">
              <a:rPr lang="ko-KR" altLang="en-US" smtClean="0"/>
              <a:t>2019. 3. 30.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AFDB9-CB6B-4D8E-8187-51D5BA10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3B36-2828-4824-B71D-07810CF8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1A30-B98B-429F-B7F9-2D329FE6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3FEBB7-8B39-7140-9EED-83175D99EB6C}"/>
              </a:ext>
            </a:extLst>
          </p:cNvPr>
          <p:cNvSpPr txBox="1"/>
          <p:nvPr userDrawn="1"/>
        </p:nvSpPr>
        <p:spPr>
          <a:xfrm>
            <a:off x="566341" y="6424049"/>
            <a:ext cx="93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800" b="1" i="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endParaRPr kumimoji="1" lang="ko-KR" altLang="en-US" sz="1800" b="1" i="0" spc="-100" baseline="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3A3A1C-94BE-AA49-8A11-8EDDEF6CBAEA}"/>
              </a:ext>
            </a:extLst>
          </p:cNvPr>
          <p:cNvCxnSpPr/>
          <p:nvPr userDrawn="1"/>
        </p:nvCxnSpPr>
        <p:spPr>
          <a:xfrm>
            <a:off x="1457193" y="6585488"/>
            <a:ext cx="7668421" cy="0"/>
          </a:xfrm>
          <a:prstGeom prst="line">
            <a:avLst/>
          </a:prstGeom>
          <a:ln w="12700">
            <a:solidFill>
              <a:srgbClr val="514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A344E17-225A-8045-BD33-BE08BA4F4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50" y="87858"/>
            <a:ext cx="4692939" cy="49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lnSpc>
                <a:spcPct val="100000"/>
              </a:lnSpc>
              <a:defRPr sz="1600" b="1" spc="-50" baseline="0">
                <a:solidFill>
                  <a:schemeClr val="bg1">
                    <a:lumMod val="6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r>
              <a:rPr lang="en-US" altLang="ko-KR" dirty="0"/>
              <a:t>01. </a:t>
            </a:r>
            <a:r>
              <a:rPr lang="ko-KR" altLang="en-US" dirty="0"/>
              <a:t>제목</a:t>
            </a:r>
            <a:r>
              <a:rPr lang="en-US" altLang="ko-KR" dirty="0"/>
              <a:t> - </a:t>
            </a:r>
            <a:r>
              <a:rPr lang="ko-KR" altLang="en-US" dirty="0"/>
              <a:t>소제목</a:t>
            </a:r>
            <a:endParaRPr lang="en-US" dirty="0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5595149-6889-AB47-85CB-35F25A46BE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50" y="681266"/>
            <a:ext cx="9216716" cy="4035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6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r>
              <a:rPr kumimoji="1" lang="en-US" altLang="ko-KR" dirty="0"/>
              <a:t>H-message</a:t>
            </a:r>
            <a:endParaRPr kumimoji="1" lang="ko-KR" altLang="en-US" dirty="0"/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0EA9E7F3-94AA-884E-8414-B5A0CA780A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48326"/>
            <a:ext cx="364434" cy="27432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US" altLang="ko-KR" sz="1000" b="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2374E5E-7A26-3E42-8BFA-C87618AF71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E605E022-A60D-E741-A684-D3877CBDF5ED}"/>
              </a:ext>
            </a:extLst>
          </p:cNvPr>
          <p:cNvCxnSpPr/>
          <p:nvPr userDrawn="1"/>
        </p:nvCxnSpPr>
        <p:spPr>
          <a:xfrm>
            <a:off x="207952" y="591228"/>
            <a:ext cx="9490096" cy="0"/>
          </a:xfrm>
          <a:prstGeom prst="line">
            <a:avLst/>
          </a:prstGeom>
          <a:ln w="12700">
            <a:solidFill>
              <a:srgbClr val="514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A61BADA-47DE-354A-AFD0-3BE4CC5FB1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075" y="6441807"/>
            <a:ext cx="287363" cy="287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5A1179-0437-B54E-961A-DF73508F2C51}"/>
              </a:ext>
            </a:extLst>
          </p:cNvPr>
          <p:cNvSpPr txBox="1"/>
          <p:nvPr userDrawn="1"/>
        </p:nvSpPr>
        <p:spPr>
          <a:xfrm>
            <a:off x="4215458" y="6485460"/>
            <a:ext cx="1475084" cy="200055"/>
          </a:xfrm>
          <a:prstGeom prst="rect">
            <a:avLst/>
          </a:prstGeom>
          <a:solidFill>
            <a:srgbClr val="51449D"/>
          </a:solidFill>
          <a:ln>
            <a:solidFill>
              <a:srgbClr val="51449D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Strictly Private and Confidential</a:t>
            </a:r>
            <a:endParaRPr lang="ko-KR" altLang="en-US" sz="7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3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C275-1CC5-6C4F-B0E3-BD2282B1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13A9E-BBD6-D24E-BAA7-E2B5F3F4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FE446-897D-0D46-B50D-9754D553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9DF38-D03C-B441-9A6E-60341F18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28AB6-D4E7-944F-89A5-24D0345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8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7C19-F10F-C745-B370-45AD2106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2C64E-334A-A54A-A67F-57EA568C2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E67F-8C5D-A64E-AD62-9B7C7364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1616C-0CF2-A44F-A2B8-3F3C9512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E9D56-AB06-CA42-BA93-AD6C91C1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26C3F-60CD-A449-A1C5-698B51F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13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B63F-9DB5-A448-A514-56BE1ACF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669AA-662C-6841-BBA9-055107C0B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E2FB0-C492-FB4E-B3C7-0DF8A36E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04A07-B00A-F048-A507-289044056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F4F94B-E749-C445-8192-5623594EC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61D300-7E88-5F4A-B4CA-1894DFDF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50EB86-2A26-1B47-B742-E907EAC6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912C28-6B23-DE46-8473-B51D600B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78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1EF6-0280-2244-808B-D81E8EE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73B45-6575-9C49-9365-5AABA672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B4525-B00B-8348-AA23-1D21FD19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36CE7-0986-6840-82CF-9205DC23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5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AF2174-47D1-1B40-B865-EDDA0D15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8AFCF7-E3BF-2241-89B1-F718117E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14B8D-3B7C-CA43-B225-A1F0924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080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EE67-21F1-DF40-97E4-F593937F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AEE4-7384-584C-BB91-58E20F41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3E6A5-7279-3946-B030-A62CC7C98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FB169-99C2-6B4F-AFA7-D9612BFA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2022F-BB85-7D44-9BF0-02D46081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8C91-2A5E-764F-A583-BB541174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92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E947B-A1AB-0746-9F8F-ED88BD3B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CBFDC-8D8D-484F-A7BE-45C6CE793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F4E32-1B03-5147-8470-F1C4E2F1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D52D-2EEF-634C-888A-98F6BB08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7E9FF-8386-EB42-A710-E4B331CF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E3FD1-EA4E-774C-9914-4722B5C9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4949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19EFB-ABED-9742-B63C-3B411C7A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7200B-BAEE-474D-940A-2536E9A7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501B7-D1FA-724D-B719-30757742B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979C-58C6-C546-BFC3-6A522E66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ko-KR"/>
              <a:t>Copyright@ 2018 VELIC All rights reserved.</a:t>
            </a:r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8E9C0-A778-1F44-A0E8-CFDB47A70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F5AD-67CD-3149-81BE-12E758112B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15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43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3.t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t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14.xml"  /><Relationship Id="rId3" Type="http://schemas.openxmlformats.org/officeDocument/2006/relationships/image" Target="../media/image14.ti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slide" Target="slide14.xml"  /><Relationship Id="rId4" Type="http://schemas.openxmlformats.org/officeDocument/2006/relationships/image" Target="../media/image14.tif"  /><Relationship Id="rId5" Type="http://schemas.openxmlformats.org/officeDocument/2006/relationships/slide" Target="slide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3.t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.tif" 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tif"  /><Relationship Id="rId3" Type="http://schemas.openxmlformats.org/officeDocument/2006/relationships/slide" Target="slide18.xml"  /><Relationship Id="rId4" Type="http://schemas.openxmlformats.org/officeDocument/2006/relationships/image" Target="../media/image18.png"  /><Relationship Id="rId5" Type="http://schemas.openxmlformats.org/officeDocument/2006/relationships/slide" Target="slide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7.xml"  /><Relationship Id="rId3" Type="http://schemas.openxmlformats.org/officeDocument/2006/relationships/slide" Target="slide15.xml"  /><Relationship Id="rId4" Type="http://schemas.openxmlformats.org/officeDocument/2006/relationships/slide" Target="slide5.xml"  /><Relationship Id="rId5" Type="http://schemas.openxmlformats.org/officeDocument/2006/relationships/slide" Target="slide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t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tif"  /><Relationship Id="rId4" Type="http://schemas.openxmlformats.org/officeDocument/2006/relationships/slide" Target="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3.t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3.tif"  /><Relationship Id="rId4" Type="http://schemas.openxmlformats.org/officeDocument/2006/relationships/slide" Target="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3.tif"  /><Relationship Id="rId4" Type="http://schemas.openxmlformats.org/officeDocument/2006/relationships/image" Target="../media/image9.png"  /><Relationship Id="rId5" Type="http://schemas.openxmlformats.org/officeDocument/2006/relationships/slide" Target="slide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slide" Target="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3.t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8731" y="873840"/>
            <a:ext cx="2068309" cy="905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u="sng">
                <a:solidFill>
                  <a:srgbClr val="51449d"/>
                </a:solidFill>
                <a:latin typeface="NanumBarunGothic"/>
                <a:ea typeface="NanumBarunGothic"/>
                <a:cs typeface="+mj-cs"/>
              </a:rPr>
              <a:t>Session </a:t>
            </a:r>
            <a:endParaRPr lang="en-US" altLang="ko-KR" sz="3600" b="1" u="sng">
              <a:solidFill>
                <a:srgbClr val="51449d"/>
              </a:solidFill>
              <a:latin typeface="NanumBarunGothic"/>
              <a:ea typeface="NanumBarunGothic"/>
              <a:cs typeface="+mj-cs"/>
            </a:endParaRPr>
          </a:p>
          <a:p>
            <a:pPr lvl="0">
              <a:defRPr lang="ko-KR" altLang="en-US"/>
            </a:pPr>
            <a:r>
              <a:rPr lang="en-US" altLang="ko-KR">
                <a:solidFill>
                  <a:prstClr val="black"/>
                </a:solidFill>
                <a:latin typeface="NanumBarunGothic"/>
                <a:ea typeface="NanumBarunGothic"/>
                <a:cs typeface="+mj-cs"/>
              </a:rPr>
              <a:t>Demonstration</a:t>
            </a:r>
            <a:endParaRPr lang="ko-KR" altLang="en-US">
              <a:solidFill>
                <a:prstClr val="black"/>
              </a:solidFill>
              <a:latin typeface="NanumBarunGothic"/>
              <a:ea typeface="NanumBarunGothic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8035" y="5298975"/>
            <a:ext cx="2443225" cy="118564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r">
              <a:defRPr lang="ko-KR" altLang="en-US"/>
            </a:pPr>
            <a:r>
              <a:rPr lang="ko-KR" altLang="en-US">
                <a:latin typeface="NanumBarunGothic"/>
                <a:ea typeface="NanumBarunGothic"/>
                <a:cs typeface="+mj-cs"/>
              </a:rPr>
              <a:t>진행자 </a:t>
            </a:r>
            <a:r>
              <a:rPr lang="en-US" altLang="ko-KR">
                <a:latin typeface="NanumBarunGothic"/>
                <a:ea typeface="NanumBarunGothic"/>
                <a:cs typeface="+mj-cs"/>
              </a:rPr>
              <a:t>: </a:t>
            </a:r>
            <a:r>
              <a:rPr lang="ko-KR" altLang="en-US">
                <a:latin typeface="NanumBarunGothic"/>
                <a:ea typeface="NanumBarunGothic"/>
                <a:cs typeface="+mj-cs"/>
              </a:rPr>
              <a:t>김성현 매니저</a:t>
            </a:r>
            <a:endParaRPr lang="ko-KR" altLang="en-US">
              <a:latin typeface="NanumBarunGothic"/>
              <a:ea typeface="NanumBarunGothic"/>
              <a:cs typeface="+mj-cs"/>
            </a:endParaRPr>
          </a:p>
          <a:p>
            <a:pPr algn="r">
              <a:defRPr lang="ko-KR" altLang="en-US"/>
            </a:pPr>
            <a:r>
              <a:rPr lang="ko-KR" altLang="en-US">
                <a:latin typeface="NanumBarunGothic"/>
                <a:ea typeface="NanumBarunGothic"/>
                <a:cs typeface="+mj-cs"/>
              </a:rPr>
              <a:t>이광원 팀장</a:t>
            </a:r>
            <a:endParaRPr lang="ko-KR" altLang="en-US">
              <a:latin typeface="NanumBarunGothic"/>
              <a:ea typeface="NanumBarunGothic"/>
              <a:cs typeface="+mj-cs"/>
            </a:endParaRPr>
          </a:p>
          <a:p>
            <a:pPr algn="r">
              <a:defRPr lang="ko-KR" altLang="en-US"/>
            </a:pPr>
            <a:r>
              <a:rPr lang="ko-KR" altLang="en-US">
                <a:latin typeface="NanumBarunGothic"/>
                <a:ea typeface="NanumBarunGothic"/>
                <a:cs typeface="+mj-cs"/>
              </a:rPr>
              <a:t>박정환 실장</a:t>
            </a:r>
            <a:endParaRPr lang="ko-KR" altLang="en-US">
              <a:latin typeface="NanumBarunGothic"/>
              <a:ea typeface="NanumBarunGothic"/>
              <a:cs typeface="+mj-cs"/>
            </a:endParaRPr>
          </a:p>
          <a:p>
            <a:pPr algn="r">
              <a:defRPr lang="ko-KR" altLang="en-US"/>
            </a:pPr>
            <a:r>
              <a:rPr lang="ko-KR" altLang="en-US">
                <a:latin typeface="NanumBarunGothic"/>
                <a:ea typeface="NanumBarunGothic"/>
                <a:cs typeface="+mj-cs"/>
              </a:rPr>
              <a:t>박준태 매니저</a:t>
            </a:r>
            <a:endParaRPr lang="ko-KR" altLang="en-US">
              <a:latin typeface="NanumBarunGothic"/>
              <a:ea typeface="NanumBarunGothic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3909" y="949272"/>
            <a:ext cx="171750" cy="772467"/>
          </a:xfrm>
          <a:prstGeom prst="rect">
            <a:avLst/>
          </a:prstGeom>
          <a:solidFill>
            <a:srgbClr val="51449d"/>
          </a:solidFill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1.4 Deposit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0366A-4684-3C40-B64F-49EE788A3DB5}"/>
              </a:ext>
            </a:extLst>
          </p:cNvPr>
          <p:cNvSpPr txBox="1"/>
          <p:nvPr/>
        </p:nvSpPr>
        <p:spPr>
          <a:xfrm>
            <a:off x="5159872" y="2300043"/>
            <a:ext cx="4329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외부에서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송금 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으로부터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획득한 지갑 주소를 받을 주소에 기입</a:t>
            </a:r>
            <a:endParaRPr kumimoji="1" lang="ko-KR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491923-6760-A744-88EE-C5D1398E8A93}"/>
              </a:ext>
            </a:extLst>
          </p:cNvPr>
          <p:cNvSpPr/>
          <p:nvPr/>
        </p:nvSpPr>
        <p:spPr>
          <a:xfrm>
            <a:off x="5121399" y="1813014"/>
            <a:ext cx="2252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</a:t>
            </a:r>
            <a:r>
              <a:rPr lang="en-US" altLang="ko-KR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lient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133BEF-8BF4-FF49-A660-0B625B97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6" y="2236024"/>
            <a:ext cx="4621223" cy="2443765"/>
          </a:xfrm>
          <a:prstGeom prst="rect">
            <a:avLst/>
          </a:prstGeom>
        </p:spPr>
      </p:pic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1370E86-0231-D74B-A6F2-E595CB165B7B}"/>
              </a:ext>
            </a:extLst>
          </p:cNvPr>
          <p:cNvCxnSpPr>
            <a:cxnSpLocks/>
            <a:stCxn id="39" idx="6"/>
            <a:endCxn id="67" idx="1"/>
          </p:cNvCxnSpPr>
          <p:nvPr/>
        </p:nvCxnSpPr>
        <p:spPr>
          <a:xfrm flipV="1">
            <a:off x="3527772" y="1982291"/>
            <a:ext cx="1593627" cy="269749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94965E-84B5-1146-B24E-4AA7448B1E9E}"/>
              </a:ext>
            </a:extLst>
          </p:cNvPr>
          <p:cNvSpPr/>
          <p:nvPr/>
        </p:nvSpPr>
        <p:spPr>
          <a:xfrm>
            <a:off x="383463" y="3761143"/>
            <a:ext cx="2984063" cy="91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D6DC2A-312E-1849-B7E0-A382765FD8A7}"/>
              </a:ext>
            </a:extLst>
          </p:cNvPr>
          <p:cNvGrpSpPr/>
          <p:nvPr/>
        </p:nvGrpSpPr>
        <p:grpSpPr>
          <a:xfrm>
            <a:off x="3207280" y="4519542"/>
            <a:ext cx="320492" cy="320492"/>
            <a:chOff x="4330530" y="4947127"/>
            <a:chExt cx="320492" cy="32049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E7B82AF-9BAE-1347-89CE-931649827C66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8400EA2-806A-A142-9637-CED33476C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66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1.4 Deposit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96957" y="1244141"/>
              <a:ext cx="10486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Server List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0366A-4684-3C40-B64F-49EE788A3DB5}"/>
              </a:ext>
            </a:extLst>
          </p:cNvPr>
          <p:cNvSpPr txBox="1"/>
          <p:nvPr/>
        </p:nvSpPr>
        <p:spPr>
          <a:xfrm>
            <a:off x="5159872" y="2300043"/>
            <a:ext cx="4329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외부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wallet address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로부터 생성된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network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전파되는 단계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491923-6760-A744-88EE-C5D1398E8A93}"/>
              </a:ext>
            </a:extLst>
          </p:cNvPr>
          <p:cNvSpPr/>
          <p:nvPr/>
        </p:nvSpPr>
        <p:spPr>
          <a:xfrm>
            <a:off x="5121399" y="1813014"/>
            <a:ext cx="220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 : 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외부에서의 출금 요청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501D8B5-EB29-5045-884C-FC3C5CF59745}"/>
              </a:ext>
            </a:extLst>
          </p:cNvPr>
          <p:cNvGrpSpPr/>
          <p:nvPr/>
        </p:nvGrpSpPr>
        <p:grpSpPr>
          <a:xfrm>
            <a:off x="457196" y="1886043"/>
            <a:ext cx="4142584" cy="4040639"/>
            <a:chOff x="457196" y="1886043"/>
            <a:chExt cx="4142584" cy="4040639"/>
          </a:xfrm>
        </p:grpSpPr>
        <p:sp>
          <p:nvSpPr>
            <p:cNvPr id="4" name="원통[C] 3">
              <a:extLst>
                <a:ext uri="{FF2B5EF4-FFF2-40B4-BE49-F238E27FC236}">
                  <a16:creationId xmlns:a16="http://schemas.microsoft.com/office/drawing/2014/main" id="{F2CFFFFF-FE1E-F040-BCD0-9F7BA53A747A}"/>
                </a:ext>
              </a:extLst>
            </p:cNvPr>
            <p:cNvSpPr/>
            <p:nvPr/>
          </p:nvSpPr>
          <p:spPr>
            <a:xfrm>
              <a:off x="2902204" y="3684257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</a:t>
              </a:r>
            </a:p>
          </p:txBody>
        </p:sp>
        <p:sp>
          <p:nvSpPr>
            <p:cNvPr id="34" name="원통[C] 33">
              <a:extLst>
                <a:ext uri="{FF2B5EF4-FFF2-40B4-BE49-F238E27FC236}">
                  <a16:creationId xmlns:a16="http://schemas.microsoft.com/office/drawing/2014/main" id="{4369DAA3-93B0-A944-BE74-607AC602BCBD}"/>
                </a:ext>
              </a:extLst>
            </p:cNvPr>
            <p:cNvSpPr/>
            <p:nvPr/>
          </p:nvSpPr>
          <p:spPr>
            <a:xfrm>
              <a:off x="2902204" y="5196476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Ledger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7" name="원통[C] 36">
              <a:extLst>
                <a:ext uri="{FF2B5EF4-FFF2-40B4-BE49-F238E27FC236}">
                  <a16:creationId xmlns:a16="http://schemas.microsoft.com/office/drawing/2014/main" id="{402DBF3D-2BD3-774B-891B-85106DAD1273}"/>
                </a:ext>
              </a:extLst>
            </p:cNvPr>
            <p:cNvSpPr/>
            <p:nvPr/>
          </p:nvSpPr>
          <p:spPr>
            <a:xfrm>
              <a:off x="457196" y="3684258"/>
              <a:ext cx="1697576" cy="2242424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Mainnet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46" name="꺾인 연결선[E] 45">
              <a:extLst>
                <a:ext uri="{FF2B5EF4-FFF2-40B4-BE49-F238E27FC236}">
                  <a16:creationId xmlns:a16="http://schemas.microsoft.com/office/drawing/2014/main" id="{E7F2B624-8765-9040-A3EA-BE4F9594B8E9}"/>
                </a:ext>
              </a:extLst>
            </p:cNvPr>
            <p:cNvCxnSpPr>
              <a:cxnSpLocks/>
              <a:stCxn id="37" idx="4"/>
              <a:endCxn id="4" idx="2"/>
            </p:cNvCxnSpPr>
            <p:nvPr/>
          </p:nvCxnSpPr>
          <p:spPr>
            <a:xfrm flipV="1">
              <a:off x="2154772" y="4049360"/>
              <a:ext cx="747432" cy="7561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4D5BBA0-39F7-7F44-A256-28B60D38A5F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76" y="3086372"/>
              <a:ext cx="0" cy="63248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원통[C] 37">
              <a:extLst>
                <a:ext uri="{FF2B5EF4-FFF2-40B4-BE49-F238E27FC236}">
                  <a16:creationId xmlns:a16="http://schemas.microsoft.com/office/drawing/2014/main" id="{6D78B426-4AD4-7342-BFA5-E1E1FBE91DF4}"/>
                </a:ext>
              </a:extLst>
            </p:cNvPr>
            <p:cNvSpPr/>
            <p:nvPr/>
          </p:nvSpPr>
          <p:spPr>
            <a:xfrm>
              <a:off x="457196" y="1886043"/>
              <a:ext cx="1697576" cy="1200329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외부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Client</a:t>
              </a:r>
            </a:p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App/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거래소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)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983F582-898D-8E4D-A666-E6DC3CBBD9B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19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65F4593-048C-F043-B9FF-A26F4D5D2E72}"/>
                </a:ext>
              </a:extLst>
            </p:cNvPr>
            <p:cNvCxnSpPr>
              <a:cxnSpLocks/>
            </p:cNvCxnSpPr>
            <p:nvPr/>
          </p:nvCxnSpPr>
          <p:spPr>
            <a:xfrm>
              <a:off x="4049184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D38D1E-B6B8-364D-B19B-82F34A077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284" y="4344808"/>
              <a:ext cx="453401" cy="453401"/>
            </a:xfrm>
            <a:prstGeom prst="rect">
              <a:avLst/>
            </a:prstGeom>
          </p:spPr>
        </p:pic>
        <p:cxnSp>
          <p:nvCxnSpPr>
            <p:cNvPr id="58" name="꺾인 연결선[E] 57">
              <a:extLst>
                <a:ext uri="{FF2B5EF4-FFF2-40B4-BE49-F238E27FC236}">
                  <a16:creationId xmlns:a16="http://schemas.microsoft.com/office/drawing/2014/main" id="{E21DA7A3-E164-D14D-8272-257AD9BEE4F7}"/>
                </a:ext>
              </a:extLst>
            </p:cNvPr>
            <p:cNvCxnSpPr>
              <a:cxnSpLocks/>
              <a:stCxn id="4" idx="1"/>
              <a:endCxn id="23" idx="0"/>
            </p:cNvCxnSpPr>
            <p:nvPr/>
          </p:nvCxnSpPr>
          <p:spPr>
            <a:xfrm rot="16200000" flipH="1" flipV="1">
              <a:off x="2198213" y="2792028"/>
              <a:ext cx="660551" cy="2445007"/>
            </a:xfrm>
            <a:prstGeom prst="bentConnector3">
              <a:avLst>
                <a:gd name="adj1" fmla="val -34607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96EA17-8BED-2F41-9BCD-07871E0086DA}"/>
                </a:ext>
              </a:extLst>
            </p:cNvPr>
            <p:cNvSpPr/>
            <p:nvPr/>
          </p:nvSpPr>
          <p:spPr>
            <a:xfrm>
              <a:off x="570045" y="4800098"/>
              <a:ext cx="1471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[VELIC Hot wallet]</a:t>
              </a:r>
              <a:endParaRPr lang="en" altLang="ko-KR" sz="1200" b="1" dirty="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9A87AA0-BA28-3B45-A21F-7C7E1E9F7E92}"/>
                </a:ext>
              </a:extLst>
            </p:cNvPr>
            <p:cNvSpPr/>
            <p:nvPr/>
          </p:nvSpPr>
          <p:spPr>
            <a:xfrm>
              <a:off x="868971" y="3251536"/>
              <a:ext cx="267558" cy="26755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A492A9C-7532-1643-9D3E-3CA087612013}"/>
                </a:ext>
              </a:extLst>
            </p:cNvPr>
            <p:cNvSpPr/>
            <p:nvPr/>
          </p:nvSpPr>
          <p:spPr>
            <a:xfrm>
              <a:off x="2394709" y="4293636"/>
              <a:ext cx="267558" cy="26755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2CA6D17-B981-CE47-9A99-188540E454A9}"/>
                </a:ext>
              </a:extLst>
            </p:cNvPr>
            <p:cNvSpPr/>
            <p:nvPr/>
          </p:nvSpPr>
          <p:spPr>
            <a:xfrm>
              <a:off x="3285990" y="4664430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C90F1AE-7AFF-0E40-85F7-4DED290D8BD8}"/>
                </a:ext>
              </a:extLst>
            </p:cNvPr>
            <p:cNvSpPr/>
            <p:nvPr/>
          </p:nvSpPr>
          <p:spPr>
            <a:xfrm>
              <a:off x="3915405" y="4664430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74FF047-1286-0740-8193-23DAADAF92DC}"/>
                </a:ext>
              </a:extLst>
            </p:cNvPr>
            <p:cNvSpPr/>
            <p:nvPr/>
          </p:nvSpPr>
          <p:spPr>
            <a:xfrm>
              <a:off x="2477643" y="3334091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E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4B6E14A-9BDD-124D-B29B-B2E391629FA0}"/>
              </a:ext>
            </a:extLst>
          </p:cNvPr>
          <p:cNvSpPr txBox="1"/>
          <p:nvPr/>
        </p:nvSpPr>
        <p:spPr>
          <a:xfrm>
            <a:off x="5159872" y="3831848"/>
            <a:ext cx="432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서버에서 각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별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정보를 정기적으로 수신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ctr"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 서버에 등록된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address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입금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있을 경우 원장에 확인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전달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962842-D005-384E-A0C1-376E23F920D1}"/>
              </a:ext>
            </a:extLst>
          </p:cNvPr>
          <p:cNvSpPr/>
          <p:nvPr/>
        </p:nvSpPr>
        <p:spPr>
          <a:xfrm>
            <a:off x="5121399" y="3344819"/>
            <a:ext cx="22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 : VELIC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서버 확인</a:t>
            </a:r>
          </a:p>
        </p:txBody>
      </p:sp>
    </p:spTree>
    <p:extLst>
      <p:ext uri="{BB962C8B-B14F-4D97-AF65-F5344CB8AC3E}">
        <p14:creationId xmlns:p14="http://schemas.microsoft.com/office/powerpoint/2010/main" val="339360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1.4 Deposit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96957" y="1244141"/>
              <a:ext cx="10486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Server List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556A9A3-88B9-A34B-AC20-ABFFB96C3FCA}"/>
              </a:ext>
            </a:extLst>
          </p:cNvPr>
          <p:cNvSpPr txBox="1"/>
          <p:nvPr/>
        </p:nvSpPr>
        <p:spPr>
          <a:xfrm>
            <a:off x="5159871" y="2395454"/>
            <a:ext cx="474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서버로부터 확인 요청이 있을 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지갑 적합성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코인 종류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수량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TXID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중복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등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해당 입금 건을 받아줄 수 있는 상태인지 확인</a:t>
            </a:r>
          </a:p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정상 상태로 확인 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입출금 이력에 등록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고객 확인 불가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R" altLang="en-US" sz="1200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1517D70-395E-EC4F-97FC-296C3A309194}"/>
              </a:ext>
            </a:extLst>
          </p:cNvPr>
          <p:cNvSpPr/>
          <p:nvPr/>
        </p:nvSpPr>
        <p:spPr>
          <a:xfrm>
            <a:off x="5121399" y="1684482"/>
            <a:ext cx="277281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Ledger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입금 가능 상태 확인</a:t>
            </a:r>
            <a:endParaRPr lang="en-US" altLang="ko-KR" sz="1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ko-KR" altLang="en-US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 </a:t>
            </a:r>
            <a:r>
              <a:rPr lang="ko-KR" altLang="en-US" sz="14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TDCX2101S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endParaRPr lang="ko-KR" altLang="en-US" sz="1400" b="1" dirty="0">
              <a:solidFill>
                <a:srgbClr val="C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227751-F553-714F-8511-7939EFDF074E}"/>
              </a:ext>
            </a:extLst>
          </p:cNvPr>
          <p:cNvSpPr/>
          <p:nvPr/>
        </p:nvSpPr>
        <p:spPr>
          <a:xfrm>
            <a:off x="5159871" y="4072503"/>
            <a:ext cx="4536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서버에서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정보 수신을 통해 해당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상태 변경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(Failed, Complete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등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확인 시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상태 변경 여부를 알려주고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에서는 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TDCX2102S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 호출</a:t>
            </a:r>
          </a:p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등록되어 있는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입출금 이력 조회 및 검사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상태 코드 및 코인 입출금 이력에 등록된 입금 수량 검사 </a:t>
            </a:r>
          </a:p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6.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최종 확인 후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고객 잔고 업데이트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고객 확인 가능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R" altLang="en-US" sz="1200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89C4C5-EE9B-BF4C-B954-5283E33E5071}"/>
              </a:ext>
            </a:extLst>
          </p:cNvPr>
          <p:cNvSpPr/>
          <p:nvPr/>
        </p:nvSpPr>
        <p:spPr>
          <a:xfrm>
            <a:off x="5121399" y="3650690"/>
            <a:ext cx="24705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ko-KR" altLang="en-US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 </a:t>
            </a:r>
            <a:r>
              <a:rPr lang="ko-KR" altLang="en-US" sz="14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TDCX210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en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endParaRPr lang="ko-KR" altLang="en-US" sz="1400" b="1" dirty="0">
              <a:solidFill>
                <a:srgbClr val="C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65E5C02-8432-B141-A121-729FF02B61B3}"/>
              </a:ext>
            </a:extLst>
          </p:cNvPr>
          <p:cNvGrpSpPr/>
          <p:nvPr/>
        </p:nvGrpSpPr>
        <p:grpSpPr>
          <a:xfrm>
            <a:off x="5227496" y="5872816"/>
            <a:ext cx="2308998" cy="327991"/>
            <a:chOff x="5327375" y="5088835"/>
            <a:chExt cx="2308998" cy="32799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CD9D4A-DFE1-AD48-971A-7D1B6560499C}"/>
                </a:ext>
              </a:extLst>
            </p:cNvPr>
            <p:cNvSpPr/>
            <p:nvPr/>
          </p:nvSpPr>
          <p:spPr>
            <a:xfrm>
              <a:off x="5327375" y="5088835"/>
              <a:ext cx="2308998" cy="327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 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확인</a:t>
              </a:r>
            </a:p>
          </p:txBody>
        </p:sp>
        <p:sp>
          <p:nvSpPr>
            <p:cNvPr id="60" name="실행 단추: 앞으로 또는 다음[A] 59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2F98350E-FF51-5849-A388-82C885B98D13}"/>
                </a:ext>
              </a:extLst>
            </p:cNvPr>
            <p:cNvSpPr/>
            <p:nvPr/>
          </p:nvSpPr>
          <p:spPr>
            <a:xfrm>
              <a:off x="7238296" y="5105538"/>
              <a:ext cx="294584" cy="294584"/>
            </a:xfrm>
            <a:prstGeom prst="actionButtonForwardNex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FD48EDB-D09E-144B-9814-C75F830E264C}"/>
              </a:ext>
            </a:extLst>
          </p:cNvPr>
          <p:cNvGrpSpPr/>
          <p:nvPr/>
        </p:nvGrpSpPr>
        <p:grpSpPr>
          <a:xfrm>
            <a:off x="457196" y="1886043"/>
            <a:ext cx="4142584" cy="4040639"/>
            <a:chOff x="457196" y="1886043"/>
            <a:chExt cx="4142584" cy="4040639"/>
          </a:xfrm>
        </p:grpSpPr>
        <p:sp>
          <p:nvSpPr>
            <p:cNvPr id="63" name="원통[C] 62">
              <a:extLst>
                <a:ext uri="{FF2B5EF4-FFF2-40B4-BE49-F238E27FC236}">
                  <a16:creationId xmlns:a16="http://schemas.microsoft.com/office/drawing/2014/main" id="{CFBEBD4A-942C-6043-B75A-0A9778448618}"/>
                </a:ext>
              </a:extLst>
            </p:cNvPr>
            <p:cNvSpPr/>
            <p:nvPr/>
          </p:nvSpPr>
          <p:spPr>
            <a:xfrm>
              <a:off x="2902204" y="3684257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</a:t>
              </a:r>
            </a:p>
          </p:txBody>
        </p:sp>
        <p:sp>
          <p:nvSpPr>
            <p:cNvPr id="72" name="원통[C] 71">
              <a:extLst>
                <a:ext uri="{FF2B5EF4-FFF2-40B4-BE49-F238E27FC236}">
                  <a16:creationId xmlns:a16="http://schemas.microsoft.com/office/drawing/2014/main" id="{4B3D12C9-7750-2946-B45B-A3D1E56D0856}"/>
                </a:ext>
              </a:extLst>
            </p:cNvPr>
            <p:cNvSpPr/>
            <p:nvPr/>
          </p:nvSpPr>
          <p:spPr>
            <a:xfrm>
              <a:off x="2902204" y="5196476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Ledger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DD86C474-C0A8-CB46-83FC-4D187125B867}"/>
                </a:ext>
              </a:extLst>
            </p:cNvPr>
            <p:cNvSpPr/>
            <p:nvPr/>
          </p:nvSpPr>
          <p:spPr>
            <a:xfrm>
              <a:off x="457196" y="3684258"/>
              <a:ext cx="1697576" cy="2242424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Mainnet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74" name="꺾인 연결선[E] 73">
              <a:extLst>
                <a:ext uri="{FF2B5EF4-FFF2-40B4-BE49-F238E27FC236}">
                  <a16:creationId xmlns:a16="http://schemas.microsoft.com/office/drawing/2014/main" id="{882EB442-8BB3-7E4E-9C0A-7CD4EA001D35}"/>
                </a:ext>
              </a:extLst>
            </p:cNvPr>
            <p:cNvCxnSpPr>
              <a:cxnSpLocks/>
              <a:stCxn id="73" idx="4"/>
              <a:endCxn id="63" idx="2"/>
            </p:cNvCxnSpPr>
            <p:nvPr/>
          </p:nvCxnSpPr>
          <p:spPr>
            <a:xfrm flipV="1">
              <a:off x="2154772" y="4049360"/>
              <a:ext cx="747432" cy="7561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200A935-FA9C-6C46-8F2B-D47A5DBDF8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76" y="3086372"/>
              <a:ext cx="0" cy="63248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원통[C] 75">
              <a:extLst>
                <a:ext uri="{FF2B5EF4-FFF2-40B4-BE49-F238E27FC236}">
                  <a16:creationId xmlns:a16="http://schemas.microsoft.com/office/drawing/2014/main" id="{142ED2AB-2B9D-1149-B171-E20D8EA5E0B9}"/>
                </a:ext>
              </a:extLst>
            </p:cNvPr>
            <p:cNvSpPr/>
            <p:nvPr/>
          </p:nvSpPr>
          <p:spPr>
            <a:xfrm>
              <a:off x="457196" y="1886043"/>
              <a:ext cx="1697576" cy="1200329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외부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Client</a:t>
              </a:r>
            </a:p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App/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거래소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)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FFFEB8E-84AE-2642-86EB-1E2C5A2BF816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19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BC3F199-F93D-4347-B5D1-0C8B54EC5B58}"/>
                </a:ext>
              </a:extLst>
            </p:cNvPr>
            <p:cNvCxnSpPr>
              <a:cxnSpLocks/>
            </p:cNvCxnSpPr>
            <p:nvPr/>
          </p:nvCxnSpPr>
          <p:spPr>
            <a:xfrm>
              <a:off x="4049184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5A67FDA-D3CF-4740-95EB-F8AA5CE0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284" y="4344808"/>
              <a:ext cx="453401" cy="453401"/>
            </a:xfrm>
            <a:prstGeom prst="rect">
              <a:avLst/>
            </a:prstGeom>
          </p:spPr>
        </p:pic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2EF06F71-D53C-7046-A977-CF5117421F1E}"/>
                </a:ext>
              </a:extLst>
            </p:cNvPr>
            <p:cNvCxnSpPr>
              <a:cxnSpLocks/>
              <a:stCxn id="63" idx="1"/>
              <a:endCxn id="79" idx="0"/>
            </p:cNvCxnSpPr>
            <p:nvPr/>
          </p:nvCxnSpPr>
          <p:spPr>
            <a:xfrm rot="16200000" flipH="1" flipV="1">
              <a:off x="2198213" y="2792028"/>
              <a:ext cx="660551" cy="2445007"/>
            </a:xfrm>
            <a:prstGeom prst="bentConnector3">
              <a:avLst>
                <a:gd name="adj1" fmla="val -34607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30FE4B4-D20B-C048-BC26-48EF05D012A9}"/>
                </a:ext>
              </a:extLst>
            </p:cNvPr>
            <p:cNvSpPr/>
            <p:nvPr/>
          </p:nvSpPr>
          <p:spPr>
            <a:xfrm>
              <a:off x="570045" y="4800098"/>
              <a:ext cx="1471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[VELIC Hot wallet]</a:t>
              </a:r>
              <a:endParaRPr lang="en" altLang="ko-KR" sz="1200" b="1" dirty="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99A703D-1385-C54B-A8AF-43AE6C01D75C}"/>
                </a:ext>
              </a:extLst>
            </p:cNvPr>
            <p:cNvSpPr/>
            <p:nvPr/>
          </p:nvSpPr>
          <p:spPr>
            <a:xfrm>
              <a:off x="868971" y="3251536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D83F4C6-92EB-5244-A4D8-60E58F198695}"/>
                </a:ext>
              </a:extLst>
            </p:cNvPr>
            <p:cNvSpPr/>
            <p:nvPr/>
          </p:nvSpPr>
          <p:spPr>
            <a:xfrm>
              <a:off x="2394709" y="4293636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43B6CDE-4D38-9740-9926-2906342681E1}"/>
                </a:ext>
              </a:extLst>
            </p:cNvPr>
            <p:cNvSpPr/>
            <p:nvPr/>
          </p:nvSpPr>
          <p:spPr>
            <a:xfrm>
              <a:off x="3285990" y="4664430"/>
              <a:ext cx="267558" cy="26755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088BDCA-8954-C94F-BA15-0528F967A174}"/>
                </a:ext>
              </a:extLst>
            </p:cNvPr>
            <p:cNvSpPr/>
            <p:nvPr/>
          </p:nvSpPr>
          <p:spPr>
            <a:xfrm>
              <a:off x="3915405" y="4664430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6EEEC9F-EE15-3B44-BB06-F2E7394804A2}"/>
                </a:ext>
              </a:extLst>
            </p:cNvPr>
            <p:cNvSpPr/>
            <p:nvPr/>
          </p:nvSpPr>
          <p:spPr>
            <a:xfrm>
              <a:off x="2477643" y="3334091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E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7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1.4 Deposit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96957" y="1244141"/>
              <a:ext cx="10486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Server List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58E08C-D67B-074E-B591-3A594C803EBE}"/>
              </a:ext>
            </a:extLst>
          </p:cNvPr>
          <p:cNvSpPr/>
          <p:nvPr/>
        </p:nvSpPr>
        <p:spPr>
          <a:xfrm>
            <a:off x="5121399" y="1684482"/>
            <a:ext cx="3884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D~E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VELIC Hot wallet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자동 이체 처리</a:t>
            </a:r>
            <a:endParaRPr lang="en-US" altLang="ko-KR" sz="1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827B0B-064C-4541-B5B6-F7B3CC2FD084}"/>
              </a:ext>
            </a:extLst>
          </p:cNvPr>
          <p:cNvGrpSpPr/>
          <p:nvPr/>
        </p:nvGrpSpPr>
        <p:grpSpPr>
          <a:xfrm>
            <a:off x="5227496" y="3681094"/>
            <a:ext cx="2308998" cy="327991"/>
            <a:chOff x="5327375" y="5088835"/>
            <a:chExt cx="2308998" cy="32799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F45143-7A4D-404A-AE8D-E08DB4F1761A}"/>
                </a:ext>
              </a:extLst>
            </p:cNvPr>
            <p:cNvSpPr/>
            <p:nvPr/>
          </p:nvSpPr>
          <p:spPr>
            <a:xfrm>
              <a:off x="5327375" y="5088835"/>
              <a:ext cx="2308998" cy="327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 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확인</a:t>
              </a:r>
            </a:p>
          </p:txBody>
        </p:sp>
        <p:sp>
          <p:nvSpPr>
            <p:cNvPr id="52" name="실행 단추: 앞으로 또는 다음[A] 51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0A965B65-35F1-574B-8B69-7CE8FE409095}"/>
                </a:ext>
              </a:extLst>
            </p:cNvPr>
            <p:cNvSpPr/>
            <p:nvPr/>
          </p:nvSpPr>
          <p:spPr>
            <a:xfrm>
              <a:off x="7238296" y="5105538"/>
              <a:ext cx="294584" cy="294584"/>
            </a:xfrm>
            <a:prstGeom prst="actionButtonForwardNex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CF6A003-26F0-4740-B495-1AF4352C3DEF}"/>
              </a:ext>
            </a:extLst>
          </p:cNvPr>
          <p:cNvGrpSpPr/>
          <p:nvPr/>
        </p:nvGrpSpPr>
        <p:grpSpPr>
          <a:xfrm>
            <a:off x="457196" y="1886043"/>
            <a:ext cx="4142584" cy="4040639"/>
            <a:chOff x="457196" y="1886043"/>
            <a:chExt cx="4142584" cy="4040639"/>
          </a:xfrm>
        </p:grpSpPr>
        <p:sp>
          <p:nvSpPr>
            <p:cNvPr id="54" name="원통[C] 53">
              <a:extLst>
                <a:ext uri="{FF2B5EF4-FFF2-40B4-BE49-F238E27FC236}">
                  <a16:creationId xmlns:a16="http://schemas.microsoft.com/office/drawing/2014/main" id="{BA46ABE7-C879-704F-8B6D-9700070C5A58}"/>
                </a:ext>
              </a:extLst>
            </p:cNvPr>
            <p:cNvSpPr/>
            <p:nvPr/>
          </p:nvSpPr>
          <p:spPr>
            <a:xfrm>
              <a:off x="2902204" y="3684257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</a:t>
              </a:r>
            </a:p>
          </p:txBody>
        </p:sp>
        <p:sp>
          <p:nvSpPr>
            <p:cNvPr id="55" name="원통[C] 54">
              <a:extLst>
                <a:ext uri="{FF2B5EF4-FFF2-40B4-BE49-F238E27FC236}">
                  <a16:creationId xmlns:a16="http://schemas.microsoft.com/office/drawing/2014/main" id="{BF8BB408-8D7F-A34F-BCA4-1A9776510836}"/>
                </a:ext>
              </a:extLst>
            </p:cNvPr>
            <p:cNvSpPr/>
            <p:nvPr/>
          </p:nvSpPr>
          <p:spPr>
            <a:xfrm>
              <a:off x="2902204" y="5196476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Ledger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56" name="원통[C] 55">
              <a:extLst>
                <a:ext uri="{FF2B5EF4-FFF2-40B4-BE49-F238E27FC236}">
                  <a16:creationId xmlns:a16="http://schemas.microsoft.com/office/drawing/2014/main" id="{1B971ECC-CF4E-6F43-940F-9DAF5418A6BA}"/>
                </a:ext>
              </a:extLst>
            </p:cNvPr>
            <p:cNvSpPr/>
            <p:nvPr/>
          </p:nvSpPr>
          <p:spPr>
            <a:xfrm>
              <a:off x="457196" y="3684258"/>
              <a:ext cx="1697576" cy="2242424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Mainnet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318F74D6-405A-594A-BE37-07F6B13F3D2C}"/>
                </a:ext>
              </a:extLst>
            </p:cNvPr>
            <p:cNvCxnSpPr>
              <a:cxnSpLocks/>
              <a:stCxn id="56" idx="4"/>
              <a:endCxn id="54" idx="2"/>
            </p:cNvCxnSpPr>
            <p:nvPr/>
          </p:nvCxnSpPr>
          <p:spPr>
            <a:xfrm flipV="1">
              <a:off x="2154772" y="4049360"/>
              <a:ext cx="747432" cy="7561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F2A30CF-03A9-B94C-8820-C219569A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76" y="3086372"/>
              <a:ext cx="0" cy="63248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원통[C] 59">
              <a:extLst>
                <a:ext uri="{FF2B5EF4-FFF2-40B4-BE49-F238E27FC236}">
                  <a16:creationId xmlns:a16="http://schemas.microsoft.com/office/drawing/2014/main" id="{0ABCD466-42EA-B347-A092-0E880D820B87}"/>
                </a:ext>
              </a:extLst>
            </p:cNvPr>
            <p:cNvSpPr/>
            <p:nvPr/>
          </p:nvSpPr>
          <p:spPr>
            <a:xfrm>
              <a:off x="457196" y="1886043"/>
              <a:ext cx="1697576" cy="1200329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외부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Client</a:t>
              </a:r>
            </a:p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App/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거래소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)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DAC223-9736-3046-B840-A8FDDD1CC478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19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B73F86B-320F-244F-833E-380E188072C2}"/>
                </a:ext>
              </a:extLst>
            </p:cNvPr>
            <p:cNvCxnSpPr>
              <a:cxnSpLocks/>
            </p:cNvCxnSpPr>
            <p:nvPr/>
          </p:nvCxnSpPr>
          <p:spPr>
            <a:xfrm>
              <a:off x="4049184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9500DCAC-7652-044D-B1A4-3E3B76391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284" y="4344808"/>
              <a:ext cx="453401" cy="453401"/>
            </a:xfrm>
            <a:prstGeom prst="rect">
              <a:avLst/>
            </a:prstGeom>
          </p:spPr>
        </p:pic>
        <p:cxnSp>
          <p:nvCxnSpPr>
            <p:cNvPr id="72" name="꺾인 연결선[E] 71">
              <a:extLst>
                <a:ext uri="{FF2B5EF4-FFF2-40B4-BE49-F238E27FC236}">
                  <a16:creationId xmlns:a16="http://schemas.microsoft.com/office/drawing/2014/main" id="{866895E5-9B83-A440-8B5C-B4D0ADA1EA60}"/>
                </a:ext>
              </a:extLst>
            </p:cNvPr>
            <p:cNvCxnSpPr>
              <a:cxnSpLocks/>
              <a:stCxn id="54" idx="1"/>
              <a:endCxn id="64" idx="0"/>
            </p:cNvCxnSpPr>
            <p:nvPr/>
          </p:nvCxnSpPr>
          <p:spPr>
            <a:xfrm rot="16200000" flipH="1" flipV="1">
              <a:off x="2198213" y="2792028"/>
              <a:ext cx="660551" cy="2445007"/>
            </a:xfrm>
            <a:prstGeom prst="bentConnector3">
              <a:avLst>
                <a:gd name="adj1" fmla="val -34607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C1A2F30-0EA4-534A-8448-9F7CD21BF9AB}"/>
                </a:ext>
              </a:extLst>
            </p:cNvPr>
            <p:cNvSpPr/>
            <p:nvPr/>
          </p:nvSpPr>
          <p:spPr>
            <a:xfrm>
              <a:off x="570045" y="4800098"/>
              <a:ext cx="1471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[VELIC Hot wallet]</a:t>
              </a:r>
              <a:endParaRPr lang="en" altLang="ko-KR" sz="1200" b="1" dirty="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1A1AB94-6280-6145-9973-7C671F3BDE1E}"/>
                </a:ext>
              </a:extLst>
            </p:cNvPr>
            <p:cNvSpPr/>
            <p:nvPr/>
          </p:nvSpPr>
          <p:spPr>
            <a:xfrm>
              <a:off x="868971" y="3251536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AD9366D-806E-154D-80A4-4E5AB86F3E64}"/>
                </a:ext>
              </a:extLst>
            </p:cNvPr>
            <p:cNvSpPr/>
            <p:nvPr/>
          </p:nvSpPr>
          <p:spPr>
            <a:xfrm>
              <a:off x="2394709" y="4293636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EED78B8-62D4-BE41-98D2-27F674B69D8F}"/>
                </a:ext>
              </a:extLst>
            </p:cNvPr>
            <p:cNvSpPr/>
            <p:nvPr/>
          </p:nvSpPr>
          <p:spPr>
            <a:xfrm>
              <a:off x="3285990" y="4664430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1E254B3-6C40-E44C-94C3-96B4F1CE4382}"/>
                </a:ext>
              </a:extLst>
            </p:cNvPr>
            <p:cNvSpPr/>
            <p:nvPr/>
          </p:nvSpPr>
          <p:spPr>
            <a:xfrm>
              <a:off x="3915405" y="4664430"/>
              <a:ext cx="267558" cy="26755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3AEF4E2-3733-E44A-8C07-024D42C483D3}"/>
                </a:ext>
              </a:extLst>
            </p:cNvPr>
            <p:cNvSpPr/>
            <p:nvPr/>
          </p:nvSpPr>
          <p:spPr>
            <a:xfrm>
              <a:off x="2477643" y="3334091"/>
              <a:ext cx="267558" cy="26755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E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5FCA1CC-4146-2E49-BB30-789937FA905D}"/>
              </a:ext>
            </a:extLst>
          </p:cNvPr>
          <p:cNvSpPr txBox="1"/>
          <p:nvPr/>
        </p:nvSpPr>
        <p:spPr>
          <a:xfrm>
            <a:off x="5159872" y="2395454"/>
            <a:ext cx="432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 고객 잔고 업데이트 후 해당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 wallet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address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입금된 잔고는 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Hot wallet</a:t>
            </a:r>
            <a:r>
              <a:rPr kumimoji="1" lang="ko-KR" altLang="en-US" sz="1200" dirty="0" err="1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 자동 이체 처리</a:t>
            </a:r>
            <a:endParaRPr kumimoji="1" lang="en-US" altLang="ko-KR" sz="1200" dirty="0">
              <a:highlight>
                <a:srgbClr val="FFFF00"/>
              </a:highlight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indent="-171450" fontAlgn="ctr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Hot wallet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은 고객에게 발급된 입금용 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address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와 다른 </a:t>
            </a:r>
            <a:r>
              <a:rPr kumimoji="1" lang="en-US" altLang="ko-KR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address</a:t>
            </a:r>
            <a:r>
              <a:rPr kumimoji="1" lang="ko-KR" altLang="en-US" sz="12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임</a:t>
            </a:r>
            <a:endParaRPr kumimoji="1" lang="en-US" altLang="ko-KR" sz="1200" dirty="0">
              <a:highlight>
                <a:srgbClr val="FFFF00"/>
              </a:highlight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0" name="실행 단추: 뒤로 또는 이전[A] 7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BBB6FE6-9DE3-FD43-AE74-886F28EED4D7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68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9B9E27-B6E4-4427-A423-894EC5248A14}"/>
              </a:ext>
            </a:extLst>
          </p:cNvPr>
          <p:cNvCxnSpPr>
            <a:cxnSpLocks/>
            <a:stCxn id="51" idx="7"/>
            <a:endCxn id="48" idx="3"/>
          </p:cNvCxnSpPr>
          <p:nvPr/>
        </p:nvCxnSpPr>
        <p:spPr>
          <a:xfrm flipV="1">
            <a:off x="2350657" y="2817487"/>
            <a:ext cx="2934666" cy="204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F547C0B-F162-44FB-8028-1EB756A1963C}"/>
              </a:ext>
            </a:extLst>
          </p:cNvPr>
          <p:cNvCxnSpPr>
            <a:cxnSpLocks/>
          </p:cNvCxnSpPr>
          <p:nvPr/>
        </p:nvCxnSpPr>
        <p:spPr>
          <a:xfrm flipH="1">
            <a:off x="2427591" y="5152801"/>
            <a:ext cx="236925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22ED5F3-CAC2-4124-A74B-2064BD479569}"/>
              </a:ext>
            </a:extLst>
          </p:cNvPr>
          <p:cNvSpPr txBox="1"/>
          <p:nvPr/>
        </p:nvSpPr>
        <p:spPr>
          <a:xfrm>
            <a:off x="1753673" y="3661841"/>
            <a:ext cx="737531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GWCX12(J)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E8C3ED3-97BA-44CD-8C5E-826F0CBAB9E9}"/>
              </a:ext>
            </a:extLst>
          </p:cNvPr>
          <p:cNvSpPr/>
          <p:nvPr/>
        </p:nvSpPr>
        <p:spPr>
          <a:xfrm>
            <a:off x="1745087" y="3615263"/>
            <a:ext cx="760394" cy="385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B42217-4CBA-4B17-9C27-8F356CC12A47}"/>
              </a:ext>
            </a:extLst>
          </p:cNvPr>
          <p:cNvSpPr/>
          <p:nvPr/>
        </p:nvSpPr>
        <p:spPr>
          <a:xfrm>
            <a:off x="6824883" y="1572481"/>
            <a:ext cx="2417594" cy="1552476"/>
          </a:xfrm>
          <a:prstGeom prst="roundRect">
            <a:avLst>
              <a:gd name="adj" fmla="val 6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51F74-E8F7-4AD0-9047-13965C145C3F}"/>
              </a:ext>
            </a:extLst>
          </p:cNvPr>
          <p:cNvSpPr txBox="1"/>
          <p:nvPr/>
        </p:nvSpPr>
        <p:spPr>
          <a:xfrm>
            <a:off x="8160349" y="1467708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ko-KR" altLang="en-US" sz="853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매매계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80949A-5AF3-4457-895E-B2F53D5BDEC3}"/>
              </a:ext>
            </a:extLst>
          </p:cNvPr>
          <p:cNvSpPr/>
          <p:nvPr/>
        </p:nvSpPr>
        <p:spPr>
          <a:xfrm>
            <a:off x="4210269" y="1590401"/>
            <a:ext cx="2417595" cy="2638033"/>
          </a:xfrm>
          <a:prstGeom prst="roundRect">
            <a:avLst>
              <a:gd name="adj" fmla="val 49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0DDBA-469E-46B4-B3AC-5B068571848A}"/>
              </a:ext>
            </a:extLst>
          </p:cNvPr>
          <p:cNvSpPr txBox="1"/>
          <p:nvPr/>
        </p:nvSpPr>
        <p:spPr>
          <a:xfrm>
            <a:off x="5641339" y="1495223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AP-Server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F77C197-AAE3-4041-BA8D-3BA66223E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24777"/>
              </p:ext>
            </p:extLst>
          </p:nvPr>
        </p:nvGraphicFramePr>
        <p:xfrm>
          <a:off x="7356977" y="1711196"/>
          <a:ext cx="1530144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48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10048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10048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UID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Balance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‘ 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15.45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C3E23F-B153-4145-B5C6-964DC413E4EA}"/>
              </a:ext>
            </a:extLst>
          </p:cNvPr>
          <p:cNvSpPr/>
          <p:nvPr/>
        </p:nvSpPr>
        <p:spPr>
          <a:xfrm>
            <a:off x="3778794" y="1613333"/>
            <a:ext cx="48080" cy="401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5049DF3-CF1A-41B8-AB50-2AD7B33DCC35}"/>
              </a:ext>
            </a:extLst>
          </p:cNvPr>
          <p:cNvSpPr/>
          <p:nvPr/>
        </p:nvSpPr>
        <p:spPr>
          <a:xfrm>
            <a:off x="5181424" y="2461819"/>
            <a:ext cx="709470" cy="4166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017E55-FB41-4C94-9CEF-A2747784A0D4}"/>
              </a:ext>
            </a:extLst>
          </p:cNvPr>
          <p:cNvSpPr txBox="1"/>
          <p:nvPr/>
        </p:nvSpPr>
        <p:spPr>
          <a:xfrm>
            <a:off x="5211488" y="2569950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GWCX11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FBB2C4F-703A-40A2-8CC6-B0F42699C518}"/>
              </a:ext>
            </a:extLst>
          </p:cNvPr>
          <p:cNvSpPr/>
          <p:nvPr/>
        </p:nvSpPr>
        <p:spPr>
          <a:xfrm>
            <a:off x="1270601" y="2955865"/>
            <a:ext cx="2178886" cy="2698413"/>
          </a:xfrm>
          <a:prstGeom prst="roundRect">
            <a:avLst>
              <a:gd name="adj" fmla="val 9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EF2437-DAB8-47EE-A491-FF31AC3FA62F}"/>
              </a:ext>
            </a:extLst>
          </p:cNvPr>
          <p:cNvSpPr txBox="1"/>
          <p:nvPr/>
        </p:nvSpPr>
        <p:spPr>
          <a:xfrm>
            <a:off x="2121753" y="2839897"/>
            <a:ext cx="965656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GateWay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(R-A)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95C008-6077-45EB-A3D1-87F3FD8C1B12}"/>
              </a:ext>
            </a:extLst>
          </p:cNvPr>
          <p:cNvSpPr txBox="1"/>
          <p:nvPr/>
        </p:nvSpPr>
        <p:spPr>
          <a:xfrm>
            <a:off x="7491569" y="2157764"/>
            <a:ext cx="12074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 코인 잔고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12E1F7-753F-49D4-AA34-2A69053F0B09}"/>
              </a:ext>
            </a:extLst>
          </p:cNvPr>
          <p:cNvSpPr txBox="1"/>
          <p:nvPr/>
        </p:nvSpPr>
        <p:spPr>
          <a:xfrm>
            <a:off x="7471989" y="2915884"/>
            <a:ext cx="12074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입금 내역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6AF83E-33BC-4FAA-8BAF-39967C6219F6}"/>
              </a:ext>
            </a:extLst>
          </p:cNvPr>
          <p:cNvSpPr/>
          <p:nvPr/>
        </p:nvSpPr>
        <p:spPr>
          <a:xfrm>
            <a:off x="2824377" y="4775598"/>
            <a:ext cx="526065" cy="683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/>
          <a:lstStyle/>
          <a:p>
            <a:pPr algn="ctr" defTabSz="742950" latinLnBrk="1"/>
            <a:endParaRPr lang="ko-KR" altLang="en-US" sz="1138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84444B-C5B8-4DA4-A1FF-4C7E089029B8}"/>
              </a:ext>
            </a:extLst>
          </p:cNvPr>
          <p:cNvSpPr txBox="1"/>
          <p:nvPr/>
        </p:nvSpPr>
        <p:spPr>
          <a:xfrm>
            <a:off x="2746827" y="5252865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R-MQ</a:t>
            </a:r>
            <a:endParaRPr lang="ko-KR" altLang="en-US" sz="85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9" name="구름 88">
            <a:extLst>
              <a:ext uri="{FF2B5EF4-FFF2-40B4-BE49-F238E27FC236}">
                <a16:creationId xmlns:a16="http://schemas.microsoft.com/office/drawing/2014/main" id="{E42EAC74-6437-4E11-8380-166432EDFD2E}"/>
              </a:ext>
            </a:extLst>
          </p:cNvPr>
          <p:cNvSpPr/>
          <p:nvPr/>
        </p:nvSpPr>
        <p:spPr>
          <a:xfrm>
            <a:off x="333214" y="1908309"/>
            <a:ext cx="1181980" cy="75667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27C413-3721-42A4-BB2B-7BE152AD5777}"/>
              </a:ext>
            </a:extLst>
          </p:cNvPr>
          <p:cNvSpPr txBox="1"/>
          <p:nvPr/>
        </p:nvSpPr>
        <p:spPr>
          <a:xfrm>
            <a:off x="521775" y="2015728"/>
            <a:ext cx="745717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Coin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Network</a:t>
            </a:r>
            <a:endParaRPr lang="ko-KR" altLang="en-US" sz="1138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ADF3C66-3132-45A3-B908-9D011EBAE0A9}"/>
              </a:ext>
            </a:extLst>
          </p:cNvPr>
          <p:cNvSpPr txBox="1"/>
          <p:nvPr/>
        </p:nvSpPr>
        <p:spPr>
          <a:xfrm>
            <a:off x="5924059" y="2311706"/>
            <a:ext cx="857407" cy="34253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4.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입금 내역 생성 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최초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4E0EBF2-B5CD-495D-8062-F93022E65B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476826" y="2361723"/>
            <a:ext cx="648458" cy="125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57C3814-5B17-4DF1-8801-D107F016E9DE}"/>
              </a:ext>
            </a:extLst>
          </p:cNvPr>
          <p:cNvSpPr txBox="1"/>
          <p:nvPr/>
        </p:nvSpPr>
        <p:spPr>
          <a:xfrm>
            <a:off x="1515138" y="3206851"/>
            <a:ext cx="1179693" cy="184170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1. Block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 정보 구독                                                                  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A377BE-4D32-486D-B744-97004B217C09}"/>
              </a:ext>
            </a:extLst>
          </p:cNvPr>
          <p:cNvSpPr txBox="1"/>
          <p:nvPr/>
        </p:nvSpPr>
        <p:spPr>
          <a:xfrm>
            <a:off x="5850076" y="3802639"/>
            <a:ext cx="8148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3.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주소 비교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6789F7-9C76-4613-AAFC-61404B0267C4}"/>
              </a:ext>
            </a:extLst>
          </p:cNvPr>
          <p:cNvSpPr/>
          <p:nvPr/>
        </p:nvSpPr>
        <p:spPr>
          <a:xfrm>
            <a:off x="6817625" y="3372394"/>
            <a:ext cx="2417594" cy="856040"/>
          </a:xfrm>
          <a:prstGeom prst="roundRect">
            <a:avLst>
              <a:gd name="adj" fmla="val 9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C10F3-7598-4E87-86FE-A00B080E3A58}"/>
              </a:ext>
            </a:extLst>
          </p:cNvPr>
          <p:cNvSpPr txBox="1"/>
          <p:nvPr/>
        </p:nvSpPr>
        <p:spPr>
          <a:xfrm>
            <a:off x="8181730" y="3285263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정보계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4898175-3651-43FA-864A-58A6D7E0B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97164"/>
              </p:ext>
            </p:extLst>
          </p:nvPr>
        </p:nvGraphicFramePr>
        <p:xfrm>
          <a:off x="7109835" y="3590444"/>
          <a:ext cx="1962857" cy="46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8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421922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54920">
                  <a:extLst>
                    <a:ext uri="{9D8B030D-6E8A-4147-A177-3AD203B41FA5}">
                      <a16:colId xmlns:a16="http://schemas.microsoft.com/office/drawing/2014/main" val="3362345700"/>
                    </a:ext>
                  </a:extLst>
                </a:gridCol>
                <a:gridCol w="536577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UID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HW-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‘ ‘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0x4d…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0x6s...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766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81F1D3-A515-43D5-AFE1-50DECD507461}"/>
              </a:ext>
            </a:extLst>
          </p:cNvPr>
          <p:cNvSpPr txBox="1"/>
          <p:nvPr/>
        </p:nvSpPr>
        <p:spPr>
          <a:xfrm>
            <a:off x="7515089" y="4045286"/>
            <a:ext cx="12074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사용자코인주소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C69DD36-9C1B-4F22-BC6E-33693CA36F5C}"/>
              </a:ext>
            </a:extLst>
          </p:cNvPr>
          <p:cNvSpPr/>
          <p:nvPr/>
        </p:nvSpPr>
        <p:spPr>
          <a:xfrm>
            <a:off x="1745087" y="4775599"/>
            <a:ext cx="709470" cy="560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D057A9-D154-4C37-8601-B74F015E0AF1}"/>
              </a:ext>
            </a:extLst>
          </p:cNvPr>
          <p:cNvSpPr txBox="1"/>
          <p:nvPr/>
        </p:nvSpPr>
        <p:spPr>
          <a:xfrm>
            <a:off x="1739649" y="4955350"/>
            <a:ext cx="734729" cy="223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GWCX10(J)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F403D06-C501-4D23-A2B9-E2EE6D7D6801}"/>
              </a:ext>
            </a:extLst>
          </p:cNvPr>
          <p:cNvSpPr/>
          <p:nvPr/>
        </p:nvSpPr>
        <p:spPr>
          <a:xfrm>
            <a:off x="4202673" y="4508287"/>
            <a:ext cx="5039803" cy="1145991"/>
          </a:xfrm>
          <a:prstGeom prst="roundRect">
            <a:avLst>
              <a:gd name="adj" fmla="val 9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7" name="원통형 66">
            <a:extLst>
              <a:ext uri="{FF2B5EF4-FFF2-40B4-BE49-F238E27FC236}">
                <a16:creationId xmlns:a16="http://schemas.microsoft.com/office/drawing/2014/main" id="{DB43B6C8-3916-483C-ADE3-03349763B439}"/>
              </a:ext>
            </a:extLst>
          </p:cNvPr>
          <p:cNvSpPr/>
          <p:nvPr/>
        </p:nvSpPr>
        <p:spPr>
          <a:xfrm>
            <a:off x="7213523" y="4633993"/>
            <a:ext cx="1810595" cy="936142"/>
          </a:xfrm>
          <a:prstGeom prst="can">
            <a:avLst>
              <a:gd name="adj" fmla="val 183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EA9CB9-8504-4145-B852-23C28F793F00}"/>
              </a:ext>
            </a:extLst>
          </p:cNvPr>
          <p:cNvSpPr txBox="1"/>
          <p:nvPr/>
        </p:nvSpPr>
        <p:spPr>
          <a:xfrm>
            <a:off x="7670954" y="4402573"/>
            <a:ext cx="844974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Hot-Wallet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A14C6FCB-6EC3-4E65-8ECB-A22F491C1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66644"/>
              </p:ext>
            </p:extLst>
          </p:nvPr>
        </p:nvGraphicFramePr>
        <p:xfrm>
          <a:off x="7295823" y="4888270"/>
          <a:ext cx="1645996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76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PR-key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0x6s….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0xka….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5667D3F4-62EE-4746-934D-D345772D3474}"/>
              </a:ext>
            </a:extLst>
          </p:cNvPr>
          <p:cNvSpPr/>
          <p:nvPr/>
        </p:nvSpPr>
        <p:spPr>
          <a:xfrm>
            <a:off x="4774964" y="4844558"/>
            <a:ext cx="709470" cy="490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2CDA06-CA94-4320-BF52-EC81155EA595}"/>
              </a:ext>
            </a:extLst>
          </p:cNvPr>
          <p:cNvSpPr txBox="1"/>
          <p:nvPr/>
        </p:nvSpPr>
        <p:spPr>
          <a:xfrm>
            <a:off x="4769428" y="4997603"/>
            <a:ext cx="734729" cy="223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HWCX11(J)</a:t>
            </a:r>
            <a:endParaRPr lang="ko-KR" altLang="en-US" sz="85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BC459CC-6C54-42E8-A767-1BCCDCF3CC69}"/>
              </a:ext>
            </a:extLst>
          </p:cNvPr>
          <p:cNvCxnSpPr>
            <a:cxnSpLocks/>
          </p:cNvCxnSpPr>
          <p:nvPr/>
        </p:nvCxnSpPr>
        <p:spPr>
          <a:xfrm flipH="1">
            <a:off x="5484434" y="5085196"/>
            <a:ext cx="1811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995193-1E32-450C-BF10-2617B1E40DA6}"/>
              </a:ext>
            </a:extLst>
          </p:cNvPr>
          <p:cNvSpPr txBox="1"/>
          <p:nvPr/>
        </p:nvSpPr>
        <p:spPr>
          <a:xfrm>
            <a:off x="5771482" y="4733701"/>
            <a:ext cx="1251503" cy="30926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10. Tx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 및 전자서명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(By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813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PrivateKey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027C67-6E30-4AD0-9E85-517798E15744}"/>
              </a:ext>
            </a:extLst>
          </p:cNvPr>
          <p:cNvSpPr txBox="1"/>
          <p:nvPr/>
        </p:nvSpPr>
        <p:spPr>
          <a:xfrm>
            <a:off x="7537572" y="5330880"/>
            <a:ext cx="12074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사용자코인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계좌정보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F7BF58-626E-4105-AAC7-45259DA8E457}"/>
              </a:ext>
            </a:extLst>
          </p:cNvPr>
          <p:cNvSpPr txBox="1"/>
          <p:nvPr/>
        </p:nvSpPr>
        <p:spPr>
          <a:xfrm>
            <a:off x="2840443" y="4180677"/>
            <a:ext cx="850904" cy="30926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6.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출금정보 전송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(HW </a:t>
            </a:r>
            <a:r>
              <a:rPr lang="en-US" altLang="ko-KR" sz="813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Addr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포함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1B14742-3E9A-439C-9B36-AD7342D5A24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74513" y="2616681"/>
            <a:ext cx="1025309" cy="215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3953EA6-282E-4494-B94F-1522E961E342}"/>
              </a:ext>
            </a:extLst>
          </p:cNvPr>
          <p:cNvSpPr txBox="1"/>
          <p:nvPr/>
        </p:nvSpPr>
        <p:spPr>
          <a:xfrm>
            <a:off x="1349572" y="4239816"/>
            <a:ext cx="1442244" cy="2174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8. Nonce/Gas/Limit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획득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AB763A-98CB-4800-AAC0-FC372CD75566}"/>
              </a:ext>
            </a:extLst>
          </p:cNvPr>
          <p:cNvSpPr txBox="1"/>
          <p:nvPr/>
        </p:nvSpPr>
        <p:spPr>
          <a:xfrm>
            <a:off x="3913557" y="4926675"/>
            <a:ext cx="791024" cy="184170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9. Tx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 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36FC41-3E2E-4903-B1B9-F509BC965BB7}"/>
              </a:ext>
            </a:extLst>
          </p:cNvPr>
          <p:cNvSpPr txBox="1"/>
          <p:nvPr/>
        </p:nvSpPr>
        <p:spPr>
          <a:xfrm>
            <a:off x="3378303" y="5217336"/>
            <a:ext cx="769530" cy="184170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11. Signed Tx</a:t>
            </a:r>
            <a:endParaRPr lang="ko-KR" altLang="en-US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3ED6DA3-28A0-4DC7-BE87-C6F4468462E1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618542" y="2616681"/>
            <a:ext cx="1126544" cy="243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FA43673-5D6B-46E6-8977-C57087B0C8CE}"/>
              </a:ext>
            </a:extLst>
          </p:cNvPr>
          <p:cNvSpPr txBox="1"/>
          <p:nvPr/>
        </p:nvSpPr>
        <p:spPr>
          <a:xfrm>
            <a:off x="340060" y="3379227"/>
            <a:ext cx="863337" cy="30926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12.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요청 후 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 Hash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수신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F57E8D2C-1419-43D9-9A32-E15EFA7E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04488"/>
              </p:ext>
            </p:extLst>
          </p:nvPr>
        </p:nvGraphicFramePr>
        <p:xfrm>
          <a:off x="6944407" y="2440015"/>
          <a:ext cx="2291089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72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465652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313922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  <a:gridCol w="402867">
                  <a:extLst>
                    <a:ext uri="{9D8B030D-6E8A-4147-A177-3AD203B41FA5}">
                      <a16:colId xmlns:a16="http://schemas.microsoft.com/office/drawing/2014/main" val="164509372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036288065"/>
                    </a:ext>
                  </a:extLst>
                </a:gridCol>
                <a:gridCol w="446501">
                  <a:extLst>
                    <a:ext uri="{9D8B030D-6E8A-4147-A177-3AD203B41FA5}">
                      <a16:colId xmlns:a16="http://schemas.microsoft.com/office/drawing/2014/main" val="762297840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Qty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0x3sd….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23278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0x0….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7041FA9-9E05-4D99-B3B1-58005C396AFC}"/>
              </a:ext>
            </a:extLst>
          </p:cNvPr>
          <p:cNvSpPr txBox="1"/>
          <p:nvPr/>
        </p:nvSpPr>
        <p:spPr>
          <a:xfrm>
            <a:off x="3860812" y="3544051"/>
            <a:ext cx="883804" cy="2174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13. </a:t>
            </a:r>
            <a:r>
              <a:rPr lang="en-US" altLang="ko-KR" sz="813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TxID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전송 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80" name="직선 화살표 연결선 123">
            <a:extLst>
              <a:ext uri="{FF2B5EF4-FFF2-40B4-BE49-F238E27FC236}">
                <a16:creationId xmlns:a16="http://schemas.microsoft.com/office/drawing/2014/main" id="{308D29D0-CD98-4E06-A9E8-03BDE813A716}"/>
              </a:ext>
            </a:extLst>
          </p:cNvPr>
          <p:cNvCxnSpPr>
            <a:cxnSpLocks/>
            <a:stCxn id="33" idx="1"/>
            <a:endCxn id="48" idx="4"/>
          </p:cNvCxnSpPr>
          <p:nvPr/>
        </p:nvCxnSpPr>
        <p:spPr>
          <a:xfrm rot="10800000">
            <a:off x="5536159" y="2878510"/>
            <a:ext cx="1281466" cy="921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73F5D9A-8F3F-4EC6-BC5F-1EF711A5465E}"/>
              </a:ext>
            </a:extLst>
          </p:cNvPr>
          <p:cNvCxnSpPr>
            <a:cxnSpLocks/>
            <a:stCxn id="48" idx="6"/>
            <a:endCxn id="76" idx="1"/>
          </p:cNvCxnSpPr>
          <p:nvPr/>
        </p:nvCxnSpPr>
        <p:spPr>
          <a:xfrm flipV="1">
            <a:off x="5890894" y="2670164"/>
            <a:ext cx="10535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AADEA4E-DF90-46C2-81D9-EA74FBE7AE2F}"/>
              </a:ext>
            </a:extLst>
          </p:cNvPr>
          <p:cNvSpPr/>
          <p:nvPr/>
        </p:nvSpPr>
        <p:spPr>
          <a:xfrm>
            <a:off x="4780208" y="1754803"/>
            <a:ext cx="709470" cy="4166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r>
              <a:rPr lang="en-US" altLang="ko-KR" sz="1463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IDCX</a:t>
            </a:r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105" name="직선 화살표 연결선 123">
            <a:extLst>
              <a:ext uri="{FF2B5EF4-FFF2-40B4-BE49-F238E27FC236}">
                <a16:creationId xmlns:a16="http://schemas.microsoft.com/office/drawing/2014/main" id="{84980302-10F0-4792-A009-4C449BF4201C}"/>
              </a:ext>
            </a:extLst>
          </p:cNvPr>
          <p:cNvCxnSpPr>
            <a:cxnSpLocks/>
            <a:stCxn id="59" idx="6"/>
            <a:endCxn id="48" idx="2"/>
          </p:cNvCxnSpPr>
          <p:nvPr/>
        </p:nvCxnSpPr>
        <p:spPr>
          <a:xfrm flipV="1">
            <a:off x="2505480" y="2670164"/>
            <a:ext cx="2675944" cy="1138066"/>
          </a:xfrm>
          <a:prstGeom prst="bentConnector3">
            <a:avLst>
              <a:gd name="adj1" fmla="val 392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9BA5C7B-87D0-4237-8DC8-F3A01AE8FDE6}"/>
              </a:ext>
            </a:extLst>
          </p:cNvPr>
          <p:cNvSpPr txBox="1"/>
          <p:nvPr/>
        </p:nvSpPr>
        <p:spPr>
          <a:xfrm>
            <a:off x="3839329" y="2555073"/>
            <a:ext cx="674195" cy="184170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2. Block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4C15396-8DDE-430D-B004-13E6D923B005}"/>
              </a:ext>
            </a:extLst>
          </p:cNvPr>
          <p:cNvSpPr/>
          <p:nvPr/>
        </p:nvSpPr>
        <p:spPr>
          <a:xfrm>
            <a:off x="2913915" y="3670893"/>
            <a:ext cx="437668" cy="2524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</a:t>
            </a:r>
          </a:p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1101S</a:t>
            </a:r>
            <a:endParaRPr lang="ko-KR" altLang="en-US" sz="731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069B091-A09A-4835-BDC0-CC4D4F3B9AE8}"/>
              </a:ext>
            </a:extLst>
          </p:cNvPr>
          <p:cNvSpPr txBox="1"/>
          <p:nvPr/>
        </p:nvSpPr>
        <p:spPr>
          <a:xfrm>
            <a:off x="5935060" y="2790233"/>
            <a:ext cx="826938" cy="34253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5.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입금 완료 처리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813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컨펌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4CAEBE9-2B2B-4C43-B558-AABA25BFD11D}"/>
              </a:ext>
            </a:extLst>
          </p:cNvPr>
          <p:cNvCxnSpPr>
            <a:cxnSpLocks/>
            <a:stCxn id="95" idx="4"/>
            <a:endCxn id="70" idx="0"/>
          </p:cNvCxnSpPr>
          <p:nvPr/>
        </p:nvCxnSpPr>
        <p:spPr>
          <a:xfrm flipH="1">
            <a:off x="5129699" y="2171494"/>
            <a:ext cx="5244" cy="267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1B512BB-94D0-4D0C-BD8F-5608AF66C96E}"/>
              </a:ext>
            </a:extLst>
          </p:cNvPr>
          <p:cNvSpPr txBox="1"/>
          <p:nvPr/>
        </p:nvSpPr>
        <p:spPr>
          <a:xfrm>
            <a:off x="4154026" y="3888380"/>
            <a:ext cx="1059345" cy="342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6. </a:t>
            </a:r>
            <a:r>
              <a:rPr lang="en-US" altLang="ko-KR" sz="813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자동이체 정보 전송</a:t>
            </a:r>
            <a:endParaRPr lang="en-US" altLang="ko-KR" sz="813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1E5C82D-8DE4-4FA7-9E7E-AE708D79D883}"/>
              </a:ext>
            </a:extLst>
          </p:cNvPr>
          <p:cNvSpPr/>
          <p:nvPr/>
        </p:nvSpPr>
        <p:spPr>
          <a:xfrm>
            <a:off x="4824957" y="4401404"/>
            <a:ext cx="619974" cy="1903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b" anchorCtr="1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HWCX1102S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32DACA8-B691-40F7-9004-5C9B240C5876}"/>
              </a:ext>
            </a:extLst>
          </p:cNvPr>
          <p:cNvSpPr txBox="1"/>
          <p:nvPr/>
        </p:nvSpPr>
        <p:spPr>
          <a:xfrm>
            <a:off x="4802825" y="1869893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IDCX13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lang="en-US" altLang="ko-KR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198A2E-737B-0141-8D0E-0F99CC02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1.4 Deposit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63CDC-3D61-C94B-83D6-6C3D69F4AA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지갑 서버 입금</a:t>
            </a:r>
            <a:r>
              <a:rPr kumimoji="1" lang="en-US" altLang="ko-KR" dirty="0"/>
              <a:t> </a:t>
            </a:r>
            <a:r>
              <a:rPr kumimoji="1" lang="ko-KR" altLang="en-US" dirty="0"/>
              <a:t>확인 및 </a:t>
            </a:r>
            <a:r>
              <a:rPr kumimoji="1" lang="en" altLang="ko-KR" dirty="0"/>
              <a:t>Hot</a:t>
            </a:r>
            <a:r>
              <a:rPr kumimoji="1" lang="en-US" altLang="ko-KR" dirty="0"/>
              <a:t>-</a:t>
            </a:r>
            <a:r>
              <a:rPr kumimoji="1" lang="en" altLang="ko-KR" dirty="0"/>
              <a:t>Wallet </a:t>
            </a:r>
            <a:r>
              <a:rPr kumimoji="1" lang="ko-KR" altLang="en-US" dirty="0"/>
              <a:t>자동이체 프로세스</a:t>
            </a:r>
          </a:p>
        </p:txBody>
      </p:sp>
      <p:sp>
        <p:nvSpPr>
          <p:cNvPr id="77" name="슬라이드 번호 개체 틀 4">
            <a:extLst>
              <a:ext uri="{FF2B5EF4-FFF2-40B4-BE49-F238E27FC236}">
                <a16:creationId xmlns:a16="http://schemas.microsoft.com/office/drawing/2014/main" id="{E05A54FC-083E-AA4C-8854-B787682794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D34323-4632-0947-98FD-DB176E71AF17}"/>
              </a:ext>
            </a:extLst>
          </p:cNvPr>
          <p:cNvSpPr/>
          <p:nvPr/>
        </p:nvSpPr>
        <p:spPr>
          <a:xfrm>
            <a:off x="5912955" y="2006481"/>
            <a:ext cx="890219" cy="246425"/>
          </a:xfrm>
          <a:prstGeom prst="rect">
            <a:avLst/>
          </a:prstGeom>
          <a:solidFill>
            <a:srgbClr val="51449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 </a:t>
            </a:r>
            <a:r>
              <a:rPr kumimoji="1" lang="ko-KR" altLang="en-US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처리 단계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DCBC21F-67DE-9B49-A562-0511791C26C6}"/>
              </a:ext>
            </a:extLst>
          </p:cNvPr>
          <p:cNvSpPr/>
          <p:nvPr/>
        </p:nvSpPr>
        <p:spPr>
          <a:xfrm>
            <a:off x="4018255" y="4189874"/>
            <a:ext cx="979241" cy="246425"/>
          </a:xfrm>
          <a:prstGeom prst="rect">
            <a:avLst/>
          </a:prstGeom>
          <a:solidFill>
            <a:srgbClr val="51449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D~E</a:t>
            </a:r>
            <a:r>
              <a:rPr kumimoji="1" lang="ko-KR" altLang="en-US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처리 단계</a:t>
            </a:r>
          </a:p>
        </p:txBody>
      </p:sp>
      <p:sp>
        <p:nvSpPr>
          <p:cNvPr id="96" name="실행 단추: 뒤로 또는 이전[A] 9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3556FB9-3103-DC40-BA7F-A697C2AB394D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84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861575-2014-E74C-BF6B-B5BEF965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2" y="2151568"/>
            <a:ext cx="4636792" cy="26890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1.5 Withdrawal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0366A-4684-3C40-B64F-49EE788A3DB5}"/>
              </a:ext>
            </a:extLst>
          </p:cNvPr>
          <p:cNvSpPr txBox="1"/>
          <p:nvPr/>
        </p:nvSpPr>
        <p:spPr>
          <a:xfrm>
            <a:off x="5147172" y="2300043"/>
            <a:ext cx="432919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출금 주소 및 수량을 기입하고 출금 신청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491923-6760-A744-88EE-C5D1398E8A93}"/>
              </a:ext>
            </a:extLst>
          </p:cNvPr>
          <p:cNvSpPr/>
          <p:nvPr/>
        </p:nvSpPr>
        <p:spPr>
          <a:xfrm>
            <a:off x="5147171" y="1813014"/>
            <a:ext cx="2252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Client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D515CB-C3B2-FF49-BEEC-238BAD9E2D13}"/>
              </a:ext>
            </a:extLst>
          </p:cNvPr>
          <p:cNvSpPr/>
          <p:nvPr/>
        </p:nvSpPr>
        <p:spPr>
          <a:xfrm>
            <a:off x="2246344" y="3223114"/>
            <a:ext cx="2244849" cy="915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50C464-5EC3-3A43-A8B2-A58F56A3979A}"/>
              </a:ext>
            </a:extLst>
          </p:cNvPr>
          <p:cNvGrpSpPr/>
          <p:nvPr/>
        </p:nvGrpSpPr>
        <p:grpSpPr>
          <a:xfrm>
            <a:off x="4327195" y="3977945"/>
            <a:ext cx="320492" cy="320492"/>
            <a:chOff x="4330530" y="4947127"/>
            <a:chExt cx="320492" cy="32049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85A6E5-0383-D043-82D2-3C48733BD97E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E2F203A-70F6-D143-AD63-183A08299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39258218-DA5E-D948-8329-39DA2AED2D24}"/>
              </a:ext>
            </a:extLst>
          </p:cNvPr>
          <p:cNvCxnSpPr>
            <a:cxnSpLocks/>
            <a:stCxn id="37" idx="6"/>
            <a:endCxn id="67" idx="1"/>
          </p:cNvCxnSpPr>
          <p:nvPr/>
        </p:nvCxnSpPr>
        <p:spPr>
          <a:xfrm flipV="1">
            <a:off x="4647687" y="1982291"/>
            <a:ext cx="499484" cy="21559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47C425-74FA-B745-AFF1-877A585887A6}"/>
              </a:ext>
            </a:extLst>
          </p:cNvPr>
          <p:cNvSpPr txBox="1"/>
          <p:nvPr/>
        </p:nvSpPr>
        <p:spPr>
          <a:xfrm>
            <a:off x="5147172" y="3754564"/>
            <a:ext cx="432919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출금 요청 건에 대해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계정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코인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 주소 적합성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출금가능수량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수수료 포함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등을 수행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내부 전송 시 수수료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zero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처리용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recv_walt_addr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주소 검사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요청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대한 출금 최소전송수량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수수료 조회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고객 계정에 있는 해당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출금 가능 수량 조회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6.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고객 인증 등급 별 출금 한도 수량 조회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7.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 Balance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출금 수량 반영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8.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코인 입출금 이력 등록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고객 화면에서 출금 대기 중 확인 가능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1C2EB9-3873-8546-8E91-1B0C2FA05A37}"/>
              </a:ext>
            </a:extLst>
          </p:cNvPr>
          <p:cNvSpPr/>
          <p:nvPr/>
        </p:nvSpPr>
        <p:spPr>
          <a:xfrm>
            <a:off x="5147171" y="3267535"/>
            <a:ext cx="2847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TDCX2110S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66559C-3EB5-F94E-ABD4-D2B01C451FDA}"/>
              </a:ext>
            </a:extLst>
          </p:cNvPr>
          <p:cNvCxnSpPr>
            <a:cxnSpLocks/>
          </p:cNvCxnSpPr>
          <p:nvPr/>
        </p:nvCxnSpPr>
        <p:spPr>
          <a:xfrm>
            <a:off x="7311769" y="2771111"/>
            <a:ext cx="0" cy="4700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934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0712-9FE3-CD46-A2CF-4F4A53A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1.5 Withdrawal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22609-F039-EC45-B800-D4D23C0633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3E31A-FB43-F045-B6BB-823763BFD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374E5E-7A26-3E42-8BFA-C87618AF7160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C590CB-BAFC-E84E-926E-6AF1FC8693AC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10" name="수행의 시작/종료 9">
              <a:extLst>
                <a:ext uri="{FF2B5EF4-FFF2-40B4-BE49-F238E27FC236}">
                  <a16:creationId xmlns:a16="http://schemas.microsoft.com/office/drawing/2014/main" id="{527C0C74-2EBA-6C4D-BC67-F10A9E1D6EDE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D3EE6-A374-5845-B7BD-6AECAFEAB3A9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3D4AF-89B8-6140-B33E-7A5275CEDD53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13" name="수행의 시작/종료 12">
              <a:extLst>
                <a:ext uri="{FF2B5EF4-FFF2-40B4-BE49-F238E27FC236}">
                  <a16:creationId xmlns:a16="http://schemas.microsoft.com/office/drawing/2014/main" id="{56803912-DC31-6B41-8D59-5B20B6A5137C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58C162-FAB1-2841-9351-1C2B41BEC08E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FED90C-27D4-584C-9D0A-67B3719A5566}"/>
              </a:ext>
            </a:extLst>
          </p:cNvPr>
          <p:cNvSpPr txBox="1"/>
          <p:nvPr/>
        </p:nvSpPr>
        <p:spPr>
          <a:xfrm>
            <a:off x="5159872" y="2300043"/>
            <a:ext cx="432919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고객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Google OTP/SMS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인증 시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인증용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발송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발송 승인 되면 코인 입출금 이력에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stus_code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'1' Email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승인 상태로 변경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발송 후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30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분이 초과되면 </a:t>
            </a:r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TDCX2113S 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 호출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코인 출금 취소 처리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승인 후 지갑 서버에 해당 출금 요청 건 전송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0F26F0-B6EA-844C-A97A-435C54B855EA}"/>
              </a:ext>
            </a:extLst>
          </p:cNvPr>
          <p:cNvSpPr/>
          <p:nvPr/>
        </p:nvSpPr>
        <p:spPr>
          <a:xfrm>
            <a:off x="5159871" y="1813014"/>
            <a:ext cx="2847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TDCX2111S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D3C879A-B41B-9945-B386-F1BDB5C71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97" b="50712"/>
          <a:stretch/>
        </p:blipFill>
        <p:spPr>
          <a:xfrm>
            <a:off x="467667" y="1703577"/>
            <a:ext cx="1961274" cy="2098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546A9B8-37D5-CC4D-A075-77A8AC6F9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71" r="53397" b="-159"/>
          <a:stretch/>
        </p:blipFill>
        <p:spPr>
          <a:xfrm>
            <a:off x="467667" y="3925530"/>
            <a:ext cx="1961274" cy="20988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08B4491-E7FB-DD45-8409-6B2FA3BF7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96" b="50712"/>
          <a:stretch/>
        </p:blipFill>
        <p:spPr>
          <a:xfrm>
            <a:off x="2628034" y="1703577"/>
            <a:ext cx="1961274" cy="2098800"/>
          </a:xfrm>
          <a:prstGeom prst="rect">
            <a:avLst/>
          </a:prstGeom>
        </p:spPr>
      </p:pic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D9C554CD-FB66-7F4A-96CE-958B9EB76A6B}"/>
              </a:ext>
            </a:extLst>
          </p:cNvPr>
          <p:cNvCxnSpPr>
            <a:cxnSpLocks/>
            <a:endCxn id="48" idx="1"/>
          </p:cNvCxnSpPr>
          <p:nvPr/>
        </p:nvCxnSpPr>
        <p:spPr>
          <a:xfrm rot="5400000" flipH="1" flipV="1">
            <a:off x="2182406" y="2928457"/>
            <a:ext cx="621107" cy="270149"/>
          </a:xfrm>
          <a:prstGeom prst="bentConnector2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0CB151-824D-7B47-893A-B67FC55976C9}"/>
              </a:ext>
            </a:extLst>
          </p:cNvPr>
          <p:cNvSpPr/>
          <p:nvPr/>
        </p:nvSpPr>
        <p:spPr>
          <a:xfrm>
            <a:off x="540318" y="5542276"/>
            <a:ext cx="1815971" cy="237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F577AB-BCCF-5F4F-93A4-1E316458E1A7}"/>
              </a:ext>
            </a:extLst>
          </p:cNvPr>
          <p:cNvGrpSpPr/>
          <p:nvPr/>
        </p:nvGrpSpPr>
        <p:grpSpPr>
          <a:xfrm>
            <a:off x="2197639" y="5619442"/>
            <a:ext cx="320492" cy="320492"/>
            <a:chOff x="4330530" y="4947127"/>
            <a:chExt cx="320492" cy="32049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25F4180-0FC0-E94F-8431-7464CBA9003E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A260367-66D5-4A4A-A3DD-8468728B3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838850FC-1AFD-824F-B568-0A4AD90B8343}"/>
              </a:ext>
            </a:extLst>
          </p:cNvPr>
          <p:cNvCxnSpPr>
            <a:cxnSpLocks/>
            <a:stCxn id="58" idx="0"/>
            <a:endCxn id="48" idx="1"/>
          </p:cNvCxnSpPr>
          <p:nvPr/>
        </p:nvCxnSpPr>
        <p:spPr>
          <a:xfrm rot="5400000" flipH="1" flipV="1">
            <a:off x="1059727" y="4051136"/>
            <a:ext cx="2866465" cy="270149"/>
          </a:xfrm>
          <a:prstGeom prst="bentConnector2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9555870-63E4-414B-9D92-A9B5F5A2415A}"/>
              </a:ext>
            </a:extLst>
          </p:cNvPr>
          <p:cNvSpPr/>
          <p:nvPr/>
        </p:nvSpPr>
        <p:spPr>
          <a:xfrm>
            <a:off x="540318" y="3296916"/>
            <a:ext cx="1815971" cy="237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7D6C37E-EE8B-7B43-BEA4-AE2EEA0FACA1}"/>
              </a:ext>
            </a:extLst>
          </p:cNvPr>
          <p:cNvGrpSpPr/>
          <p:nvPr/>
        </p:nvGrpSpPr>
        <p:grpSpPr>
          <a:xfrm>
            <a:off x="2197639" y="3374082"/>
            <a:ext cx="320492" cy="320492"/>
            <a:chOff x="4330530" y="4947127"/>
            <a:chExt cx="320492" cy="320492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748A4A9-9F28-D04C-B71B-6E1E808ABE4F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19B9718-0C56-C64F-95AF-BF4B10D9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18D91110-F070-AE4E-807D-0CA75339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89"/>
          <a:stretch/>
        </p:blipFill>
        <p:spPr>
          <a:xfrm>
            <a:off x="2858862" y="4186210"/>
            <a:ext cx="1499619" cy="2046695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675638-E0AB-F24A-9B4B-25BA48432E74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3608671" y="3802377"/>
            <a:ext cx="1" cy="38383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4381A4-663B-D74F-ADE2-F78541F37ED3}"/>
              </a:ext>
            </a:extLst>
          </p:cNvPr>
          <p:cNvSpPr/>
          <p:nvPr/>
        </p:nvSpPr>
        <p:spPr>
          <a:xfrm>
            <a:off x="2858270" y="5824361"/>
            <a:ext cx="1500803" cy="237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685987-DEBF-1C4E-8533-0D83C973CD1C}"/>
              </a:ext>
            </a:extLst>
          </p:cNvPr>
          <p:cNvGrpSpPr/>
          <p:nvPr/>
        </p:nvGrpSpPr>
        <p:grpSpPr>
          <a:xfrm>
            <a:off x="4198235" y="5901446"/>
            <a:ext cx="320492" cy="320492"/>
            <a:chOff x="4330530" y="4947127"/>
            <a:chExt cx="320492" cy="32049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408108D-7180-4E4B-90D4-276E26C7F525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C44F8D5-8B38-094B-94F3-C5E0D3BB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B5307B71-0B29-7B4E-804A-E53C2228E7D6}"/>
              </a:ext>
            </a:extLst>
          </p:cNvPr>
          <p:cNvCxnSpPr>
            <a:cxnSpLocks/>
            <a:stCxn id="65" idx="6"/>
            <a:endCxn id="18" idx="1"/>
          </p:cNvCxnSpPr>
          <p:nvPr/>
        </p:nvCxnSpPr>
        <p:spPr>
          <a:xfrm flipV="1">
            <a:off x="4518727" y="1982291"/>
            <a:ext cx="641144" cy="407940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108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E8FB4-21AF-B245-90F1-CB1964F0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1.5 Withdrawal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327F9-748A-1E42-8BEE-3D84CB50FF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42CBF-0C3E-7745-A724-2E590DEDB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374E5E-7A26-3E42-8BFA-C87618AF7160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BC3BE5-17B8-934F-A3E4-6F6F88A4C5E4}"/>
              </a:ext>
            </a:extLst>
          </p:cNvPr>
          <p:cNvGrpSpPr/>
          <p:nvPr/>
        </p:nvGrpSpPr>
        <p:grpSpPr>
          <a:xfrm>
            <a:off x="816677" y="1775511"/>
            <a:ext cx="3423623" cy="2142637"/>
            <a:chOff x="457196" y="3334091"/>
            <a:chExt cx="4142584" cy="2592591"/>
          </a:xfrm>
        </p:grpSpPr>
        <p:sp>
          <p:nvSpPr>
            <p:cNvPr id="7" name="원통[C] 6">
              <a:extLst>
                <a:ext uri="{FF2B5EF4-FFF2-40B4-BE49-F238E27FC236}">
                  <a16:creationId xmlns:a16="http://schemas.microsoft.com/office/drawing/2014/main" id="{2E098B33-1010-014C-9BF1-BD893019DD9B}"/>
                </a:ext>
              </a:extLst>
            </p:cNvPr>
            <p:cNvSpPr/>
            <p:nvPr/>
          </p:nvSpPr>
          <p:spPr>
            <a:xfrm>
              <a:off x="2902204" y="3684257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</a:t>
              </a:r>
            </a:p>
          </p:txBody>
        </p:sp>
        <p:sp>
          <p:nvSpPr>
            <p:cNvPr id="8" name="원통[C] 7">
              <a:extLst>
                <a:ext uri="{FF2B5EF4-FFF2-40B4-BE49-F238E27FC236}">
                  <a16:creationId xmlns:a16="http://schemas.microsoft.com/office/drawing/2014/main" id="{AB8B634C-3189-E748-B111-47FC9C624FC0}"/>
                </a:ext>
              </a:extLst>
            </p:cNvPr>
            <p:cNvSpPr/>
            <p:nvPr/>
          </p:nvSpPr>
          <p:spPr>
            <a:xfrm>
              <a:off x="2902204" y="5196476"/>
              <a:ext cx="1697576" cy="730205"/>
            </a:xfrm>
            <a:prstGeom prst="can">
              <a:avLst/>
            </a:prstGeom>
            <a:solidFill>
              <a:srgbClr val="51449D"/>
            </a:solidFill>
            <a:ln w="12700"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Ledger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9" name="원통[C] 8">
              <a:extLst>
                <a:ext uri="{FF2B5EF4-FFF2-40B4-BE49-F238E27FC236}">
                  <a16:creationId xmlns:a16="http://schemas.microsoft.com/office/drawing/2014/main" id="{5F26B5B8-B3F4-0640-9529-23B5B64E86B0}"/>
                </a:ext>
              </a:extLst>
            </p:cNvPr>
            <p:cNvSpPr/>
            <p:nvPr/>
          </p:nvSpPr>
          <p:spPr>
            <a:xfrm>
              <a:off x="457196" y="3684258"/>
              <a:ext cx="1697576" cy="2242424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Mainnet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10" name="꺾인 연결선[E] 9">
              <a:extLst>
                <a:ext uri="{FF2B5EF4-FFF2-40B4-BE49-F238E27FC236}">
                  <a16:creationId xmlns:a16="http://schemas.microsoft.com/office/drawing/2014/main" id="{8A935B63-6B24-274B-8DB4-60185238FC8B}"/>
                </a:ext>
              </a:extLst>
            </p:cNvPr>
            <p:cNvCxnSpPr>
              <a:cxnSpLocks/>
              <a:stCxn id="9" idx="4"/>
              <a:endCxn id="7" idx="2"/>
            </p:cNvCxnSpPr>
            <p:nvPr/>
          </p:nvCxnSpPr>
          <p:spPr>
            <a:xfrm flipV="1">
              <a:off x="2154772" y="4049360"/>
              <a:ext cx="747432" cy="7561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2E43B95-4084-D149-A5EF-41C165C0D695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19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022D4A0-D8F3-6A4B-A049-690675EC70E8}"/>
                </a:ext>
              </a:extLst>
            </p:cNvPr>
            <p:cNvCxnSpPr>
              <a:cxnSpLocks/>
            </p:cNvCxnSpPr>
            <p:nvPr/>
          </p:nvCxnSpPr>
          <p:spPr>
            <a:xfrm>
              <a:off x="4049184" y="4411806"/>
              <a:ext cx="0" cy="7846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2E30DF-0C21-E546-9369-3D504F9E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2092" y="4344808"/>
              <a:ext cx="453402" cy="453402"/>
            </a:xfrm>
            <a:prstGeom prst="rect">
              <a:avLst/>
            </a:prstGeom>
          </p:spPr>
        </p:pic>
        <p:cxnSp>
          <p:nvCxnSpPr>
            <p:cNvPr id="16" name="꺾인 연결선[E] 15">
              <a:extLst>
                <a:ext uri="{FF2B5EF4-FFF2-40B4-BE49-F238E27FC236}">
                  <a16:creationId xmlns:a16="http://schemas.microsoft.com/office/drawing/2014/main" id="{B5760020-30E9-AF4A-BEDF-57DC40CDB99D}"/>
                </a:ext>
              </a:extLst>
            </p:cNvPr>
            <p:cNvCxnSpPr>
              <a:cxnSpLocks/>
              <a:stCxn id="7" idx="1"/>
              <a:endCxn id="15" idx="0"/>
            </p:cNvCxnSpPr>
            <p:nvPr/>
          </p:nvCxnSpPr>
          <p:spPr>
            <a:xfrm rot="16200000" flipH="1" flipV="1">
              <a:off x="2199618" y="2793432"/>
              <a:ext cx="660551" cy="2442200"/>
            </a:xfrm>
            <a:prstGeom prst="bentConnector3">
              <a:avLst>
                <a:gd name="adj1" fmla="val -41875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BB9135-EEAE-634F-9AC0-9E431F98906B}"/>
                </a:ext>
              </a:extLst>
            </p:cNvPr>
            <p:cNvSpPr/>
            <p:nvPr/>
          </p:nvSpPr>
          <p:spPr>
            <a:xfrm>
              <a:off x="483285" y="4800098"/>
              <a:ext cx="1651016" cy="316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ko-KR" sz="11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[VELIC Hot wallet]</a:t>
              </a:r>
              <a:endParaRPr lang="en" altLang="ko-KR" sz="1100" b="1" dirty="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EC19A1-D8D6-474D-8C48-8C752C2E95B5}"/>
                </a:ext>
              </a:extLst>
            </p:cNvPr>
            <p:cNvSpPr/>
            <p:nvPr/>
          </p:nvSpPr>
          <p:spPr>
            <a:xfrm>
              <a:off x="2394709" y="4293636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F0CF6A9-4418-DC4C-9682-27AC240ABF9E}"/>
                </a:ext>
              </a:extLst>
            </p:cNvPr>
            <p:cNvSpPr/>
            <p:nvPr/>
          </p:nvSpPr>
          <p:spPr>
            <a:xfrm>
              <a:off x="3285990" y="4664430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D488B4-8F13-3B40-8BB0-5FBE7332A11D}"/>
                </a:ext>
              </a:extLst>
            </p:cNvPr>
            <p:cNvSpPr/>
            <p:nvPr/>
          </p:nvSpPr>
          <p:spPr>
            <a:xfrm>
              <a:off x="3915405" y="4664430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EE9B768-449B-0342-B69D-2094F3D36AC2}"/>
                </a:ext>
              </a:extLst>
            </p:cNvPr>
            <p:cNvSpPr/>
            <p:nvPr/>
          </p:nvSpPr>
          <p:spPr>
            <a:xfrm>
              <a:off x="2477643" y="3334091"/>
              <a:ext cx="267558" cy="2675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</a:t>
              </a:r>
              <a:endPara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35BB2C-F40C-A04D-A17E-18BE1D45BD69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24" name="수행의 시작/종료 23">
              <a:extLst>
                <a:ext uri="{FF2B5EF4-FFF2-40B4-BE49-F238E27FC236}">
                  <a16:creationId xmlns:a16="http://schemas.microsoft.com/office/drawing/2014/main" id="{0865703B-7C92-D549-A5C9-3DF991DB99A5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50627A-5B5B-034E-A2CC-E5AFD632E410}"/>
                </a:ext>
              </a:extLst>
            </p:cNvPr>
            <p:cNvSpPr txBox="1"/>
            <p:nvPr/>
          </p:nvSpPr>
          <p:spPr>
            <a:xfrm>
              <a:off x="1996955" y="1244141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Server List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71387F-E266-8D45-8298-3D67CB17B860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E309E804-E72D-DF49-B1CD-9B09D942CBD6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DEF0D9-0F42-BB41-8402-61792548DB8D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E3AE8A-AF25-524D-9E4E-728B2DB9C0FF}"/>
              </a:ext>
            </a:extLst>
          </p:cNvPr>
          <p:cNvSpPr txBox="1"/>
          <p:nvPr/>
        </p:nvSpPr>
        <p:spPr>
          <a:xfrm>
            <a:off x="5159872" y="4870994"/>
            <a:ext cx="432919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서버 조건 충족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상태 변경 등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출금 신청 내역 조회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처리된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상태 코드 및 출금 수량 검사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검사 후 정상적으로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처리되었을 경우 고객 자산에 잔고 반영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고객 화면에서 확인 가능</a:t>
            </a:r>
            <a:r>
              <a:rPr kumimoji="1" lang="en-US" altLang="ko-KR" sz="1200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R" altLang="en-US" sz="1200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C0071B-C95D-4844-834D-1A9E904B9A17}"/>
              </a:ext>
            </a:extLst>
          </p:cNvPr>
          <p:cNvSpPr/>
          <p:nvPr/>
        </p:nvSpPr>
        <p:spPr>
          <a:xfrm>
            <a:off x="5159871" y="4293636"/>
            <a:ext cx="34596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 : 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 서버 확인을 통한 원장 업데이트</a:t>
            </a:r>
            <a:endParaRPr lang="en-US" altLang="ko-KR" sz="1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ctr"/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ko-KR" altLang="en-US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 </a:t>
            </a:r>
            <a:r>
              <a:rPr lang="ko-KR" altLang="en-US" sz="14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TDCX21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12</a:t>
            </a:r>
            <a:r>
              <a:rPr lang="en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</a:t>
            </a:r>
            <a:r>
              <a:rPr lang="en-US" altLang="ko-KR" sz="14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endParaRPr lang="ko-KR" altLang="en-US" sz="1400" b="1" dirty="0">
              <a:solidFill>
                <a:srgbClr val="C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A46431-05C3-4248-900A-370EE6445A95}"/>
              </a:ext>
            </a:extLst>
          </p:cNvPr>
          <p:cNvGrpSpPr/>
          <p:nvPr/>
        </p:nvGrpSpPr>
        <p:grpSpPr>
          <a:xfrm>
            <a:off x="5227496" y="3726841"/>
            <a:ext cx="2308998" cy="327991"/>
            <a:chOff x="5327375" y="5088835"/>
            <a:chExt cx="2308998" cy="32799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3AFA2C-3B38-1D43-82E5-D5A353818714}"/>
                </a:ext>
              </a:extLst>
            </p:cNvPr>
            <p:cNvSpPr/>
            <p:nvPr/>
          </p:nvSpPr>
          <p:spPr>
            <a:xfrm>
              <a:off x="5327375" y="5088835"/>
              <a:ext cx="2308998" cy="327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 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확인</a:t>
              </a:r>
            </a:p>
          </p:txBody>
        </p:sp>
        <p:sp>
          <p:nvSpPr>
            <p:cNvPr id="33" name="실행 단추: 앞으로 또는 다음[A] 32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0CD91747-390A-E14F-AC13-6C31C908363C}"/>
                </a:ext>
              </a:extLst>
            </p:cNvPr>
            <p:cNvSpPr/>
            <p:nvPr/>
          </p:nvSpPr>
          <p:spPr>
            <a:xfrm>
              <a:off x="7238296" y="5105538"/>
              <a:ext cx="294584" cy="294584"/>
            </a:xfrm>
            <a:prstGeom prst="actionButtonForwardNex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838951D-A345-FD43-9D49-A6342B2135DF}"/>
              </a:ext>
            </a:extLst>
          </p:cNvPr>
          <p:cNvSpPr txBox="1"/>
          <p:nvPr/>
        </p:nvSpPr>
        <p:spPr>
          <a:xfrm>
            <a:off x="5159872" y="2395454"/>
            <a:ext cx="432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Ledger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승인된 출금 요청 건 정보를 지갑 서버에 전달</a:t>
            </a:r>
          </a:p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서버에서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 Hot wallet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확인 후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Private key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서명 및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Transaction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생성하여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별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network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전파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ctr">
              <a:lnSpc>
                <a:spcPct val="15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C.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 서버는 기존 작업과 동일하게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Mainnet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정보 구독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9E3060-4D88-F940-906F-B11640A4878B}"/>
              </a:ext>
            </a:extLst>
          </p:cNvPr>
          <p:cNvSpPr/>
          <p:nvPr/>
        </p:nvSpPr>
        <p:spPr>
          <a:xfrm>
            <a:off x="5121399" y="1684482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A~C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 서버에 실제 출금 요청</a:t>
            </a:r>
            <a:endParaRPr lang="en-US" altLang="ko-KR" sz="1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6CF42AD-4006-EB42-BDB4-C70AF3D75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726" y="4632190"/>
            <a:ext cx="2879083" cy="1689259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652175-2B00-AC4A-96BE-CDD893B1F8EB}"/>
              </a:ext>
            </a:extLst>
          </p:cNvPr>
          <p:cNvCxnSpPr>
            <a:cxnSpLocks/>
          </p:cNvCxnSpPr>
          <p:nvPr/>
        </p:nvCxnSpPr>
        <p:spPr>
          <a:xfrm>
            <a:off x="2662267" y="3918147"/>
            <a:ext cx="0" cy="71404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33472E-7125-DA40-9FB2-18D0D3030D79}"/>
              </a:ext>
            </a:extLst>
          </p:cNvPr>
          <p:cNvSpPr txBox="1"/>
          <p:nvPr/>
        </p:nvSpPr>
        <p:spPr>
          <a:xfrm>
            <a:off x="1700400" y="5346232"/>
            <a:ext cx="1923735" cy="646331"/>
          </a:xfrm>
          <a:prstGeom prst="rect">
            <a:avLst/>
          </a:prstGeom>
          <a:noFill/>
          <a:ln>
            <a:solidFill>
              <a:srgbClr val="51449D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Withdrawal History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</a:t>
            </a:r>
            <a:endParaRPr kumimoji="1" lang="en-US" altLang="ko-KR" sz="1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확인 가능</a:t>
            </a:r>
            <a:endParaRPr kumimoji="1" lang="en-US" altLang="ko-KR" sz="1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7" name="실행 단추: 뒤로 또는 이전[A] 4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7229CF5-C18B-564B-B2DD-66F778B70B3A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52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1833-3F8C-E94B-9A8A-8465B002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1.5 Withdrawal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6685A-6E41-BE43-8B89-2CA24BA28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</a:rPr>
              <a:t>지갑 서버를 통한 출금 요청 및</a:t>
            </a:r>
            <a:r>
              <a:rPr lang="en-US" altLang="ko-KR" dirty="0">
                <a:solidFill>
                  <a:prstClr val="black"/>
                </a:solidFill>
              </a:rPr>
              <a:t> Transaction</a:t>
            </a:r>
            <a:r>
              <a:rPr lang="ko-KR" altLang="en-US" dirty="0">
                <a:solidFill>
                  <a:prstClr val="black"/>
                </a:solidFill>
              </a:rPr>
              <a:t> 처리 결과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F0A10-2A77-2544-9D01-C70346EB03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374E5E-7A26-3E42-8BFA-C87618AF7160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1EBFB6-C2AD-AB45-A33C-4C229C9B6B15}"/>
              </a:ext>
            </a:extLst>
          </p:cNvPr>
          <p:cNvCxnSpPr>
            <a:cxnSpLocks/>
          </p:cNvCxnSpPr>
          <p:nvPr/>
        </p:nvCxnSpPr>
        <p:spPr>
          <a:xfrm flipH="1" flipV="1">
            <a:off x="2568967" y="5298065"/>
            <a:ext cx="2398500" cy="26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BF1A20-627E-4748-AF41-FA72DD7E58A0}"/>
              </a:ext>
            </a:extLst>
          </p:cNvPr>
          <p:cNvCxnSpPr>
            <a:cxnSpLocks/>
          </p:cNvCxnSpPr>
          <p:nvPr/>
        </p:nvCxnSpPr>
        <p:spPr>
          <a:xfrm flipH="1">
            <a:off x="2570693" y="5451214"/>
            <a:ext cx="257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AF0F0F-48EE-E64E-9A8D-93D4CF9C0F4D}"/>
              </a:ext>
            </a:extLst>
          </p:cNvPr>
          <p:cNvCxnSpPr>
            <a:cxnSpLocks/>
          </p:cNvCxnSpPr>
          <p:nvPr/>
        </p:nvCxnSpPr>
        <p:spPr>
          <a:xfrm flipH="1" flipV="1">
            <a:off x="2522823" y="2325128"/>
            <a:ext cx="2544750" cy="10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2A4E2E-6E29-AF4E-B5A7-C8D8C1CBAB10}"/>
              </a:ext>
            </a:extLst>
          </p:cNvPr>
          <p:cNvCxnSpPr>
            <a:cxnSpLocks/>
            <a:stCxn id="23" idx="4"/>
            <a:endCxn id="35" idx="0"/>
          </p:cNvCxnSpPr>
          <p:nvPr/>
        </p:nvCxnSpPr>
        <p:spPr>
          <a:xfrm>
            <a:off x="5311699" y="2492540"/>
            <a:ext cx="2704" cy="258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E48ED-331C-C546-A86C-CDF8F1BF3601}"/>
              </a:ext>
            </a:extLst>
          </p:cNvPr>
          <p:cNvCxnSpPr>
            <a:cxnSpLocks/>
          </p:cNvCxnSpPr>
          <p:nvPr/>
        </p:nvCxnSpPr>
        <p:spPr>
          <a:xfrm>
            <a:off x="2465976" y="2217289"/>
            <a:ext cx="2515500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DC9A267E-9A4F-6143-B312-2C47EBF710DF}"/>
              </a:ext>
            </a:extLst>
          </p:cNvPr>
          <p:cNvSpPr/>
          <p:nvPr/>
        </p:nvSpPr>
        <p:spPr>
          <a:xfrm>
            <a:off x="7199867" y="1809239"/>
            <a:ext cx="2298069" cy="1642070"/>
          </a:xfrm>
          <a:prstGeom prst="roundRect">
            <a:avLst>
              <a:gd name="adj" fmla="val 6233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7F559-5269-9F43-AF54-A114C1E7EB14}"/>
              </a:ext>
            </a:extLst>
          </p:cNvPr>
          <p:cNvSpPr txBox="1"/>
          <p:nvPr/>
        </p:nvSpPr>
        <p:spPr>
          <a:xfrm>
            <a:off x="7769533" y="1691364"/>
            <a:ext cx="1119993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Trading DB (G_XXX)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사각형: 둥근 모서리 27">
            <a:extLst>
              <a:ext uri="{FF2B5EF4-FFF2-40B4-BE49-F238E27FC236}">
                <a16:creationId xmlns:a16="http://schemas.microsoft.com/office/drawing/2014/main" id="{96BC63AF-94DE-324C-BF87-D8A5FCFAA9B1}"/>
              </a:ext>
            </a:extLst>
          </p:cNvPr>
          <p:cNvSpPr/>
          <p:nvPr/>
        </p:nvSpPr>
        <p:spPr>
          <a:xfrm>
            <a:off x="4465730" y="1827161"/>
            <a:ext cx="2393640" cy="2626980"/>
          </a:xfrm>
          <a:prstGeom prst="roundRect">
            <a:avLst>
              <a:gd name="adj" fmla="val 4941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19FF5-7DF2-3C4F-8A01-5112DC781960}"/>
              </a:ext>
            </a:extLst>
          </p:cNvPr>
          <p:cNvSpPr txBox="1"/>
          <p:nvPr/>
        </p:nvSpPr>
        <p:spPr>
          <a:xfrm>
            <a:off x="5181664" y="1732499"/>
            <a:ext cx="939313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AP Server (R_X)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A9B59E-21AF-584A-A811-E384AAEDEF31}"/>
              </a:ext>
            </a:extLst>
          </p:cNvPr>
          <p:cNvSpPr/>
          <p:nvPr/>
        </p:nvSpPr>
        <p:spPr>
          <a:xfrm>
            <a:off x="1851717" y="2076470"/>
            <a:ext cx="701141" cy="403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BEADD3-E668-A747-B153-77E6663F5D34}"/>
              </a:ext>
            </a:extLst>
          </p:cNvPr>
          <p:cNvSpPr txBox="1"/>
          <p:nvPr/>
        </p:nvSpPr>
        <p:spPr>
          <a:xfrm>
            <a:off x="1857756" y="2173004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요청</a:t>
            </a: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316B9945-31E6-8B48-A6D6-E0F7D7D5588C}"/>
              </a:ext>
            </a:extLst>
          </p:cNvPr>
          <p:cNvSpPr/>
          <p:nvPr/>
        </p:nvSpPr>
        <p:spPr>
          <a:xfrm>
            <a:off x="1542371" y="1827161"/>
            <a:ext cx="1840861" cy="1164607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B7F7B-E382-A243-8690-243AC00B9EC0}"/>
              </a:ext>
            </a:extLst>
          </p:cNvPr>
          <p:cNvSpPr txBox="1"/>
          <p:nvPr/>
        </p:nvSpPr>
        <p:spPr>
          <a:xfrm>
            <a:off x="1976716" y="1731982"/>
            <a:ext cx="1039570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WEB / WAS (R_X))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9" name="사각형: 둥근 모서리 41">
            <a:extLst>
              <a:ext uri="{FF2B5EF4-FFF2-40B4-BE49-F238E27FC236}">
                <a16:creationId xmlns:a16="http://schemas.microsoft.com/office/drawing/2014/main" id="{4FD49419-D235-7B49-BF53-9CE6991D830E}"/>
              </a:ext>
            </a:extLst>
          </p:cNvPr>
          <p:cNvSpPr/>
          <p:nvPr/>
        </p:nvSpPr>
        <p:spPr>
          <a:xfrm>
            <a:off x="4458133" y="4694602"/>
            <a:ext cx="5039803" cy="1145991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0" name="원통형 42">
            <a:extLst>
              <a:ext uri="{FF2B5EF4-FFF2-40B4-BE49-F238E27FC236}">
                <a16:creationId xmlns:a16="http://schemas.microsoft.com/office/drawing/2014/main" id="{069320EE-69CB-5041-8301-B8675CC1B855}"/>
              </a:ext>
            </a:extLst>
          </p:cNvPr>
          <p:cNvSpPr/>
          <p:nvPr/>
        </p:nvSpPr>
        <p:spPr>
          <a:xfrm>
            <a:off x="7551283" y="4820308"/>
            <a:ext cx="1645995" cy="936142"/>
          </a:xfrm>
          <a:prstGeom prst="can">
            <a:avLst>
              <a:gd name="adj" fmla="val 18326"/>
            </a:avLst>
          </a:prstGeom>
          <a:solidFill>
            <a:schemeClr val="bg1">
              <a:lumMod val="95000"/>
            </a:schemeClr>
          </a:solidFill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1258E5-597A-BC41-AFFE-3D5E9DED6E5E}"/>
              </a:ext>
            </a:extLst>
          </p:cNvPr>
          <p:cNvSpPr txBox="1"/>
          <p:nvPr/>
        </p:nvSpPr>
        <p:spPr>
          <a:xfrm>
            <a:off x="7926414" y="4588888"/>
            <a:ext cx="844974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Hot-Wallet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908D663-B234-DA42-98E1-750E71BA2C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2437" y="1980056"/>
          <a:ext cx="1530144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48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10048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10048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UID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Balance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‘ 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lt"/>
                        </a:rPr>
                        <a:t>15.45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CA884FC4-46B6-A441-B9B9-9F8D196F923E}"/>
              </a:ext>
            </a:extLst>
          </p:cNvPr>
          <p:cNvSpPr/>
          <p:nvPr/>
        </p:nvSpPr>
        <p:spPr>
          <a:xfrm>
            <a:off x="4956964" y="2075849"/>
            <a:ext cx="709470" cy="4166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83DA6-DAFA-9047-A3CB-1C8B0F6AA2F4}"/>
              </a:ext>
            </a:extLst>
          </p:cNvPr>
          <p:cNvSpPr txBox="1"/>
          <p:nvPr/>
        </p:nvSpPr>
        <p:spPr>
          <a:xfrm>
            <a:off x="4984825" y="2182457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IDCX21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lang="en-US" altLang="ko-KR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5B3E615-9DAF-D246-BE1C-F4C8410FE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09943"/>
              </p:ext>
            </p:extLst>
          </p:nvPr>
        </p:nvGraphicFramePr>
        <p:xfrm>
          <a:off x="7551283" y="5074585"/>
          <a:ext cx="1645996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76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HW-key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0x4d….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0xka….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F6E8F91-DE58-5747-B7A3-782DCC5099C8}"/>
              </a:ext>
            </a:extLst>
          </p:cNvPr>
          <p:cNvSpPr txBox="1"/>
          <p:nvPr/>
        </p:nvSpPr>
        <p:spPr>
          <a:xfrm>
            <a:off x="385269" y="2480491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회원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31BD883-896C-2840-9476-4543DE65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9" y="1988701"/>
            <a:ext cx="582075" cy="58207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AF2228-AF9A-D247-89F8-5B09F7852988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999634" y="2279739"/>
            <a:ext cx="858122" cy="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71B1D7-82CE-B748-B228-C2048A3534B4}"/>
              </a:ext>
            </a:extLst>
          </p:cNvPr>
          <p:cNvSpPr txBox="1"/>
          <p:nvPr/>
        </p:nvSpPr>
        <p:spPr>
          <a:xfrm>
            <a:off x="2719759" y="2016954"/>
            <a:ext cx="1264921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/QTY/TO-ADDR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전송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840060-8C63-4C4E-B207-2BE0AD483D1C}"/>
              </a:ext>
            </a:extLst>
          </p:cNvPr>
          <p:cNvSpPr txBox="1"/>
          <p:nvPr/>
        </p:nvSpPr>
        <p:spPr>
          <a:xfrm>
            <a:off x="5662373" y="1972960"/>
            <a:ext cx="1212698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3.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잔고확인 및 증거금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BBBAF9-9D0C-CC49-816C-330E160A6EEC}"/>
              </a:ext>
            </a:extLst>
          </p:cNvPr>
          <p:cNvCxnSpPr>
            <a:cxnSpLocks/>
          </p:cNvCxnSpPr>
          <p:nvPr/>
        </p:nvCxnSpPr>
        <p:spPr>
          <a:xfrm>
            <a:off x="5616409" y="2183959"/>
            <a:ext cx="1989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C8DFD70-FD65-6541-AEDD-54AE97235C55}"/>
              </a:ext>
            </a:extLst>
          </p:cNvPr>
          <p:cNvSpPr/>
          <p:nvPr/>
        </p:nvSpPr>
        <p:spPr>
          <a:xfrm>
            <a:off x="1890081" y="5186299"/>
            <a:ext cx="709470" cy="4041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81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GWCX10(J)</a:t>
            </a:r>
            <a:endParaRPr lang="ko-KR" altLang="en-US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사각형: 둥근 모서리 60">
            <a:extLst>
              <a:ext uri="{FF2B5EF4-FFF2-40B4-BE49-F238E27FC236}">
                <a16:creationId xmlns:a16="http://schemas.microsoft.com/office/drawing/2014/main" id="{08F54D96-8D9D-6041-8929-AEB768C7014E}"/>
              </a:ext>
            </a:extLst>
          </p:cNvPr>
          <p:cNvSpPr/>
          <p:nvPr/>
        </p:nvSpPr>
        <p:spPr>
          <a:xfrm>
            <a:off x="1537780" y="4158477"/>
            <a:ext cx="1840861" cy="1682116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30CD7-DED4-3048-809E-FA84EC97874E}"/>
              </a:ext>
            </a:extLst>
          </p:cNvPr>
          <p:cNvSpPr txBox="1"/>
          <p:nvPr/>
        </p:nvSpPr>
        <p:spPr>
          <a:xfrm>
            <a:off x="2025921" y="4082364"/>
            <a:ext cx="840153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GateWay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(R-A)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4AD0251-E6A8-684E-AC93-C09640268CBC}"/>
              </a:ext>
            </a:extLst>
          </p:cNvPr>
          <p:cNvSpPr/>
          <p:nvPr/>
        </p:nvSpPr>
        <p:spPr>
          <a:xfrm>
            <a:off x="4959668" y="5075158"/>
            <a:ext cx="709470" cy="490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81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HWCX11(J)</a:t>
            </a:r>
            <a:endParaRPr lang="ko-KR" altLang="en-US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6" name="사각형: 둥근 모서리 73">
            <a:extLst>
              <a:ext uri="{FF2B5EF4-FFF2-40B4-BE49-F238E27FC236}">
                <a16:creationId xmlns:a16="http://schemas.microsoft.com/office/drawing/2014/main" id="{38E1BE16-0973-9D48-9343-0DEB5240BA95}"/>
              </a:ext>
            </a:extLst>
          </p:cNvPr>
          <p:cNvSpPr/>
          <p:nvPr/>
        </p:nvSpPr>
        <p:spPr>
          <a:xfrm>
            <a:off x="7192609" y="3644809"/>
            <a:ext cx="2298069" cy="799984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147EDE-907E-8A45-9E63-8485765D645E}"/>
              </a:ext>
            </a:extLst>
          </p:cNvPr>
          <p:cNvSpPr txBox="1"/>
          <p:nvPr/>
        </p:nvSpPr>
        <p:spPr>
          <a:xfrm>
            <a:off x="8019855" y="3538393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정보계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566CBB1-2045-4E4A-A46A-ECADB63DC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6553" y="3815408"/>
          <a:ext cx="1973936" cy="45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4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493484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493484">
                  <a:extLst>
                    <a:ext uri="{9D8B030D-6E8A-4147-A177-3AD203B41FA5}">
                      <a16:colId xmlns:a16="http://schemas.microsoft.com/office/drawing/2014/main" val="1765897191"/>
                    </a:ext>
                  </a:extLst>
                </a:gridCol>
                <a:gridCol w="493484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Acnt_id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HW-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‘ ‘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0x6s…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0x4d...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766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593A496-57FF-304A-9F38-B78E77A506DE}"/>
              </a:ext>
            </a:extLst>
          </p:cNvPr>
          <p:cNvSpPr txBox="1"/>
          <p:nvPr/>
        </p:nvSpPr>
        <p:spPr>
          <a:xfrm>
            <a:off x="7768557" y="4270251"/>
            <a:ext cx="12074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 코인주소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F0851E-17FC-DF41-8471-09F8274C8692}"/>
              </a:ext>
            </a:extLst>
          </p:cNvPr>
          <p:cNvSpPr txBox="1"/>
          <p:nvPr/>
        </p:nvSpPr>
        <p:spPr>
          <a:xfrm>
            <a:off x="7747029" y="2426623"/>
            <a:ext cx="12074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 코인 잔고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4AD9E99-9D9D-7749-8FC2-17B8D48B13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99867" y="2785943"/>
          <a:ext cx="2298069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8">
                  <a:extLst>
                    <a:ext uri="{9D8B030D-6E8A-4147-A177-3AD203B41FA5}">
                      <a16:colId xmlns:a16="http://schemas.microsoft.com/office/drawing/2014/main" val="890981052"/>
                    </a:ext>
                  </a:extLst>
                </a:gridCol>
                <a:gridCol w="324304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465818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318407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  <a:gridCol w="383268">
                  <a:extLst>
                    <a:ext uri="{9D8B030D-6E8A-4147-A177-3AD203B41FA5}">
                      <a16:colId xmlns:a16="http://schemas.microsoft.com/office/drawing/2014/main" val="1645093729"/>
                    </a:ext>
                  </a:extLst>
                </a:gridCol>
                <a:gridCol w="452814">
                  <a:extLst>
                    <a:ext uri="{9D8B030D-6E8A-4147-A177-3AD203B41FA5}">
                      <a16:colId xmlns:a16="http://schemas.microsoft.com/office/drawing/2014/main" val="762297840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출금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Qty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0x3sd….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0x0….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19C9322-CE67-3A4C-B1B2-B5CCFA005C75}"/>
              </a:ext>
            </a:extLst>
          </p:cNvPr>
          <p:cNvSpPr txBox="1"/>
          <p:nvPr/>
        </p:nvSpPr>
        <p:spPr>
          <a:xfrm>
            <a:off x="7635867" y="3260106"/>
            <a:ext cx="1344886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내역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td_coin_trsf_dtld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3" name="구름 42">
            <a:extLst>
              <a:ext uri="{FF2B5EF4-FFF2-40B4-BE49-F238E27FC236}">
                <a16:creationId xmlns:a16="http://schemas.microsoft.com/office/drawing/2014/main" id="{5F6DD0F0-12E0-304C-9B32-699AF2B35D07}"/>
              </a:ext>
            </a:extLst>
          </p:cNvPr>
          <p:cNvSpPr/>
          <p:nvPr/>
        </p:nvSpPr>
        <p:spPr>
          <a:xfrm>
            <a:off x="438829" y="3127062"/>
            <a:ext cx="1181980" cy="75667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38C66-D4B9-184B-A76B-8581D53C868D}"/>
              </a:ext>
            </a:extLst>
          </p:cNvPr>
          <p:cNvSpPr txBox="1"/>
          <p:nvPr/>
        </p:nvSpPr>
        <p:spPr>
          <a:xfrm>
            <a:off x="551820" y="3187310"/>
            <a:ext cx="920445" cy="617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Coin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Network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(Full Node)</a:t>
            </a:r>
            <a:endParaRPr lang="ko-KR" altLang="en-US" sz="1138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45" name="직선 화살표 연결선 90">
            <a:extLst>
              <a:ext uri="{FF2B5EF4-FFF2-40B4-BE49-F238E27FC236}">
                <a16:creationId xmlns:a16="http://schemas.microsoft.com/office/drawing/2014/main" id="{DE3F74CE-6349-AD46-94F5-FA7FDB444A24}"/>
              </a:ext>
            </a:extLst>
          </p:cNvPr>
          <p:cNvCxnSpPr>
            <a:cxnSpLocks/>
            <a:endCxn id="32" idx="2"/>
          </p:cNvCxnSpPr>
          <p:nvPr/>
        </p:nvCxnSpPr>
        <p:spPr>
          <a:xfrm rot="16200000" flipH="1">
            <a:off x="422177" y="3920493"/>
            <a:ext cx="1650911" cy="12848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97">
            <a:extLst>
              <a:ext uri="{FF2B5EF4-FFF2-40B4-BE49-F238E27FC236}">
                <a16:creationId xmlns:a16="http://schemas.microsoft.com/office/drawing/2014/main" id="{9DC73003-F2F7-DE45-93CC-E9091039D9CC}"/>
              </a:ext>
            </a:extLst>
          </p:cNvPr>
          <p:cNvCxnSpPr>
            <a:cxnSpLocks/>
            <a:stCxn id="32" idx="1"/>
          </p:cNvCxnSpPr>
          <p:nvPr/>
        </p:nvCxnSpPr>
        <p:spPr>
          <a:xfrm rot="16200000" flipV="1">
            <a:off x="702352" y="3953865"/>
            <a:ext cx="1427329" cy="1155926"/>
          </a:xfrm>
          <a:prstGeom prst="curvedConnector3">
            <a:avLst>
              <a:gd name="adj1" fmla="val 3379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4B784E-974C-D540-B19A-8C6B3609CDCE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5669138" y="5315795"/>
            <a:ext cx="1872000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2FC469-DD55-9B46-84EB-8092840A6DAB}"/>
              </a:ext>
            </a:extLst>
          </p:cNvPr>
          <p:cNvSpPr txBox="1"/>
          <p:nvPr/>
        </p:nvSpPr>
        <p:spPr>
          <a:xfrm>
            <a:off x="678110" y="4726341"/>
            <a:ext cx="1195174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7. UTXO / Nonce / Fee</a:t>
            </a:r>
          </a:p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 획득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137FEF-B0DE-7B4A-A9B1-6979B0000C6C}"/>
              </a:ext>
            </a:extLst>
          </p:cNvPr>
          <p:cNvSpPr txBox="1"/>
          <p:nvPr/>
        </p:nvSpPr>
        <p:spPr>
          <a:xfrm>
            <a:off x="3396708" y="4982100"/>
            <a:ext cx="1567087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6 / 8.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RawTx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/ UTXO / Nonce / Fee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정보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요청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B9597F-6BA3-E94C-B87D-627AAAAA3C2B}"/>
              </a:ext>
            </a:extLst>
          </p:cNvPr>
          <p:cNvSpPr txBox="1"/>
          <p:nvPr/>
        </p:nvSpPr>
        <p:spPr>
          <a:xfrm>
            <a:off x="5926175" y="4976197"/>
            <a:ext cx="1251503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9. Tx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 및 전자서명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(By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PrivateKey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6E145E-77CD-0140-85F1-68FE62612665}"/>
              </a:ext>
            </a:extLst>
          </p:cNvPr>
          <p:cNvSpPr txBox="1"/>
          <p:nvPr/>
        </p:nvSpPr>
        <p:spPr>
          <a:xfrm>
            <a:off x="3756157" y="5482533"/>
            <a:ext cx="847319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10. Signed Tx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전송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924B32-27F7-0942-9AE1-4E9129343869}"/>
              </a:ext>
            </a:extLst>
          </p:cNvPr>
          <p:cNvSpPr txBox="1"/>
          <p:nvPr/>
        </p:nvSpPr>
        <p:spPr>
          <a:xfrm>
            <a:off x="658728" y="5394937"/>
            <a:ext cx="863337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11.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요청 후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 Hash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수신</a:t>
            </a:r>
          </a:p>
        </p:txBody>
      </p:sp>
      <p:cxnSp>
        <p:nvCxnSpPr>
          <p:cNvPr id="53" name="직선 화살표 연결선 112">
            <a:extLst>
              <a:ext uri="{FF2B5EF4-FFF2-40B4-BE49-F238E27FC236}">
                <a16:creationId xmlns:a16="http://schemas.microsoft.com/office/drawing/2014/main" id="{33387077-7D6F-5C41-A756-9E56D3202C84}"/>
              </a:ext>
            </a:extLst>
          </p:cNvPr>
          <p:cNvCxnSpPr>
            <a:cxnSpLocks/>
            <a:stCxn id="70" idx="3"/>
            <a:endCxn id="57" idx="2"/>
          </p:cNvCxnSpPr>
          <p:nvPr/>
        </p:nvCxnSpPr>
        <p:spPr>
          <a:xfrm flipV="1">
            <a:off x="3516546" y="4089346"/>
            <a:ext cx="2275992" cy="488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23">
            <a:extLst>
              <a:ext uri="{FF2B5EF4-FFF2-40B4-BE49-F238E27FC236}">
                <a16:creationId xmlns:a16="http://schemas.microsoft.com/office/drawing/2014/main" id="{86003944-5584-2549-B471-13A953A06171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5666434" y="2284194"/>
            <a:ext cx="1543212" cy="582913"/>
          </a:xfrm>
          <a:prstGeom prst="bentConnector3">
            <a:avLst>
              <a:gd name="adj1" fmla="val 874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145AB8-4A19-E040-8B11-903F9FCE6D45}"/>
              </a:ext>
            </a:extLst>
          </p:cNvPr>
          <p:cNvSpPr txBox="1"/>
          <p:nvPr/>
        </p:nvSpPr>
        <p:spPr>
          <a:xfrm>
            <a:off x="5680062" y="2300546"/>
            <a:ext cx="1180716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4.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출금내역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등록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A88A5-B27C-144F-B52D-5954169E9ADC}"/>
              </a:ext>
            </a:extLst>
          </p:cNvPr>
          <p:cNvSpPr txBox="1"/>
          <p:nvPr/>
        </p:nvSpPr>
        <p:spPr>
          <a:xfrm>
            <a:off x="4784950" y="3558422"/>
            <a:ext cx="874244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5.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출금정보 전송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Addr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51B6BE-2F98-454A-A6CD-E6044E3DBC83}"/>
              </a:ext>
            </a:extLst>
          </p:cNvPr>
          <p:cNvSpPr/>
          <p:nvPr/>
        </p:nvSpPr>
        <p:spPr>
          <a:xfrm>
            <a:off x="5792537" y="3928824"/>
            <a:ext cx="693071" cy="3210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58" name="직선 화살표 연결선 112">
            <a:extLst>
              <a:ext uri="{FF2B5EF4-FFF2-40B4-BE49-F238E27FC236}">
                <a16:creationId xmlns:a16="http://schemas.microsoft.com/office/drawing/2014/main" id="{05615B77-0B7F-A840-AF78-4788EF26FAB4}"/>
              </a:ext>
            </a:extLst>
          </p:cNvPr>
          <p:cNvCxnSpPr>
            <a:cxnSpLocks/>
            <a:stCxn id="59" idx="3"/>
            <a:endCxn id="41" idx="1"/>
          </p:cNvCxnSpPr>
          <p:nvPr/>
        </p:nvCxnSpPr>
        <p:spPr>
          <a:xfrm flipV="1">
            <a:off x="6540193" y="3016092"/>
            <a:ext cx="659674" cy="1135189"/>
          </a:xfrm>
          <a:prstGeom prst="bentConnector3">
            <a:avLst>
              <a:gd name="adj1" fmla="val 710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4E8A7F-5545-B742-BE45-D49606189EFC}"/>
              </a:ext>
            </a:extLst>
          </p:cNvPr>
          <p:cNvSpPr txBox="1"/>
          <p:nvPr/>
        </p:nvSpPr>
        <p:spPr>
          <a:xfrm>
            <a:off x="5805464" y="3980016"/>
            <a:ext cx="73472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1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GWCX11(J)</a:t>
            </a:r>
            <a:endParaRPr lang="ko-KR" altLang="en-US" sz="81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93D45D-BA39-664F-A20D-E37759CF25AF}"/>
              </a:ext>
            </a:extLst>
          </p:cNvPr>
          <p:cNvSpPr txBox="1"/>
          <p:nvPr/>
        </p:nvSpPr>
        <p:spPr>
          <a:xfrm>
            <a:off x="6550137" y="3393122"/>
            <a:ext cx="652643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13.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결과 갱신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TxID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</a:t>
            </a:r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출금중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DE5681-0B04-0B4D-9ED4-D0C0DA64AF46}"/>
              </a:ext>
            </a:extLst>
          </p:cNvPr>
          <p:cNvSpPr txBox="1"/>
          <p:nvPr/>
        </p:nvSpPr>
        <p:spPr>
          <a:xfrm>
            <a:off x="7728258" y="5545349"/>
            <a:ext cx="1287469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코인계좌정보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282FF1-797D-3E46-B13F-265AA7C3C1B4}"/>
              </a:ext>
            </a:extLst>
          </p:cNvPr>
          <p:cNvSpPr/>
          <p:nvPr/>
        </p:nvSpPr>
        <p:spPr>
          <a:xfrm>
            <a:off x="4129065" y="2135909"/>
            <a:ext cx="558455" cy="285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b" anchorCtr="1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IDCX1312S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2BC73A-D98A-304D-87A8-EBAF49914075}"/>
              </a:ext>
            </a:extLst>
          </p:cNvPr>
          <p:cNvSpPr txBox="1"/>
          <p:nvPr/>
        </p:nvSpPr>
        <p:spPr>
          <a:xfrm>
            <a:off x="2715486" y="2360951"/>
            <a:ext cx="1264921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6.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/QTY/TO-ADDR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전송</a:t>
            </a:r>
          </a:p>
        </p:txBody>
      </p:sp>
      <p:cxnSp>
        <p:nvCxnSpPr>
          <p:cNvPr id="64" name="직선 화살표 연결선 112">
            <a:extLst>
              <a:ext uri="{FF2B5EF4-FFF2-40B4-BE49-F238E27FC236}">
                <a16:creationId xmlns:a16="http://schemas.microsoft.com/office/drawing/2014/main" id="{108DA640-4E3E-0B4F-B7F3-3624CBABC3EB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5080764" y="2870515"/>
            <a:ext cx="1448796" cy="667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5B96968-6B85-B74C-B254-305E7AB7CA59}"/>
              </a:ext>
            </a:extLst>
          </p:cNvPr>
          <p:cNvSpPr txBox="1"/>
          <p:nvPr/>
        </p:nvSpPr>
        <p:spPr>
          <a:xfrm>
            <a:off x="5471252" y="2943383"/>
            <a:ext cx="620257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16.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잔고 갱신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완료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7D971B-8EC6-3A4E-8DE2-520DD18B682A}"/>
              </a:ext>
            </a:extLst>
          </p:cNvPr>
          <p:cNvSpPr/>
          <p:nvPr/>
        </p:nvSpPr>
        <p:spPr>
          <a:xfrm>
            <a:off x="2896572" y="5385096"/>
            <a:ext cx="619974" cy="17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GWCX1000T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EEA0614-41C4-C74B-98EA-B6D4E78EC839}"/>
              </a:ext>
            </a:extLst>
          </p:cNvPr>
          <p:cNvSpPr/>
          <p:nvPr/>
        </p:nvSpPr>
        <p:spPr>
          <a:xfrm>
            <a:off x="5006176" y="4601716"/>
            <a:ext cx="619974" cy="1903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b" anchorCtr="1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HWCX1101S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9E8088-78F2-FC4D-BA1B-4A812DD41886}"/>
              </a:ext>
            </a:extLst>
          </p:cNvPr>
          <p:cNvSpPr txBox="1"/>
          <p:nvPr/>
        </p:nvSpPr>
        <p:spPr>
          <a:xfrm>
            <a:off x="5760034" y="5483733"/>
            <a:ext cx="1251503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 Process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Multi Threading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73F36E-BC62-5649-99D8-16267F8DB2C2}"/>
              </a:ext>
            </a:extLst>
          </p:cNvPr>
          <p:cNvSpPr/>
          <p:nvPr/>
        </p:nvSpPr>
        <p:spPr>
          <a:xfrm>
            <a:off x="2896572" y="5184429"/>
            <a:ext cx="619974" cy="178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GWCX1000S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D6159CB-83DB-9D4E-9421-1A665EBA14F8}"/>
              </a:ext>
            </a:extLst>
          </p:cNvPr>
          <p:cNvSpPr/>
          <p:nvPr/>
        </p:nvSpPr>
        <p:spPr>
          <a:xfrm>
            <a:off x="2896572" y="4505687"/>
            <a:ext cx="619974" cy="143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GWCX1100T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A62F50-FF45-504F-B223-E75468204EB7}"/>
              </a:ext>
            </a:extLst>
          </p:cNvPr>
          <p:cNvSpPr/>
          <p:nvPr/>
        </p:nvSpPr>
        <p:spPr>
          <a:xfrm>
            <a:off x="1706356" y="4326835"/>
            <a:ext cx="709470" cy="4041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731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GWCX12(J)</a:t>
            </a:r>
            <a:endParaRPr lang="ko-KR" altLang="en-US" sz="731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E7C679-0C26-F34D-A453-398CBDACB489}"/>
              </a:ext>
            </a:extLst>
          </p:cNvPr>
          <p:cNvSpPr/>
          <p:nvPr/>
        </p:nvSpPr>
        <p:spPr>
          <a:xfrm>
            <a:off x="5829020" y="3424941"/>
            <a:ext cx="619974" cy="11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IDCX1303S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ED7ED-709A-6F44-88B2-9ED8DA170003}"/>
              </a:ext>
            </a:extLst>
          </p:cNvPr>
          <p:cNvSpPr/>
          <p:nvPr/>
        </p:nvSpPr>
        <p:spPr>
          <a:xfrm>
            <a:off x="5830988" y="3550679"/>
            <a:ext cx="619974" cy="124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IDCX1313S</a:t>
            </a:r>
          </a:p>
        </p:txBody>
      </p:sp>
      <p:cxnSp>
        <p:nvCxnSpPr>
          <p:cNvPr id="74" name="직선 화살표 연결선 112">
            <a:extLst>
              <a:ext uri="{FF2B5EF4-FFF2-40B4-BE49-F238E27FC236}">
                <a16:creationId xmlns:a16="http://schemas.microsoft.com/office/drawing/2014/main" id="{26887429-C947-7745-9948-3FA7DD24610F}"/>
              </a:ext>
            </a:extLst>
          </p:cNvPr>
          <p:cNvCxnSpPr>
            <a:cxnSpLocks/>
            <a:stCxn id="32" idx="0"/>
            <a:endCxn id="70" idx="1"/>
          </p:cNvCxnSpPr>
          <p:nvPr/>
        </p:nvCxnSpPr>
        <p:spPr>
          <a:xfrm rot="5400000" flipH="1" flipV="1">
            <a:off x="2266218" y="4555947"/>
            <a:ext cx="608951" cy="6517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ACB3B5-5A1C-B046-95DF-67A117E36697}"/>
              </a:ext>
            </a:extLst>
          </p:cNvPr>
          <p:cNvSpPr/>
          <p:nvPr/>
        </p:nvSpPr>
        <p:spPr>
          <a:xfrm>
            <a:off x="2896571" y="4322985"/>
            <a:ext cx="640577" cy="15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GWCX11xxN</a:t>
            </a:r>
          </a:p>
        </p:txBody>
      </p:sp>
      <p:cxnSp>
        <p:nvCxnSpPr>
          <p:cNvPr id="76" name="직선 화살표 연결선 112">
            <a:extLst>
              <a:ext uri="{FF2B5EF4-FFF2-40B4-BE49-F238E27FC236}">
                <a16:creationId xmlns:a16="http://schemas.microsoft.com/office/drawing/2014/main" id="{722B3BE6-2ADE-984E-8AC6-B1D31D055A1C}"/>
              </a:ext>
            </a:extLst>
          </p:cNvPr>
          <p:cNvCxnSpPr>
            <a:cxnSpLocks/>
            <a:stCxn id="71" idx="6"/>
            <a:endCxn id="75" idx="1"/>
          </p:cNvCxnSpPr>
          <p:nvPr/>
        </p:nvCxnSpPr>
        <p:spPr>
          <a:xfrm flipV="1">
            <a:off x="2415826" y="4401354"/>
            <a:ext cx="480746" cy="12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DAEDA1F-686E-4940-984F-E463F242F90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336554" y="3806350"/>
            <a:ext cx="473701" cy="57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12">
            <a:extLst>
              <a:ext uri="{FF2B5EF4-FFF2-40B4-BE49-F238E27FC236}">
                <a16:creationId xmlns:a16="http://schemas.microsoft.com/office/drawing/2014/main" id="{2AA4ABC4-A000-6E42-BD08-5B92D8331560}"/>
              </a:ext>
            </a:extLst>
          </p:cNvPr>
          <p:cNvCxnSpPr>
            <a:cxnSpLocks/>
            <a:stCxn id="75" idx="0"/>
            <a:endCxn id="57" idx="2"/>
          </p:cNvCxnSpPr>
          <p:nvPr/>
        </p:nvCxnSpPr>
        <p:spPr>
          <a:xfrm rot="5400000" flipH="1" flipV="1">
            <a:off x="4387879" y="2918327"/>
            <a:ext cx="233639" cy="25756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4F1D121-7C48-9D44-9D30-92CCF4483B61}"/>
              </a:ext>
            </a:extLst>
          </p:cNvPr>
          <p:cNvSpPr txBox="1"/>
          <p:nvPr/>
        </p:nvSpPr>
        <p:spPr>
          <a:xfrm>
            <a:off x="1272870" y="3823068"/>
            <a:ext cx="488153" cy="30926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14. Block </a:t>
            </a:r>
          </a:p>
          <a:p>
            <a:pPr algn="ctr" defTabSz="742950" latinLnBrk="1"/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정보수신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112C2B-C104-5042-BBDA-7E70CF8A4F0E}"/>
              </a:ext>
            </a:extLst>
          </p:cNvPr>
          <p:cNvSpPr txBox="1"/>
          <p:nvPr/>
        </p:nvSpPr>
        <p:spPr>
          <a:xfrm>
            <a:off x="3449237" y="3992958"/>
            <a:ext cx="774252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15. Block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EA68A0-7069-AD44-8991-0FB611E745EE}"/>
              </a:ext>
            </a:extLst>
          </p:cNvPr>
          <p:cNvSpPr txBox="1"/>
          <p:nvPr/>
        </p:nvSpPr>
        <p:spPr>
          <a:xfrm>
            <a:off x="3762207" y="4430740"/>
            <a:ext cx="612559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12.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결과 수신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ID/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TxID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DE2DE8-E93E-1A49-A9FB-962FBA2A118B}"/>
              </a:ext>
            </a:extLst>
          </p:cNvPr>
          <p:cNvSpPr txBox="1"/>
          <p:nvPr/>
        </p:nvSpPr>
        <p:spPr>
          <a:xfrm>
            <a:off x="2278492" y="4811102"/>
            <a:ext cx="151334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12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0E5143-732C-FE42-86BA-AD13609860D0}"/>
              </a:ext>
            </a:extLst>
          </p:cNvPr>
          <p:cNvSpPr txBox="1"/>
          <p:nvPr/>
        </p:nvSpPr>
        <p:spPr>
          <a:xfrm>
            <a:off x="2539844" y="4379972"/>
            <a:ext cx="151334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15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82C8F-DAED-9445-B0B8-15934045EE6B}"/>
              </a:ext>
            </a:extLst>
          </p:cNvPr>
          <p:cNvSpPr/>
          <p:nvPr/>
        </p:nvSpPr>
        <p:spPr>
          <a:xfrm>
            <a:off x="3998219" y="3083087"/>
            <a:ext cx="1433706" cy="396871"/>
          </a:xfrm>
          <a:prstGeom prst="rect">
            <a:avLst/>
          </a:prstGeom>
          <a:solidFill>
            <a:srgbClr val="51449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출금 이메일 인증 여부</a:t>
            </a:r>
            <a:endParaRPr kumimoji="1" lang="en-US" altLang="ko-KR" sz="11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확인 시 전송</a:t>
            </a:r>
          </a:p>
        </p:txBody>
      </p:sp>
    </p:spTree>
    <p:extLst>
      <p:ext uri="{BB962C8B-B14F-4D97-AF65-F5344CB8AC3E}">
        <p14:creationId xmlns:p14="http://schemas.microsoft.com/office/powerpoint/2010/main" val="75968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9964156-AE73-4AA6-89AD-074ADB77ED88}"/>
              </a:ext>
            </a:extLst>
          </p:cNvPr>
          <p:cNvCxnSpPr>
            <a:cxnSpLocks/>
          </p:cNvCxnSpPr>
          <p:nvPr/>
        </p:nvCxnSpPr>
        <p:spPr>
          <a:xfrm flipH="1">
            <a:off x="2570693" y="5244839"/>
            <a:ext cx="257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12">
            <a:extLst>
              <a:ext uri="{FF2B5EF4-FFF2-40B4-BE49-F238E27FC236}">
                <a16:creationId xmlns:a16="http://schemas.microsoft.com/office/drawing/2014/main" id="{53EFA112-5528-4785-BB25-ACBA1BBDF960}"/>
              </a:ext>
            </a:extLst>
          </p:cNvPr>
          <p:cNvCxnSpPr>
            <a:cxnSpLocks/>
            <a:stCxn id="179" idx="0"/>
          </p:cNvCxnSpPr>
          <p:nvPr/>
        </p:nvCxnSpPr>
        <p:spPr>
          <a:xfrm rot="5400000" flipH="1" flipV="1">
            <a:off x="6285625" y="2815464"/>
            <a:ext cx="760433" cy="1053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96A96F8-2AC0-49A9-A6D2-1C407887109D}"/>
              </a:ext>
            </a:extLst>
          </p:cNvPr>
          <p:cNvCxnSpPr>
            <a:cxnSpLocks/>
          </p:cNvCxnSpPr>
          <p:nvPr/>
        </p:nvCxnSpPr>
        <p:spPr>
          <a:xfrm flipH="1" flipV="1">
            <a:off x="2568967" y="5091690"/>
            <a:ext cx="2398500" cy="26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3DA332-7B12-4630-BBC8-58A8A2AF88C6}"/>
              </a:ext>
            </a:extLst>
          </p:cNvPr>
          <p:cNvCxnSpPr>
            <a:cxnSpLocks/>
            <a:stCxn id="48" idx="4"/>
            <a:endCxn id="67" idx="0"/>
          </p:cNvCxnSpPr>
          <p:nvPr/>
        </p:nvCxnSpPr>
        <p:spPr>
          <a:xfrm>
            <a:off x="5311699" y="2286165"/>
            <a:ext cx="2704" cy="258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B42217-4CBA-4B17-9C27-8F356CC12A47}"/>
              </a:ext>
            </a:extLst>
          </p:cNvPr>
          <p:cNvSpPr/>
          <p:nvPr/>
        </p:nvSpPr>
        <p:spPr>
          <a:xfrm>
            <a:off x="7188072" y="1621303"/>
            <a:ext cx="2343318" cy="1727012"/>
          </a:xfrm>
          <a:prstGeom prst="roundRect">
            <a:avLst>
              <a:gd name="adj" fmla="val 6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51F74-E8F7-4AD0-9047-13965C145C3F}"/>
              </a:ext>
            </a:extLst>
          </p:cNvPr>
          <p:cNvSpPr txBox="1"/>
          <p:nvPr/>
        </p:nvSpPr>
        <p:spPr>
          <a:xfrm>
            <a:off x="7769533" y="1484989"/>
            <a:ext cx="1119993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Trading DB (G_XXX)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80949A-5AF3-4457-895E-B2F53D5BDEC3}"/>
              </a:ext>
            </a:extLst>
          </p:cNvPr>
          <p:cNvSpPr/>
          <p:nvPr/>
        </p:nvSpPr>
        <p:spPr>
          <a:xfrm>
            <a:off x="4465730" y="1620786"/>
            <a:ext cx="2393640" cy="2626980"/>
          </a:xfrm>
          <a:prstGeom prst="roundRect">
            <a:avLst>
              <a:gd name="adj" fmla="val 49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0DDBA-469E-46B4-B3AC-5B068571848A}"/>
              </a:ext>
            </a:extLst>
          </p:cNvPr>
          <p:cNvSpPr txBox="1"/>
          <p:nvPr/>
        </p:nvSpPr>
        <p:spPr>
          <a:xfrm>
            <a:off x="5181664" y="1526124"/>
            <a:ext cx="939313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AP Server (R_X)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2F70063-2A72-40BD-9677-BA7CD15AD88A}"/>
              </a:ext>
            </a:extLst>
          </p:cNvPr>
          <p:cNvSpPr/>
          <p:nvPr/>
        </p:nvSpPr>
        <p:spPr>
          <a:xfrm>
            <a:off x="4458133" y="4488227"/>
            <a:ext cx="5039803" cy="1398203"/>
          </a:xfrm>
          <a:prstGeom prst="roundRect">
            <a:avLst>
              <a:gd name="adj" fmla="val 9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F58385-BAFC-40FA-BF9D-BD6B2274DE07}"/>
              </a:ext>
            </a:extLst>
          </p:cNvPr>
          <p:cNvSpPr txBox="1"/>
          <p:nvPr/>
        </p:nvSpPr>
        <p:spPr>
          <a:xfrm>
            <a:off x="7926414" y="4382513"/>
            <a:ext cx="844974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Hot-Wallet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5049DF3-CF1A-41B8-AB50-2AD7B33DCC35}"/>
              </a:ext>
            </a:extLst>
          </p:cNvPr>
          <p:cNvSpPr/>
          <p:nvPr/>
        </p:nvSpPr>
        <p:spPr>
          <a:xfrm>
            <a:off x="4956964" y="1869474"/>
            <a:ext cx="709470" cy="4166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E8C3ED3-97BA-44CD-8C5E-826F0CBAB9E9}"/>
              </a:ext>
            </a:extLst>
          </p:cNvPr>
          <p:cNvSpPr/>
          <p:nvPr/>
        </p:nvSpPr>
        <p:spPr>
          <a:xfrm>
            <a:off x="1890081" y="4979924"/>
            <a:ext cx="709470" cy="4041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81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GWCX10(J)</a:t>
            </a:r>
            <a:endParaRPr lang="ko-KR" altLang="en-US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FBB2C4F-703A-40A2-8CC6-B0F42699C518}"/>
              </a:ext>
            </a:extLst>
          </p:cNvPr>
          <p:cNvSpPr/>
          <p:nvPr/>
        </p:nvSpPr>
        <p:spPr>
          <a:xfrm>
            <a:off x="1537780" y="3952101"/>
            <a:ext cx="1840861" cy="1947322"/>
          </a:xfrm>
          <a:prstGeom prst="roundRect">
            <a:avLst>
              <a:gd name="adj" fmla="val 9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EF2437-DAB8-47EE-A491-FF31AC3FA62F}"/>
              </a:ext>
            </a:extLst>
          </p:cNvPr>
          <p:cNvSpPr txBox="1"/>
          <p:nvPr/>
        </p:nvSpPr>
        <p:spPr>
          <a:xfrm>
            <a:off x="2025921" y="3875989"/>
            <a:ext cx="840153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GateWay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(R-A)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F2AB705-1B98-4DE2-A4BF-ED2A58E76F25}"/>
              </a:ext>
            </a:extLst>
          </p:cNvPr>
          <p:cNvSpPr/>
          <p:nvPr/>
        </p:nvSpPr>
        <p:spPr>
          <a:xfrm>
            <a:off x="4959668" y="4868783"/>
            <a:ext cx="709470" cy="490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81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HWCX11(J)</a:t>
            </a:r>
            <a:endParaRPr lang="ko-KR" altLang="en-US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413C6FDC-BA91-4D30-9203-16489429C5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99867" y="2182388"/>
          <a:ext cx="2298068" cy="9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6">
                  <a:extLst>
                    <a:ext uri="{9D8B030D-6E8A-4147-A177-3AD203B41FA5}">
                      <a16:colId xmlns:a16="http://schemas.microsoft.com/office/drawing/2014/main" val="890981052"/>
                    </a:ext>
                  </a:extLst>
                </a:gridCol>
                <a:gridCol w="329155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442008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249217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1645093729"/>
                    </a:ext>
                  </a:extLst>
                </a:gridCol>
                <a:gridCol w="220465">
                  <a:extLst>
                    <a:ext uri="{9D8B030D-6E8A-4147-A177-3AD203B41FA5}">
                      <a16:colId xmlns:a16="http://schemas.microsoft.com/office/drawing/2014/main" val="762297840"/>
                    </a:ext>
                  </a:extLst>
                </a:gridCol>
              </a:tblGrid>
              <a:tr h="316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출금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Qty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Trsf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31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USDT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0xa6b....</a:t>
                      </a: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(EH)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입금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0x0….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28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USDT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0x3sd….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(UH)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수수료 출금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0x0….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D012E1F7-753F-49D4-AA34-2A69053F0B09}"/>
              </a:ext>
            </a:extLst>
          </p:cNvPr>
          <p:cNvSpPr txBox="1"/>
          <p:nvPr/>
        </p:nvSpPr>
        <p:spPr>
          <a:xfrm>
            <a:off x="7313648" y="3107729"/>
            <a:ext cx="2070506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내역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td_hot_walt_trsf_dtld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9" name="구름 88">
            <a:extLst>
              <a:ext uri="{FF2B5EF4-FFF2-40B4-BE49-F238E27FC236}">
                <a16:creationId xmlns:a16="http://schemas.microsoft.com/office/drawing/2014/main" id="{E42EAC74-6437-4E11-8380-166432EDFD2E}"/>
              </a:ext>
            </a:extLst>
          </p:cNvPr>
          <p:cNvSpPr/>
          <p:nvPr/>
        </p:nvSpPr>
        <p:spPr>
          <a:xfrm>
            <a:off x="438829" y="2920687"/>
            <a:ext cx="1181980" cy="75667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27C413-3721-42A4-BB2B-7BE152AD5777}"/>
              </a:ext>
            </a:extLst>
          </p:cNvPr>
          <p:cNvSpPr txBox="1"/>
          <p:nvPr/>
        </p:nvSpPr>
        <p:spPr>
          <a:xfrm>
            <a:off x="551820" y="2980935"/>
            <a:ext cx="920445" cy="617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Coin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Network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(Full Node)</a:t>
            </a:r>
            <a:endParaRPr lang="ko-KR" altLang="en-US" sz="1138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775CF72-ACBE-4C55-AA9C-FDE0E2657CC4}"/>
              </a:ext>
            </a:extLst>
          </p:cNvPr>
          <p:cNvCxnSpPr>
            <a:cxnSpLocks/>
            <a:endCxn id="59" idx="2"/>
          </p:cNvCxnSpPr>
          <p:nvPr/>
        </p:nvCxnSpPr>
        <p:spPr>
          <a:xfrm rot="16200000" flipH="1">
            <a:off x="422177" y="3714118"/>
            <a:ext cx="1650911" cy="12848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68FEBC6-D43A-4535-AD88-F1EF68CEEB7B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702352" y="3747490"/>
            <a:ext cx="1427329" cy="1155926"/>
          </a:xfrm>
          <a:prstGeom prst="curvedConnector3">
            <a:avLst>
              <a:gd name="adj1" fmla="val 3379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DD44920-73B1-47D7-ADC4-DC197364C667}"/>
              </a:ext>
            </a:extLst>
          </p:cNvPr>
          <p:cNvCxnSpPr>
            <a:cxnSpLocks/>
            <a:stCxn id="97" idx="1"/>
            <a:endCxn id="67" idx="6"/>
          </p:cNvCxnSpPr>
          <p:nvPr/>
        </p:nvCxnSpPr>
        <p:spPr>
          <a:xfrm flipH="1" flipV="1">
            <a:off x="5669138" y="5114007"/>
            <a:ext cx="2027401" cy="37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27B7A7E-5E27-45AA-8067-A58394F93095}"/>
              </a:ext>
            </a:extLst>
          </p:cNvPr>
          <p:cNvSpPr txBox="1"/>
          <p:nvPr/>
        </p:nvSpPr>
        <p:spPr>
          <a:xfrm>
            <a:off x="838054" y="4510892"/>
            <a:ext cx="968451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6. UTXO/Nonce/Fee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획득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8B2B3C-E08E-4F72-AC3F-5051402F649A}"/>
              </a:ext>
            </a:extLst>
          </p:cNvPr>
          <p:cNvSpPr txBox="1"/>
          <p:nvPr/>
        </p:nvSpPr>
        <p:spPr>
          <a:xfrm>
            <a:off x="3497641" y="4776330"/>
            <a:ext cx="1282622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4 / 7. UTXO/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rawTx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/STEP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 요청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수신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41B0B4-4497-4363-A11A-BA759A2019C7}"/>
              </a:ext>
            </a:extLst>
          </p:cNvPr>
          <p:cNvSpPr txBox="1"/>
          <p:nvPr/>
        </p:nvSpPr>
        <p:spPr>
          <a:xfrm>
            <a:off x="5955418" y="5258308"/>
            <a:ext cx="1251503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9. Tx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 및 전자서명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(By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PrivateKey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993662-1996-4798-A7BF-76521102EB4A}"/>
              </a:ext>
            </a:extLst>
          </p:cNvPr>
          <p:cNvSpPr txBox="1"/>
          <p:nvPr/>
        </p:nvSpPr>
        <p:spPr>
          <a:xfrm>
            <a:off x="3647786" y="5273428"/>
            <a:ext cx="847319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10. Signed Tx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전송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BC69E6-42C2-42AD-83C7-94B8AD2896AC}"/>
              </a:ext>
            </a:extLst>
          </p:cNvPr>
          <p:cNvSpPr txBox="1"/>
          <p:nvPr/>
        </p:nvSpPr>
        <p:spPr>
          <a:xfrm>
            <a:off x="658728" y="5188562"/>
            <a:ext cx="863337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11.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요청 후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 Hash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수신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A595D9-0B65-46A0-AA1E-5E8F037B6D54}"/>
              </a:ext>
            </a:extLst>
          </p:cNvPr>
          <p:cNvCxnSpPr>
            <a:cxnSpLocks/>
            <a:stCxn id="88" idx="3"/>
            <a:endCxn id="179" idx="2"/>
          </p:cNvCxnSpPr>
          <p:nvPr/>
        </p:nvCxnSpPr>
        <p:spPr>
          <a:xfrm flipV="1">
            <a:off x="3516546" y="3882971"/>
            <a:ext cx="2275992" cy="488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FBED7D2-E611-4EF6-8681-D02029491CB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5666434" y="2077819"/>
            <a:ext cx="1543212" cy="582913"/>
          </a:xfrm>
          <a:prstGeom prst="bentConnector3">
            <a:avLst>
              <a:gd name="adj1" fmla="val 874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ADF3C66-3132-45A3-B908-9D011EBAE0A9}"/>
              </a:ext>
            </a:extLst>
          </p:cNvPr>
          <p:cNvSpPr txBox="1"/>
          <p:nvPr/>
        </p:nvSpPr>
        <p:spPr>
          <a:xfrm>
            <a:off x="5680062" y="2094171"/>
            <a:ext cx="1270271" cy="3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1. </a:t>
            </a:r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자동이체내역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생성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등록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1919D8-CA42-424F-A1F9-7D536F68286E}"/>
              </a:ext>
            </a:extLst>
          </p:cNvPr>
          <p:cNvSpPr txBox="1"/>
          <p:nvPr/>
        </p:nvSpPr>
        <p:spPr>
          <a:xfrm>
            <a:off x="4616591" y="2878513"/>
            <a:ext cx="1024288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2.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자동이체정보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전송 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1FFCD63-6096-4B6E-B94B-BD71E608874B}"/>
              </a:ext>
            </a:extLst>
          </p:cNvPr>
          <p:cNvSpPr/>
          <p:nvPr/>
        </p:nvSpPr>
        <p:spPr>
          <a:xfrm>
            <a:off x="5792537" y="3722449"/>
            <a:ext cx="693071" cy="3210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A7B285-D5F1-4CE2-86D6-E2D165C26FB7}"/>
              </a:ext>
            </a:extLst>
          </p:cNvPr>
          <p:cNvSpPr txBox="1"/>
          <p:nvPr/>
        </p:nvSpPr>
        <p:spPr>
          <a:xfrm>
            <a:off x="5776670" y="3769984"/>
            <a:ext cx="734729" cy="217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742950" latinLnBrk="1"/>
            <a:r>
              <a:rPr lang="en-US" altLang="ko-KR" sz="81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GWCX11(J)</a:t>
            </a:r>
            <a:endParaRPr lang="ko-KR" altLang="en-US" sz="81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0283B7-BC62-4EA3-B3C7-4866063634F7}"/>
              </a:ext>
            </a:extLst>
          </p:cNvPr>
          <p:cNvSpPr txBox="1"/>
          <p:nvPr/>
        </p:nvSpPr>
        <p:spPr>
          <a:xfrm>
            <a:off x="5695035" y="3006490"/>
            <a:ext cx="1137103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14.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수수료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정보 삽입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TxID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/Qnty/Fee)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5374D-2FE8-4B71-AFA7-6A5374AD0219}"/>
              </a:ext>
            </a:extLst>
          </p:cNvPr>
          <p:cNvSpPr txBox="1"/>
          <p:nvPr/>
        </p:nvSpPr>
        <p:spPr>
          <a:xfrm>
            <a:off x="7582244" y="5702612"/>
            <a:ext cx="1915691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코인계좌정보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hw_hot_walt_info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06C1414-83FF-45F1-A2DB-38912D0D3236}"/>
              </a:ext>
            </a:extLst>
          </p:cNvPr>
          <p:cNvSpPr/>
          <p:nvPr/>
        </p:nvSpPr>
        <p:spPr>
          <a:xfrm>
            <a:off x="2896572" y="5178721"/>
            <a:ext cx="619974" cy="17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GWCX1000T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666AAC-C5C3-405C-B8DB-6E492005A88B}"/>
              </a:ext>
            </a:extLst>
          </p:cNvPr>
          <p:cNvSpPr/>
          <p:nvPr/>
        </p:nvSpPr>
        <p:spPr>
          <a:xfrm>
            <a:off x="5006176" y="4395341"/>
            <a:ext cx="619974" cy="1903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b" anchorCtr="1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HWCX1102S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93890A-6BE8-4FDB-90F2-879D59BF0713}"/>
              </a:ext>
            </a:extLst>
          </p:cNvPr>
          <p:cNvSpPr/>
          <p:nvPr/>
        </p:nvSpPr>
        <p:spPr>
          <a:xfrm>
            <a:off x="2896572" y="4978054"/>
            <a:ext cx="619974" cy="178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GWCX10xxS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69BEBC-F335-4AA1-98F1-868E79CC924E}"/>
              </a:ext>
            </a:extLst>
          </p:cNvPr>
          <p:cNvSpPr/>
          <p:nvPr/>
        </p:nvSpPr>
        <p:spPr>
          <a:xfrm>
            <a:off x="2896572" y="4299312"/>
            <a:ext cx="619974" cy="143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GWCX1100T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944157A-1982-431C-9AC4-3B296EE86A94}"/>
              </a:ext>
            </a:extLst>
          </p:cNvPr>
          <p:cNvSpPr/>
          <p:nvPr/>
        </p:nvSpPr>
        <p:spPr>
          <a:xfrm>
            <a:off x="1706356" y="4120460"/>
            <a:ext cx="709470" cy="4041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731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GWCX</a:t>
            </a:r>
          </a:p>
          <a:p>
            <a:pPr algn="ctr" defTabSz="742950" latinLnBrk="1"/>
            <a:r>
              <a:rPr lang="en-US" altLang="ko-KR" sz="731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12(J)</a:t>
            </a:r>
            <a:endParaRPr lang="ko-KR" altLang="en-US" sz="731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99" name="직선 화살표 연결선 112">
            <a:extLst>
              <a:ext uri="{FF2B5EF4-FFF2-40B4-BE49-F238E27FC236}">
                <a16:creationId xmlns:a16="http://schemas.microsoft.com/office/drawing/2014/main" id="{3B60345A-04AA-4DEB-BB31-3A3BA1F65AAC}"/>
              </a:ext>
            </a:extLst>
          </p:cNvPr>
          <p:cNvCxnSpPr>
            <a:cxnSpLocks/>
            <a:stCxn id="59" idx="0"/>
            <a:endCxn id="88" idx="1"/>
          </p:cNvCxnSpPr>
          <p:nvPr/>
        </p:nvCxnSpPr>
        <p:spPr>
          <a:xfrm rot="5400000" flipH="1" flipV="1">
            <a:off x="2266218" y="4349572"/>
            <a:ext cx="608951" cy="6517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AE5F045-3DD4-47AE-AFF2-0F7180470C41}"/>
              </a:ext>
            </a:extLst>
          </p:cNvPr>
          <p:cNvSpPr/>
          <p:nvPr/>
        </p:nvSpPr>
        <p:spPr>
          <a:xfrm>
            <a:off x="2896571" y="4116610"/>
            <a:ext cx="640577" cy="15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GWCX11xxN</a:t>
            </a:r>
          </a:p>
        </p:txBody>
      </p:sp>
      <p:cxnSp>
        <p:nvCxnSpPr>
          <p:cNvPr id="101" name="직선 화살표 연결선 112">
            <a:extLst>
              <a:ext uri="{FF2B5EF4-FFF2-40B4-BE49-F238E27FC236}">
                <a16:creationId xmlns:a16="http://schemas.microsoft.com/office/drawing/2014/main" id="{0EC0BE8E-0C7C-43B1-861E-30248391A63E}"/>
              </a:ext>
            </a:extLst>
          </p:cNvPr>
          <p:cNvCxnSpPr>
            <a:cxnSpLocks/>
            <a:stCxn id="93" idx="6"/>
            <a:endCxn id="100" idx="1"/>
          </p:cNvCxnSpPr>
          <p:nvPr/>
        </p:nvCxnSpPr>
        <p:spPr>
          <a:xfrm flipV="1">
            <a:off x="2415826" y="4194979"/>
            <a:ext cx="480746" cy="12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2BF008C-C11A-4FE5-870F-2E4DEBC0FDE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336554" y="3599975"/>
            <a:ext cx="473701" cy="57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2">
            <a:extLst>
              <a:ext uri="{FF2B5EF4-FFF2-40B4-BE49-F238E27FC236}">
                <a16:creationId xmlns:a16="http://schemas.microsoft.com/office/drawing/2014/main" id="{D2A0678B-A6E8-48B8-B291-00B293B8A1CB}"/>
              </a:ext>
            </a:extLst>
          </p:cNvPr>
          <p:cNvCxnSpPr>
            <a:cxnSpLocks/>
            <a:stCxn id="100" idx="0"/>
            <a:endCxn id="179" idx="2"/>
          </p:cNvCxnSpPr>
          <p:nvPr/>
        </p:nvCxnSpPr>
        <p:spPr>
          <a:xfrm rot="5400000" flipH="1" flipV="1">
            <a:off x="4387879" y="2711952"/>
            <a:ext cx="233639" cy="25756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43F09A5-BFA6-4D94-8049-5899BB3EC9BF}"/>
              </a:ext>
            </a:extLst>
          </p:cNvPr>
          <p:cNvSpPr txBox="1"/>
          <p:nvPr/>
        </p:nvSpPr>
        <p:spPr>
          <a:xfrm>
            <a:off x="1272870" y="3575418"/>
            <a:ext cx="488153" cy="30926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15. Block </a:t>
            </a:r>
          </a:p>
          <a:p>
            <a:pPr algn="ctr" defTabSz="742950" latinLnBrk="1"/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정보수신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E18A78-8CF0-4EA5-9B70-B439F7E32D37}"/>
              </a:ext>
            </a:extLst>
          </p:cNvPr>
          <p:cNvSpPr txBox="1"/>
          <p:nvPr/>
        </p:nvSpPr>
        <p:spPr>
          <a:xfrm>
            <a:off x="3449237" y="3786583"/>
            <a:ext cx="774252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17. Block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7D3E9F3-984C-4B7A-A620-86347A818968}"/>
              </a:ext>
            </a:extLst>
          </p:cNvPr>
          <p:cNvSpPr txBox="1"/>
          <p:nvPr/>
        </p:nvSpPr>
        <p:spPr>
          <a:xfrm>
            <a:off x="3696377" y="4224365"/>
            <a:ext cx="730698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13.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결과 수신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TxID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/Qnty/Fee)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DE4A295-E5E3-414E-B612-242F75C4CB4C}"/>
              </a:ext>
            </a:extLst>
          </p:cNvPr>
          <p:cNvSpPr txBox="1"/>
          <p:nvPr/>
        </p:nvSpPr>
        <p:spPr>
          <a:xfrm>
            <a:off x="2278492" y="4604727"/>
            <a:ext cx="151334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12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C70C76A-9B02-4EA0-8591-E4ED0E83937A}"/>
              </a:ext>
            </a:extLst>
          </p:cNvPr>
          <p:cNvSpPr txBox="1"/>
          <p:nvPr/>
        </p:nvSpPr>
        <p:spPr>
          <a:xfrm>
            <a:off x="2539844" y="4173597"/>
            <a:ext cx="151334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16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DFDD435-B7E5-48B3-9EC8-D3F6CDB100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6539" y="5258308"/>
          <a:ext cx="1645996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76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HW-key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0x4d….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0xka….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1A63C253-5351-4097-BF99-436181A480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6539" y="4559491"/>
          <a:ext cx="1645996" cy="46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76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HW-key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0x4d….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0xka….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CB4CDEE9-3E9F-481A-9886-F948CCDDC005}"/>
              </a:ext>
            </a:extLst>
          </p:cNvPr>
          <p:cNvSpPr txBox="1"/>
          <p:nvPr/>
        </p:nvSpPr>
        <p:spPr>
          <a:xfrm>
            <a:off x="7541139" y="4996751"/>
            <a:ext cx="1953441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 코인계좌정보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hw_user_walt_info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2C1B80-0160-4478-B6B1-AB4EE8BDF452}"/>
              </a:ext>
            </a:extLst>
          </p:cNvPr>
          <p:cNvSpPr txBox="1"/>
          <p:nvPr/>
        </p:nvSpPr>
        <p:spPr>
          <a:xfrm>
            <a:off x="5699747" y="3351985"/>
            <a:ext cx="1154499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18.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수수료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출금 정보 갱신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BlockNum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/Confirm)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7A5BDC-6E54-47CB-A9CA-160DB0849700}"/>
              </a:ext>
            </a:extLst>
          </p:cNvPr>
          <p:cNvSpPr txBox="1"/>
          <p:nvPr/>
        </p:nvSpPr>
        <p:spPr>
          <a:xfrm>
            <a:off x="4568276" y="5422946"/>
            <a:ext cx="1468498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3. To &lt;-&gt; From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변경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A48EFFB-1218-472E-81DD-31735875FB08}"/>
              </a:ext>
            </a:extLst>
          </p:cNvPr>
          <p:cNvSpPr txBox="1"/>
          <p:nvPr/>
        </p:nvSpPr>
        <p:spPr>
          <a:xfrm>
            <a:off x="6983802" y="3629594"/>
            <a:ext cx="1103602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19. </a:t>
            </a:r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자동이체정보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조회</a:t>
            </a:r>
          </a:p>
        </p:txBody>
      </p:sp>
      <p:cxnSp>
        <p:nvCxnSpPr>
          <p:cNvPr id="136" name="직선 화살표 연결선 123">
            <a:extLst>
              <a:ext uri="{FF2B5EF4-FFF2-40B4-BE49-F238E27FC236}">
                <a16:creationId xmlns:a16="http://schemas.microsoft.com/office/drawing/2014/main" id="{6F66555D-8EDD-4AD3-931E-A6B07DE456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1399" y="2861482"/>
            <a:ext cx="688468" cy="1023998"/>
          </a:xfrm>
          <a:prstGeom prst="bentConnector3">
            <a:avLst>
              <a:gd name="adj1" fmla="val 320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30557EE-8A4E-4928-A1EC-F5D29468173E}"/>
              </a:ext>
            </a:extLst>
          </p:cNvPr>
          <p:cNvSpPr txBox="1"/>
          <p:nvPr/>
        </p:nvSpPr>
        <p:spPr>
          <a:xfrm>
            <a:off x="4492905" y="4060365"/>
            <a:ext cx="647280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wType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= 3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5D56D3-26DB-436B-AB4F-9C6089A5EF47}"/>
              </a:ext>
            </a:extLst>
          </p:cNvPr>
          <p:cNvSpPr txBox="1"/>
          <p:nvPr/>
        </p:nvSpPr>
        <p:spPr>
          <a:xfrm>
            <a:off x="3781357" y="5111961"/>
            <a:ext cx="663674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wType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= 3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9FE17D-15F1-4624-919C-598D2B0D43FD}"/>
              </a:ext>
            </a:extLst>
          </p:cNvPr>
          <p:cNvSpPr txBox="1"/>
          <p:nvPr/>
        </p:nvSpPr>
        <p:spPr>
          <a:xfrm>
            <a:off x="1678233" y="5415174"/>
            <a:ext cx="1185406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5. Qnty -&gt;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TxFee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변경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rawTx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요청인 경우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D59ED5-18B1-40A8-9B54-1A0E132B5301}"/>
              </a:ext>
            </a:extLst>
          </p:cNvPr>
          <p:cNvSpPr txBox="1"/>
          <p:nvPr/>
        </p:nvSpPr>
        <p:spPr>
          <a:xfrm>
            <a:off x="4770786" y="5590236"/>
            <a:ext cx="1093133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8. Qnty -&gt;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TxFee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변경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rawTx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요청이 </a:t>
            </a:r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아닌경우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F0866E-75B0-4F2D-80AF-6FDCA861763D}"/>
              </a:ext>
            </a:extLst>
          </p:cNvPr>
          <p:cNvSpPr txBox="1"/>
          <p:nvPr/>
        </p:nvSpPr>
        <p:spPr>
          <a:xfrm>
            <a:off x="4983385" y="1988186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IDCX</a:t>
            </a:r>
          </a:p>
        </p:txBody>
      </p:sp>
      <p:cxnSp>
        <p:nvCxnSpPr>
          <p:cNvPr id="74" name="직선 화살표 연결선 112">
            <a:extLst>
              <a:ext uri="{FF2B5EF4-FFF2-40B4-BE49-F238E27FC236}">
                <a16:creationId xmlns:a16="http://schemas.microsoft.com/office/drawing/2014/main" id="{316E030B-6F3A-4E1C-B7EB-587193B15863}"/>
              </a:ext>
            </a:extLst>
          </p:cNvPr>
          <p:cNvCxnSpPr>
            <a:cxnSpLocks/>
            <a:stCxn id="179" idx="4"/>
            <a:endCxn id="67" idx="6"/>
          </p:cNvCxnSpPr>
          <p:nvPr/>
        </p:nvCxnSpPr>
        <p:spPr>
          <a:xfrm rot="5400000">
            <a:off x="5368849" y="4343783"/>
            <a:ext cx="1070514" cy="469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126370-E415-48ED-8AA0-F2A461BCA057}"/>
              </a:ext>
            </a:extLst>
          </p:cNvPr>
          <p:cNvSpPr/>
          <p:nvPr/>
        </p:nvSpPr>
        <p:spPr>
          <a:xfrm>
            <a:off x="5856026" y="4397562"/>
            <a:ext cx="619974" cy="1903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b" anchorCtr="1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HWCX1103S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71BD5C-3EEF-4AF8-8C96-163C356B530A}"/>
              </a:ext>
            </a:extLst>
          </p:cNvPr>
          <p:cNvSpPr txBox="1"/>
          <p:nvPr/>
        </p:nvSpPr>
        <p:spPr>
          <a:xfrm>
            <a:off x="5904106" y="4677640"/>
            <a:ext cx="919007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21.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기존 </a:t>
            </a:r>
            <a:r>
              <a:rPr lang="en-US" altLang="ko-KR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Hotwallet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자동이체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FLOW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47E3EA-C1C6-2E46-80D5-7A43B64C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1.5 Withdrawal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2860B-F81B-1C4F-A962-FC4959D644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" altLang="ko-KR" dirty="0"/>
              <a:t>Token Tx Fee </a:t>
            </a:r>
            <a:r>
              <a:rPr kumimoji="1" lang="ko-KR" altLang="en-US" dirty="0"/>
              <a:t>이체</a:t>
            </a:r>
            <a:r>
              <a:rPr kumimoji="1" lang="en-US" altLang="ko-KR" dirty="0"/>
              <a:t>(</a:t>
            </a:r>
            <a:r>
              <a:rPr kumimoji="1" lang="en" altLang="ko-KR" dirty="0"/>
              <a:t>USDT/ERC20/IRC2)</a:t>
            </a:r>
          </a:p>
        </p:txBody>
      </p:sp>
      <p:sp>
        <p:nvSpPr>
          <p:cNvPr id="71" name="슬라이드 번호 개체 틀 4">
            <a:extLst>
              <a:ext uri="{FF2B5EF4-FFF2-40B4-BE49-F238E27FC236}">
                <a16:creationId xmlns:a16="http://schemas.microsoft.com/office/drawing/2014/main" id="{4254616D-1C51-204B-8012-AFD63CD4D8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75" name="실행 단추: 뒤로 또는 이전[A] 7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E3A07D-BC32-2E4B-BCD4-7444250EA449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773637-FF77-A64A-8D5F-B86632CE7D3B}"/>
              </a:ext>
            </a:extLst>
          </p:cNvPr>
          <p:cNvSpPr txBox="1"/>
          <p:nvPr/>
        </p:nvSpPr>
        <p:spPr>
          <a:xfrm>
            <a:off x="5631671" y="4073677"/>
            <a:ext cx="1024288" cy="155944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</a:rPr>
              <a:t>20. </a:t>
            </a:r>
            <a:r>
              <a:rPr lang="ko-KR" altLang="en-US" sz="731" dirty="0">
                <a:solidFill>
                  <a:prstClr val="black"/>
                </a:solidFill>
              </a:rPr>
              <a:t>자동이체정보 전송</a:t>
            </a:r>
          </a:p>
        </p:txBody>
      </p:sp>
    </p:spTree>
    <p:extLst>
      <p:ext uri="{BB962C8B-B14F-4D97-AF65-F5344CB8AC3E}">
        <p14:creationId xmlns:p14="http://schemas.microsoft.com/office/powerpoint/2010/main" val="203062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9F76-C176-4243-9EF5-B0E0D30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Demonstration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1CA7-36B1-A642-A249-0BD4792AA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VELIC</a:t>
            </a:r>
            <a:r>
              <a:rPr kumimoji="1" lang="ko-KR" altLang="en-US" dirty="0"/>
              <a:t> 계정 생성부터 입출금까지의 </a:t>
            </a:r>
            <a:r>
              <a:rPr kumimoji="1" lang="en-US" altLang="ko-KR" dirty="0"/>
              <a:t>Process </a:t>
            </a:r>
            <a:r>
              <a:rPr kumimoji="1" lang="ko-KR" altLang="en-US" dirty="0"/>
              <a:t>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6D265-DD91-BA4B-B9E8-702A34BD19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596E71-499D-DD4E-9D6E-990CE80E4092}"/>
              </a:ext>
            </a:extLst>
          </p:cNvPr>
          <p:cNvSpPr/>
          <p:nvPr/>
        </p:nvSpPr>
        <p:spPr>
          <a:xfrm>
            <a:off x="1289814" y="2115958"/>
            <a:ext cx="1229425" cy="12294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Sign-up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D15056-C889-A64D-AF8A-93E52C41FA08}"/>
              </a:ext>
            </a:extLst>
          </p:cNvPr>
          <p:cNvSpPr/>
          <p:nvPr/>
        </p:nvSpPr>
        <p:spPr>
          <a:xfrm>
            <a:off x="2803941" y="4206014"/>
            <a:ext cx="1229425" cy="12294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Log-in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AD9B46-1D90-1547-9EE1-B467506BF826}"/>
              </a:ext>
            </a:extLst>
          </p:cNvPr>
          <p:cNvSpPr/>
          <p:nvPr/>
        </p:nvSpPr>
        <p:spPr>
          <a:xfrm>
            <a:off x="4318068" y="2115957"/>
            <a:ext cx="1229425" cy="12294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Generate</a:t>
            </a:r>
          </a:p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wallet</a:t>
            </a:r>
          </a:p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address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8F389CD-3066-994D-9F0A-74AB9FB1F4C3}"/>
              </a:ext>
            </a:extLst>
          </p:cNvPr>
          <p:cNvSpPr/>
          <p:nvPr/>
        </p:nvSpPr>
        <p:spPr>
          <a:xfrm>
            <a:off x="5832195" y="4208526"/>
            <a:ext cx="1229425" cy="12294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Deposit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D0791C-333A-324F-808B-93A1BA7EE0EF}"/>
              </a:ext>
            </a:extLst>
          </p:cNvPr>
          <p:cNvSpPr/>
          <p:nvPr/>
        </p:nvSpPr>
        <p:spPr>
          <a:xfrm>
            <a:off x="7346323" y="2115957"/>
            <a:ext cx="1229425" cy="12294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Withdrawal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985FF46-2641-D34D-B16A-A5F87FC6246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339194" y="3165338"/>
            <a:ext cx="644792" cy="1220721"/>
          </a:xfrm>
          <a:prstGeom prst="line">
            <a:avLst/>
          </a:prstGeom>
          <a:ln w="76200">
            <a:solidFill>
              <a:srgbClr val="514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7C6E0F-3A0D-2E45-A3BC-085B74B68415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853321" y="3165337"/>
            <a:ext cx="644792" cy="1220722"/>
          </a:xfrm>
          <a:prstGeom prst="line">
            <a:avLst/>
          </a:prstGeom>
          <a:ln w="76200">
            <a:solidFill>
              <a:srgbClr val="514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FB4F5A1-2FE0-804B-A0EE-8F9F726A7F2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5367448" y="3165337"/>
            <a:ext cx="644792" cy="1223234"/>
          </a:xfrm>
          <a:prstGeom prst="line">
            <a:avLst/>
          </a:prstGeom>
          <a:ln w="76200">
            <a:solidFill>
              <a:srgbClr val="514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0B694C4-4400-BA4F-B4E0-B0E9E471250A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1575" y="3165337"/>
            <a:ext cx="644793" cy="1223234"/>
          </a:xfrm>
          <a:prstGeom prst="line">
            <a:avLst/>
          </a:prstGeom>
          <a:ln w="76200">
            <a:solidFill>
              <a:srgbClr val="514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5FBB2C-C146-BD4F-B465-15E3AA865B6B}"/>
              </a:ext>
            </a:extLst>
          </p:cNvPr>
          <p:cNvSpPr txBox="1"/>
          <p:nvPr/>
        </p:nvSpPr>
        <p:spPr>
          <a:xfrm>
            <a:off x="739687" y="1466455"/>
            <a:ext cx="2329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u="sng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Step 1</a:t>
            </a:r>
          </a:p>
          <a:p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velic.io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접속하여 신규 계정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21AAF9-65D2-9A44-9D6D-4A6EB0C776FA}"/>
              </a:ext>
            </a:extLst>
          </p:cNvPr>
          <p:cNvSpPr txBox="1"/>
          <p:nvPr/>
        </p:nvSpPr>
        <p:spPr>
          <a:xfrm>
            <a:off x="3665477" y="1466455"/>
            <a:ext cx="2534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u="sng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Step 3</a:t>
            </a:r>
          </a:p>
          <a:p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입출금을 위한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Coin(BTC?)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주소 생성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1F486A-F999-4A40-AC1C-CEC7373C09A5}"/>
              </a:ext>
            </a:extLst>
          </p:cNvPr>
          <p:cNvSpPr txBox="1"/>
          <p:nvPr/>
        </p:nvSpPr>
        <p:spPr>
          <a:xfrm>
            <a:off x="6697195" y="1466455"/>
            <a:ext cx="252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u="sng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Step 4</a:t>
            </a:r>
          </a:p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으로부터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외부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address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출금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5B4D9-6FAC-DE4A-ABE7-F843F1BEC421}"/>
              </a:ext>
            </a:extLst>
          </p:cNvPr>
          <p:cNvSpPr txBox="1"/>
          <p:nvPr/>
        </p:nvSpPr>
        <p:spPr>
          <a:xfrm>
            <a:off x="1023317" y="4466783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u="sng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Step 2</a:t>
            </a:r>
          </a:p>
          <a:p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생성한 신규 계정으로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velic.io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F23109-46C5-574A-B483-568A0CBA9D70}"/>
              </a:ext>
            </a:extLst>
          </p:cNvPr>
          <p:cNvSpPr txBox="1"/>
          <p:nvPr/>
        </p:nvSpPr>
        <p:spPr>
          <a:xfrm>
            <a:off x="7346323" y="4466783"/>
            <a:ext cx="1463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u="sng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Step 4</a:t>
            </a:r>
          </a:p>
          <a:p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외부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address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로부터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VELIC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입금</a:t>
            </a:r>
          </a:p>
        </p:txBody>
      </p:sp>
      <p:sp>
        <p:nvSpPr>
          <p:cNvPr id="34" name="실행 단추: 앞으로 또는 다음[A]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03AF48-031D-9F4A-AAE3-46D5D2759B3A}"/>
              </a:ext>
            </a:extLst>
          </p:cNvPr>
          <p:cNvSpPr/>
          <p:nvPr/>
        </p:nvSpPr>
        <p:spPr>
          <a:xfrm>
            <a:off x="1815890" y="3066173"/>
            <a:ext cx="177275" cy="17727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실행 단추: 앞으로 또는 다음[A]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F7B84D8-1BBB-0941-B9FC-1C7CD1894E9A}"/>
              </a:ext>
            </a:extLst>
          </p:cNvPr>
          <p:cNvSpPr/>
          <p:nvPr/>
        </p:nvSpPr>
        <p:spPr>
          <a:xfrm>
            <a:off x="4844142" y="3066173"/>
            <a:ext cx="177275" cy="17727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실행 단추: 앞으로 또는 다음[A] 3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CDEF7BF-9A1A-904A-9556-559252789B0E}"/>
              </a:ext>
            </a:extLst>
          </p:cNvPr>
          <p:cNvSpPr/>
          <p:nvPr/>
        </p:nvSpPr>
        <p:spPr>
          <a:xfrm>
            <a:off x="7872398" y="3066173"/>
            <a:ext cx="177275" cy="17727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실행 단추: 앞으로 또는 다음[A] 3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A8FA32A-F37E-B047-9382-C0AD44ED7109}"/>
              </a:ext>
            </a:extLst>
          </p:cNvPr>
          <p:cNvSpPr/>
          <p:nvPr/>
        </p:nvSpPr>
        <p:spPr>
          <a:xfrm>
            <a:off x="3335403" y="5174669"/>
            <a:ext cx="177275" cy="17727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실행 단추: 앞으로 또는 다음[A] 3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F2916F-BF0D-B94D-B377-5D40C9B62EB1}"/>
              </a:ext>
            </a:extLst>
          </p:cNvPr>
          <p:cNvSpPr/>
          <p:nvPr/>
        </p:nvSpPr>
        <p:spPr>
          <a:xfrm>
            <a:off x="6358269" y="5174669"/>
            <a:ext cx="177275" cy="17727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EFC7B684-CBAC-BA40-A342-5A46917532F9}"/>
              </a:ext>
            </a:extLst>
          </p:cNvPr>
          <p:cNvSpPr/>
          <p:nvPr/>
        </p:nvSpPr>
        <p:spPr>
          <a:xfrm>
            <a:off x="7720314" y="5720556"/>
            <a:ext cx="1504561" cy="37039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3rd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Session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이동</a:t>
            </a:r>
          </a:p>
        </p:txBody>
      </p:sp>
      <p:sp>
        <p:nvSpPr>
          <p:cNvPr id="25" name="실행 단추: 앞으로 또는 다음[A]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1004F3-AB40-A045-9855-DEED19BE6279}"/>
              </a:ext>
            </a:extLst>
          </p:cNvPr>
          <p:cNvSpPr/>
          <p:nvPr/>
        </p:nvSpPr>
        <p:spPr>
          <a:xfrm>
            <a:off x="8918203" y="5817113"/>
            <a:ext cx="177275" cy="17727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0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1.1 Sign-up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VELIC</a:t>
            </a:r>
            <a:r>
              <a:rPr kumimoji="1" lang="ko-KR" altLang="en-US" dirty="0"/>
              <a:t> 계정 생성부터 입출금까지의 </a:t>
            </a:r>
            <a:r>
              <a:rPr kumimoji="1" lang="en-US" altLang="ko-KR" dirty="0"/>
              <a:t>Process </a:t>
            </a:r>
            <a:r>
              <a:rPr kumimoji="1" lang="ko-KR" altLang="en-US" dirty="0"/>
              <a:t>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4183AA-1448-2B46-A984-EEB0DCD5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9" y="1813014"/>
            <a:ext cx="3568700" cy="4394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80EBB5-24EC-4447-B891-13E05FB69449}"/>
              </a:ext>
            </a:extLst>
          </p:cNvPr>
          <p:cNvSpPr/>
          <p:nvPr/>
        </p:nvSpPr>
        <p:spPr>
          <a:xfrm>
            <a:off x="1014047" y="5416655"/>
            <a:ext cx="3014505" cy="447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CFF89-7EA2-9142-BEF2-79353D7E65BD}"/>
              </a:ext>
            </a:extLst>
          </p:cNvPr>
          <p:cNvSpPr txBox="1"/>
          <p:nvPr/>
        </p:nvSpPr>
        <p:spPr>
          <a:xfrm>
            <a:off x="4953000" y="2319223"/>
            <a:ext cx="45360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kumimoji="1" lang="en" altLang="ko-KR" sz="1200" b="1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" altLang="ko-KR" sz="1200" b="1" dirty="0" err="1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id_acnt_info</a:t>
            </a:r>
            <a:r>
              <a:rPr kumimoji="1" lang="en" altLang="ko-KR" sz="1200" b="1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Table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중복 검사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중복 시 에러메시지 호출</a:t>
            </a: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 ID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생성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계정 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 ID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생성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Procedure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호출 </a:t>
            </a:r>
            <a:r>
              <a:rPr kumimoji="1" lang="en-US" altLang="ko-KR" sz="1200" b="1" dirty="0">
                <a:solidFill>
                  <a:schemeClr val="accent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" altLang="ko-KR" sz="1200" b="1" dirty="0" err="1">
                <a:solidFill>
                  <a:schemeClr val="accent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id_get_grop_id</a:t>
            </a:r>
            <a:r>
              <a:rPr kumimoji="1" lang="en-US" altLang="ko-KR" sz="1200" b="1" dirty="0">
                <a:solidFill>
                  <a:schemeClr val="accent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kumimoji="1" lang="en" altLang="ko-KR" sz="1200" b="1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" altLang="ko-KR" sz="1200" b="1" dirty="0" err="1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id_acnt_info</a:t>
            </a:r>
            <a:r>
              <a:rPr kumimoji="1" lang="en" altLang="ko-KR" sz="1200" b="1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Table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 저장</a:t>
            </a: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 </a:t>
            </a:r>
            <a:r>
              <a:rPr kumimoji="1" lang="en-US" altLang="ko-KR" sz="1200" b="1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" altLang="ko-KR" sz="1200" b="1" dirty="0" err="1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id_login_addr</a:t>
            </a:r>
            <a:r>
              <a:rPr kumimoji="1" lang="en" altLang="ko-KR" sz="1200" b="1" dirty="0">
                <a:solidFill>
                  <a:srgbClr val="51449D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Table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Login Address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관리 등록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웹의 경우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 : </a:t>
            </a:r>
            <a:r>
              <a:rPr kumimoji="1" lang="en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FingerPrint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2 : IP Address )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두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 저장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모바일의 경우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 : </a:t>
            </a:r>
            <a:r>
              <a:rPr kumimoji="1" lang="en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FingerPrint</a:t>
            </a:r>
            <a:r>
              <a:rPr kumimoji="1"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값만 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A2007C-6185-2E4F-B7A4-1F7E45CB2C00}"/>
              </a:ext>
            </a:extLst>
          </p:cNvPr>
          <p:cNvSpPr/>
          <p:nvPr/>
        </p:nvSpPr>
        <p:spPr>
          <a:xfrm>
            <a:off x="4953000" y="1813014"/>
            <a:ext cx="2770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IDCX1101S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23BEE59-C241-D645-8C37-C08FF09E8821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165255" y="1982291"/>
            <a:ext cx="787745" cy="3881973"/>
          </a:xfrm>
          <a:prstGeom prst="bent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BD76E96-B721-8544-8BBF-7DC7F1EF76FD}"/>
              </a:ext>
            </a:extLst>
          </p:cNvPr>
          <p:cNvGrpSpPr/>
          <p:nvPr/>
        </p:nvGrpSpPr>
        <p:grpSpPr>
          <a:xfrm>
            <a:off x="1682260" y="1224232"/>
            <a:ext cx="1678075" cy="347595"/>
            <a:chOff x="1682260" y="119375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1366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2F5DA9-178B-8549-848A-9D0896EF0B34}"/>
              </a:ext>
            </a:extLst>
          </p:cNvPr>
          <p:cNvGrpSpPr/>
          <p:nvPr/>
        </p:nvGrpSpPr>
        <p:grpSpPr>
          <a:xfrm>
            <a:off x="3844763" y="5704018"/>
            <a:ext cx="320492" cy="320492"/>
            <a:chOff x="4330530" y="4947127"/>
            <a:chExt cx="320492" cy="32049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B07481D-091B-BD47-AF23-9CBB43AB998D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2B3A1C7-6A3D-1743-8A84-D8A15885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C8C282-595E-3A46-A995-315C3876D9AA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33" name="수행의 시작/종료 32">
              <a:extLst>
                <a:ext uri="{FF2B5EF4-FFF2-40B4-BE49-F238E27FC236}">
                  <a16:creationId xmlns:a16="http://schemas.microsoft.com/office/drawing/2014/main" id="{7B475B25-94A6-AB45-8A00-B29AAFD835C0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7CC671-10C4-9E4D-A736-548334A3DCFC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46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6BC4D85E-1B68-114A-9E03-28D8827A5D43}"/>
              </a:ext>
            </a:extLst>
          </p:cNvPr>
          <p:cNvSpPr/>
          <p:nvPr/>
        </p:nvSpPr>
        <p:spPr>
          <a:xfrm>
            <a:off x="1682260" y="1224232"/>
            <a:ext cx="1678075" cy="347595"/>
          </a:xfrm>
          <a:prstGeom prst="flowChartTerminator">
            <a:avLst/>
          </a:prstGeom>
          <a:solidFill>
            <a:srgbClr val="51449D"/>
          </a:solidFill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1.1 Sign-up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VELIC</a:t>
            </a:r>
            <a:r>
              <a:rPr kumimoji="1" lang="ko-KR" altLang="en-US" dirty="0"/>
              <a:t> 계정 생성부터 입출금까지의 </a:t>
            </a:r>
            <a:r>
              <a:rPr kumimoji="1" lang="en-US" altLang="ko-KR" dirty="0"/>
              <a:t>Process </a:t>
            </a:r>
            <a:r>
              <a:rPr kumimoji="1" lang="ko-KR" altLang="en-US" dirty="0"/>
              <a:t>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CFF89-7EA2-9142-BEF2-79353D7E65BD}"/>
              </a:ext>
            </a:extLst>
          </p:cNvPr>
          <p:cNvSpPr txBox="1"/>
          <p:nvPr/>
        </p:nvSpPr>
        <p:spPr>
          <a:xfrm>
            <a:off x="4953000" y="2319223"/>
            <a:ext cx="453606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회원가입 후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IDCX1112S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 호출</a:t>
            </a: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6. Client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발송 후 승인이 되면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id_acnt_info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Table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email_auth_yn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'Y'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세팅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7.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최종 회원가입 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A2007C-6185-2E4F-B7A4-1F7E45CB2C00}"/>
              </a:ext>
            </a:extLst>
          </p:cNvPr>
          <p:cNvSpPr/>
          <p:nvPr/>
        </p:nvSpPr>
        <p:spPr>
          <a:xfrm>
            <a:off x="4952999" y="1813014"/>
            <a:ext cx="2770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IDCX11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12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3C7FD-E8DC-BC40-84C9-0FA85E315EF8}"/>
              </a:ext>
            </a:extLst>
          </p:cNvPr>
          <p:cNvSpPr txBox="1"/>
          <p:nvPr/>
        </p:nvSpPr>
        <p:spPr>
          <a:xfrm>
            <a:off x="1922063" y="1244141"/>
            <a:ext cx="11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User Screen</a:t>
            </a:r>
            <a:endParaRPr kumimoji="1" lang="ko-KR" altLang="en-US" sz="14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987F97-B4BE-5843-9A07-89271173833F}"/>
              </a:ext>
            </a:extLst>
          </p:cNvPr>
          <p:cNvGrpSpPr/>
          <p:nvPr/>
        </p:nvGrpSpPr>
        <p:grpSpPr>
          <a:xfrm>
            <a:off x="533165" y="1813014"/>
            <a:ext cx="3632090" cy="4211938"/>
            <a:chOff x="260995" y="2064774"/>
            <a:chExt cx="3632090" cy="42119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CE4434-AFC2-1F43-811B-9FAE97BCB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180"/>
            <a:stretch/>
          </p:blipFill>
          <p:spPr>
            <a:xfrm>
              <a:off x="260995" y="2064774"/>
              <a:ext cx="2207886" cy="272845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81F7AF-6034-5942-A001-46E117469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37"/>
            <a:stretch/>
          </p:blipFill>
          <p:spPr>
            <a:xfrm>
              <a:off x="1659621" y="3548260"/>
              <a:ext cx="2233464" cy="2728452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4AD671-5729-7B45-A9AC-498BF1CD06A5}"/>
              </a:ext>
            </a:extLst>
          </p:cNvPr>
          <p:cNvSpPr/>
          <p:nvPr/>
        </p:nvSpPr>
        <p:spPr>
          <a:xfrm>
            <a:off x="2197718" y="4838204"/>
            <a:ext cx="1701609" cy="27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528DA77F-F4B1-1646-A10C-FD0CDC1CC7A9}"/>
              </a:ext>
            </a:extLst>
          </p:cNvPr>
          <p:cNvCxnSpPr>
            <a:cxnSpLocks/>
            <a:stCxn id="23" idx="6"/>
            <a:endCxn id="11" idx="1"/>
          </p:cNvCxnSpPr>
          <p:nvPr/>
        </p:nvCxnSpPr>
        <p:spPr>
          <a:xfrm flipV="1">
            <a:off x="4059573" y="1982291"/>
            <a:ext cx="893426" cy="320710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5852D9-CD76-334C-B656-7A155F7F6035}"/>
              </a:ext>
            </a:extLst>
          </p:cNvPr>
          <p:cNvGrpSpPr/>
          <p:nvPr/>
        </p:nvGrpSpPr>
        <p:grpSpPr>
          <a:xfrm>
            <a:off x="3739081" y="5029152"/>
            <a:ext cx="320492" cy="320492"/>
            <a:chOff x="4330530" y="4947127"/>
            <a:chExt cx="320492" cy="32049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9398CEB-C8BE-C549-A194-70F41E0F8388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72B286B-0D5C-224C-9463-5111667D7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5" name="실행 단추: 뒤로 또는 이전[A] 3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886825-7DD7-A145-8863-CE7D05F5D6E9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1.2 Log-in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신규 생성한 계정을 통해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홈페이지 </a:t>
            </a:r>
            <a:r>
              <a:rPr kumimoji="1" lang="en-US" altLang="ko-KR" dirty="0"/>
              <a:t>Log-in </a:t>
            </a:r>
            <a:r>
              <a:rPr kumimoji="1" lang="ko-KR" altLang="en-US" dirty="0"/>
              <a:t>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88E08AE-9191-DD44-9502-00A24C4CA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" r="53073" b="51336"/>
          <a:stretch/>
        </p:blipFill>
        <p:spPr>
          <a:xfrm>
            <a:off x="614881" y="1888581"/>
            <a:ext cx="2628745" cy="27457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802E02-FEDE-F545-8E37-F775F3BDEE7B}"/>
              </a:ext>
            </a:extLst>
          </p:cNvPr>
          <p:cNvSpPr txBox="1"/>
          <p:nvPr/>
        </p:nvSpPr>
        <p:spPr>
          <a:xfrm>
            <a:off x="4953000" y="2319223"/>
            <a:ext cx="475996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Client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Geetest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통과 시 다음 단계로 이동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계정 검사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실제 존재하는 계정인지 유효성 검사</a:t>
            </a: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Login_fail_cnt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검사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비밀번호 오류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8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 초과 시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해당 칼럼 값이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8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이상인 경우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로그인 제한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로그인 실패의 경우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id_acnt_info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테이블의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login_fail_cnt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칼럼의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counting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‘1’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증가함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7CA8DA-3D13-7041-A706-8CAAFBFAA996}"/>
              </a:ext>
            </a:extLst>
          </p:cNvPr>
          <p:cNvSpPr/>
          <p:nvPr/>
        </p:nvSpPr>
        <p:spPr>
          <a:xfrm>
            <a:off x="4953000" y="1813014"/>
            <a:ext cx="2770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IDCX1001S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56192B-3FFA-2840-BEC9-42EA24B7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56" y="3466951"/>
            <a:ext cx="2200111" cy="267325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9F5FA2-0238-FA42-A63B-21B4017ED6AB}"/>
              </a:ext>
            </a:extLst>
          </p:cNvPr>
          <p:cNvSpPr/>
          <p:nvPr/>
        </p:nvSpPr>
        <p:spPr>
          <a:xfrm>
            <a:off x="1455694" y="3939068"/>
            <a:ext cx="943802" cy="369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CD5E1497-2964-3641-AFFA-54A89FF03DE0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 rot="16200000" flipH="1">
            <a:off x="2540883" y="4324615"/>
            <a:ext cx="400197" cy="689440"/>
          </a:xfrm>
          <a:prstGeom prst="bentConnector2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CBAA65-9383-1D4A-A333-531ADD3699A6}"/>
              </a:ext>
            </a:extLst>
          </p:cNvPr>
          <p:cNvGrpSpPr/>
          <p:nvPr/>
        </p:nvGrpSpPr>
        <p:grpSpPr>
          <a:xfrm>
            <a:off x="2236015" y="4148745"/>
            <a:ext cx="320492" cy="320492"/>
            <a:chOff x="4330530" y="4947127"/>
            <a:chExt cx="320492" cy="32049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7A1779E-A8BC-E64F-99A9-6055C1C7C885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AC11970-A7A3-D94A-A512-CF1184C73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sp>
        <p:nvSpPr>
          <p:cNvPr id="44" name="대체 처리 43">
            <a:extLst>
              <a:ext uri="{FF2B5EF4-FFF2-40B4-BE49-F238E27FC236}">
                <a16:creationId xmlns:a16="http://schemas.microsoft.com/office/drawing/2014/main" id="{1518FC94-5F6D-6C49-923F-55DDE5166EEE}"/>
              </a:ext>
            </a:extLst>
          </p:cNvPr>
          <p:cNvSpPr/>
          <p:nvPr/>
        </p:nvSpPr>
        <p:spPr>
          <a:xfrm>
            <a:off x="2903533" y="3634158"/>
            <a:ext cx="1421088" cy="48649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7939DD-65A2-AF43-A689-458120332578}"/>
              </a:ext>
            </a:extLst>
          </p:cNvPr>
          <p:cNvSpPr txBox="1"/>
          <p:nvPr/>
        </p:nvSpPr>
        <p:spPr>
          <a:xfrm>
            <a:off x="2965241" y="3658992"/>
            <a:ext cx="1313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en-US" altLang="ko-KR" sz="1200" b="1" baseline="30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rd</a:t>
            </a:r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party service</a:t>
            </a:r>
          </a:p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-US" altLang="ko-KR" sz="12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Geetest</a:t>
            </a:r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F0587B-3834-6D42-AF4E-D0F56317FD79}"/>
              </a:ext>
            </a:extLst>
          </p:cNvPr>
          <p:cNvSpPr/>
          <p:nvPr/>
        </p:nvSpPr>
        <p:spPr>
          <a:xfrm>
            <a:off x="3085701" y="4315139"/>
            <a:ext cx="1069183" cy="1108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7201ADB-361B-2141-B413-788CC35DCB74}"/>
              </a:ext>
            </a:extLst>
          </p:cNvPr>
          <p:cNvGrpSpPr/>
          <p:nvPr/>
        </p:nvGrpSpPr>
        <p:grpSpPr>
          <a:xfrm>
            <a:off x="3994638" y="5263482"/>
            <a:ext cx="320492" cy="320492"/>
            <a:chOff x="4330530" y="4947127"/>
            <a:chExt cx="320492" cy="32049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A75713-9CDD-C14E-A69E-5ED30D7D63B5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27ADA28-1AA9-8942-AD45-1FD78898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00A7F80-9A2B-D14E-B1D1-ED59397741E6}"/>
              </a:ext>
            </a:extLst>
          </p:cNvPr>
          <p:cNvCxnSpPr>
            <a:cxnSpLocks/>
            <a:stCxn id="49" idx="6"/>
            <a:endCxn id="30" idx="1"/>
          </p:cNvCxnSpPr>
          <p:nvPr/>
        </p:nvCxnSpPr>
        <p:spPr>
          <a:xfrm flipV="1">
            <a:off x="4315130" y="1982291"/>
            <a:ext cx="637870" cy="34414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54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1.2 Log-in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신규 생성한 계정을 통해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홈페이지 </a:t>
            </a:r>
            <a:r>
              <a:rPr kumimoji="1" lang="en-US" altLang="ko-KR" dirty="0"/>
              <a:t>Log-in </a:t>
            </a:r>
            <a:r>
              <a:rPr kumimoji="1" lang="ko-KR" altLang="en-US" dirty="0"/>
              <a:t>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07742F-5BF6-0843-8313-7F3169086707}"/>
              </a:ext>
            </a:extLst>
          </p:cNvPr>
          <p:cNvGrpSpPr/>
          <p:nvPr/>
        </p:nvGrpSpPr>
        <p:grpSpPr>
          <a:xfrm>
            <a:off x="276567" y="2543713"/>
            <a:ext cx="4515104" cy="2400558"/>
            <a:chOff x="572957" y="1761515"/>
            <a:chExt cx="4966614" cy="264061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862C02C-1835-1949-A033-5452D554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617"/>
            <a:stretch/>
          </p:blipFill>
          <p:spPr>
            <a:xfrm>
              <a:off x="572957" y="1888581"/>
              <a:ext cx="2382068" cy="249294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80EB125-841D-C040-97C7-90B38E276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673"/>
            <a:stretch/>
          </p:blipFill>
          <p:spPr>
            <a:xfrm>
              <a:off x="3157503" y="1912066"/>
              <a:ext cx="2382068" cy="249006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4DAF1AC-ED68-4044-BB2D-8F4C7F5892A0}"/>
                </a:ext>
              </a:extLst>
            </p:cNvPr>
            <p:cNvGrpSpPr/>
            <p:nvPr/>
          </p:nvGrpSpPr>
          <p:grpSpPr>
            <a:xfrm>
              <a:off x="1055337" y="1761598"/>
              <a:ext cx="1421088" cy="486499"/>
              <a:chOff x="2903533" y="3634158"/>
              <a:chExt cx="1421088" cy="486499"/>
            </a:xfrm>
          </p:grpSpPr>
          <p:sp>
            <p:nvSpPr>
              <p:cNvPr id="56" name="대체 처리 55">
                <a:extLst>
                  <a:ext uri="{FF2B5EF4-FFF2-40B4-BE49-F238E27FC236}">
                    <a16:creationId xmlns:a16="http://schemas.microsoft.com/office/drawing/2014/main" id="{D5D41DF9-999C-9841-88BF-4BE98DF700AB}"/>
                  </a:ext>
                </a:extLst>
              </p:cNvPr>
              <p:cNvSpPr/>
              <p:nvPr/>
            </p:nvSpPr>
            <p:spPr>
              <a:xfrm>
                <a:off x="2903533" y="3634158"/>
                <a:ext cx="1421088" cy="486499"/>
              </a:xfrm>
              <a:prstGeom prst="flowChartAlternateProcess">
                <a:avLst/>
              </a:prstGeom>
              <a:solidFill>
                <a:srgbClr val="5144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45F71-566A-2F41-9EE9-7A5AE1454DC3}"/>
                  </a:ext>
                </a:extLst>
              </p:cNvPr>
              <p:cNvSpPr txBox="1"/>
              <p:nvPr/>
            </p:nvSpPr>
            <p:spPr>
              <a:xfrm>
                <a:off x="2965241" y="3661300"/>
                <a:ext cx="1313937" cy="4570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ko-KR" sz="1050" b="1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3</a:t>
                </a:r>
                <a:r>
                  <a:rPr kumimoji="1" lang="en-US" altLang="ko-KR" sz="1050" b="1" baseline="30000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rd</a:t>
                </a:r>
                <a:r>
                  <a:rPr kumimoji="1" lang="en-US" altLang="ko-KR" sz="1050" b="1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party service</a:t>
                </a:r>
              </a:p>
              <a:p>
                <a:pPr algn="ctr"/>
                <a:r>
                  <a:rPr kumimoji="1" lang="en-US" altLang="ko-KR" sz="1050" b="1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[Google OTP]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FCB15E1-9918-BA46-AB68-9772CD356025}"/>
                </a:ext>
              </a:extLst>
            </p:cNvPr>
            <p:cNvGrpSpPr/>
            <p:nvPr/>
          </p:nvGrpSpPr>
          <p:grpSpPr>
            <a:xfrm>
              <a:off x="3637993" y="1761515"/>
              <a:ext cx="1421088" cy="486499"/>
              <a:chOff x="2903533" y="3634158"/>
              <a:chExt cx="1421088" cy="486499"/>
            </a:xfrm>
          </p:grpSpPr>
          <p:sp>
            <p:nvSpPr>
              <p:cNvPr id="64" name="대체 처리 63">
                <a:extLst>
                  <a:ext uri="{FF2B5EF4-FFF2-40B4-BE49-F238E27FC236}">
                    <a16:creationId xmlns:a16="http://schemas.microsoft.com/office/drawing/2014/main" id="{CA804A10-483A-7C46-AB2E-D742F5D78660}"/>
                  </a:ext>
                </a:extLst>
              </p:cNvPr>
              <p:cNvSpPr/>
              <p:nvPr/>
            </p:nvSpPr>
            <p:spPr>
              <a:xfrm>
                <a:off x="2903533" y="3634158"/>
                <a:ext cx="1421088" cy="486499"/>
              </a:xfrm>
              <a:prstGeom prst="flowChartAlternateProcess">
                <a:avLst/>
              </a:prstGeom>
              <a:solidFill>
                <a:srgbClr val="5144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FAB258C-A9CA-4940-AF6F-7FDF1A636C02}"/>
                  </a:ext>
                </a:extLst>
              </p:cNvPr>
              <p:cNvSpPr txBox="1"/>
              <p:nvPr/>
            </p:nvSpPr>
            <p:spPr>
              <a:xfrm>
                <a:off x="2965241" y="3661300"/>
                <a:ext cx="1313937" cy="4570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ko-KR" sz="1050" b="1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3</a:t>
                </a:r>
                <a:r>
                  <a:rPr kumimoji="1" lang="en-US" altLang="ko-KR" sz="1050" b="1" baseline="30000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rd</a:t>
                </a:r>
                <a:r>
                  <a:rPr kumimoji="1" lang="en-US" altLang="ko-KR" sz="1050" b="1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party service</a:t>
                </a:r>
              </a:p>
              <a:p>
                <a:pPr algn="ctr"/>
                <a:r>
                  <a:rPr kumimoji="1" lang="en-US" altLang="ko-KR" sz="1050" b="1" dirty="0">
                    <a:solidFill>
                      <a:schemeClr val="bg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[SMS]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0366A-4684-3C40-B64F-49EE788A3DB5}"/>
              </a:ext>
            </a:extLst>
          </p:cNvPr>
          <p:cNvSpPr txBox="1"/>
          <p:nvPr/>
        </p:nvSpPr>
        <p:spPr>
          <a:xfrm>
            <a:off x="5159872" y="2319223"/>
            <a:ext cx="41568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 Client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Google OTP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혹은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SMS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발송을 통한 인증 통과 시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다음 단계로 이동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 [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id_acnt_info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테이블의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new_mac_addr_auth_yn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칼럼이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'Y'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설정되었거나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new_ip_addr_auth_yn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칼럼이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'Y'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설정된 경우 경우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(1:FingerPrint 2:IP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Assress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)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검사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491923-6760-A744-88EE-C5D1398E8A93}"/>
              </a:ext>
            </a:extLst>
          </p:cNvPr>
          <p:cNvSpPr/>
          <p:nvPr/>
        </p:nvSpPr>
        <p:spPr>
          <a:xfrm>
            <a:off x="5159872" y="1813014"/>
            <a:ext cx="2770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IDCX1001S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A89419-8227-1345-A29F-0B0DBD9DDBBD}"/>
              </a:ext>
            </a:extLst>
          </p:cNvPr>
          <p:cNvSpPr/>
          <p:nvPr/>
        </p:nvSpPr>
        <p:spPr>
          <a:xfrm>
            <a:off x="5159872" y="5256939"/>
            <a:ext cx="47461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 IDCX1002S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 호출해서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id_login_addr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 Table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로그인 이력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2ECE5-5C21-F24F-BE4D-295022D27078}"/>
              </a:ext>
            </a:extLst>
          </p:cNvPr>
          <p:cNvSpPr/>
          <p:nvPr/>
        </p:nvSpPr>
        <p:spPr>
          <a:xfrm>
            <a:off x="393137" y="4366725"/>
            <a:ext cx="4281964" cy="315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31C4EE-D252-3646-A2FC-777C97C22025}"/>
              </a:ext>
            </a:extLst>
          </p:cNvPr>
          <p:cNvGrpSpPr/>
          <p:nvPr/>
        </p:nvGrpSpPr>
        <p:grpSpPr>
          <a:xfrm>
            <a:off x="4514855" y="4594309"/>
            <a:ext cx="320492" cy="320492"/>
            <a:chOff x="4330530" y="4947127"/>
            <a:chExt cx="320492" cy="320492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460AC08-6CDF-DA46-B2BF-FBC59C4365A9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C0D2B1F-CA0B-2843-A5FD-B2D6F8291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95D69359-EA37-FE42-9356-96DB904B3D0E}"/>
              </a:ext>
            </a:extLst>
          </p:cNvPr>
          <p:cNvCxnSpPr>
            <a:cxnSpLocks/>
            <a:stCxn id="75" idx="6"/>
            <a:endCxn id="67" idx="1"/>
          </p:cNvCxnSpPr>
          <p:nvPr/>
        </p:nvCxnSpPr>
        <p:spPr>
          <a:xfrm flipV="1">
            <a:off x="4835347" y="1982291"/>
            <a:ext cx="324525" cy="277226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구부러진 연결선[U] 78">
            <a:extLst>
              <a:ext uri="{FF2B5EF4-FFF2-40B4-BE49-F238E27FC236}">
                <a16:creationId xmlns:a16="http://schemas.microsoft.com/office/drawing/2014/main" id="{AC5FBF6D-236B-8741-8B50-C4F686F3F1B9}"/>
              </a:ext>
            </a:extLst>
          </p:cNvPr>
          <p:cNvCxnSpPr>
            <a:cxnSpLocks/>
            <a:stCxn id="57" idx="0"/>
            <a:endCxn id="64" idx="0"/>
          </p:cNvCxnSpPr>
          <p:nvPr/>
        </p:nvCxnSpPr>
        <p:spPr>
          <a:xfrm rot="5400000" flipH="1" flipV="1">
            <a:off x="2526299" y="1385850"/>
            <a:ext cx="24750" cy="2340477"/>
          </a:xfrm>
          <a:prstGeom prst="curvedConnector3">
            <a:avLst>
              <a:gd name="adj1" fmla="val 1023636"/>
            </a:avLst>
          </a:prstGeom>
          <a:ln>
            <a:solidFill>
              <a:srgbClr val="51449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11AE612-D42B-7747-8F2E-1B92F9F94D55}"/>
              </a:ext>
            </a:extLst>
          </p:cNvPr>
          <p:cNvSpPr/>
          <p:nvPr/>
        </p:nvSpPr>
        <p:spPr>
          <a:xfrm>
            <a:off x="2332622" y="2123357"/>
            <a:ext cx="391732" cy="391732"/>
          </a:xfrm>
          <a:prstGeom prst="ellipse">
            <a:avLst/>
          </a:prstGeom>
          <a:solidFill>
            <a:schemeClr val="bg1"/>
          </a:solidFill>
          <a:ln w="12700"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or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765DFD-B325-784F-BA94-4C8D1599FB1B}"/>
              </a:ext>
            </a:extLst>
          </p:cNvPr>
          <p:cNvSpPr/>
          <p:nvPr/>
        </p:nvSpPr>
        <p:spPr>
          <a:xfrm>
            <a:off x="5159871" y="4872405"/>
            <a:ext cx="2770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IDCX100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5850C85-35D5-274D-A542-B17AB3448DF5}"/>
              </a:ext>
            </a:extLst>
          </p:cNvPr>
          <p:cNvCxnSpPr>
            <a:stCxn id="66" idx="2"/>
          </p:cNvCxnSpPr>
          <p:nvPr/>
        </p:nvCxnSpPr>
        <p:spPr>
          <a:xfrm>
            <a:off x="7238296" y="4242004"/>
            <a:ext cx="0" cy="59909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실행 단추: 뒤로 또는 이전[A] 8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444C51A-7351-254F-8241-078524426EED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1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1.3 Generate wallet address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고객의 신규 지갑 생성 요청 시 지갑 서버를 통해 신규 지갑 주소 생성하여 노출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0366A-4684-3C40-B64F-49EE788A3DB5}"/>
              </a:ext>
            </a:extLst>
          </p:cNvPr>
          <p:cNvSpPr txBox="1"/>
          <p:nvPr/>
        </p:nvSpPr>
        <p:spPr>
          <a:xfrm>
            <a:off x="5159872" y="2300043"/>
            <a:ext cx="43291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id_hot_walt_info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테이블의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hot_walt_id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요청하여 등록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계정의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인증 여부를 검사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walt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Tag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사용여부를 검사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리플 등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Tag, Memo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등이 필요한 경우를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Check</a:t>
            </a:r>
          </a:p>
          <a:p>
            <a:pPr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 [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id_coin_walt_info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테이블에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지갑주소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지갑태그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en-US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hot_walt_id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저장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491923-6760-A744-88EE-C5D1398E8A93}"/>
              </a:ext>
            </a:extLst>
          </p:cNvPr>
          <p:cNvSpPr/>
          <p:nvPr/>
        </p:nvSpPr>
        <p:spPr>
          <a:xfrm>
            <a:off x="5159871" y="1813014"/>
            <a:ext cx="2770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IDCX1301S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97D92-2DB6-714E-A3E6-B1941AB6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5" y="2325977"/>
            <a:ext cx="4498286" cy="261190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D515CB-C3B2-FF49-BEEC-238BAD9E2D13}"/>
              </a:ext>
            </a:extLst>
          </p:cNvPr>
          <p:cNvSpPr/>
          <p:nvPr/>
        </p:nvSpPr>
        <p:spPr>
          <a:xfrm>
            <a:off x="2697165" y="4541552"/>
            <a:ext cx="1240333" cy="237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50C464-5EC3-3A43-A8B2-A58F56A3979A}"/>
              </a:ext>
            </a:extLst>
          </p:cNvPr>
          <p:cNvGrpSpPr/>
          <p:nvPr/>
        </p:nvGrpSpPr>
        <p:grpSpPr>
          <a:xfrm>
            <a:off x="3622869" y="4680854"/>
            <a:ext cx="320492" cy="320492"/>
            <a:chOff x="4330530" y="4947127"/>
            <a:chExt cx="320492" cy="32049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85A6E5-0383-D043-82D2-3C48733BD97E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E2F203A-70F6-D143-AD63-183A08299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39258218-DA5E-D948-8329-39DA2AED2D24}"/>
              </a:ext>
            </a:extLst>
          </p:cNvPr>
          <p:cNvCxnSpPr>
            <a:cxnSpLocks/>
            <a:stCxn id="37" idx="6"/>
            <a:endCxn id="67" idx="1"/>
          </p:cNvCxnSpPr>
          <p:nvPr/>
        </p:nvCxnSpPr>
        <p:spPr>
          <a:xfrm flipV="1">
            <a:off x="3943361" y="1982291"/>
            <a:ext cx="1216510" cy="285880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A400-3B8F-8C43-84FC-D09F97EE2125}"/>
              </a:ext>
            </a:extLst>
          </p:cNvPr>
          <p:cNvGrpSpPr/>
          <p:nvPr/>
        </p:nvGrpSpPr>
        <p:grpSpPr>
          <a:xfrm>
            <a:off x="5227496" y="3492340"/>
            <a:ext cx="2308998" cy="327991"/>
            <a:chOff x="5327375" y="5088835"/>
            <a:chExt cx="2308998" cy="3279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EAA8FC-86CE-BA42-914F-66DFD8E41053}"/>
                </a:ext>
              </a:extLst>
            </p:cNvPr>
            <p:cNvSpPr/>
            <p:nvPr/>
          </p:nvSpPr>
          <p:spPr>
            <a:xfrm>
              <a:off x="5327375" y="5088835"/>
              <a:ext cx="2308998" cy="327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지갑 서버 </a:t>
              </a:r>
              <a:r>
                <a:rPr kumimoji="1"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 </a:t>
              </a:r>
              <a:r>
                <a:rPr kumimoji="1"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확인</a:t>
              </a:r>
            </a:p>
          </p:txBody>
        </p:sp>
        <p:sp>
          <p:nvSpPr>
            <p:cNvPr id="11" name="실행 단추: 앞으로 또는 다음[A] 10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4F8207C8-D21D-DE44-B5A0-5CE1C76BF10B}"/>
                </a:ext>
              </a:extLst>
            </p:cNvPr>
            <p:cNvSpPr/>
            <p:nvPr/>
          </p:nvSpPr>
          <p:spPr>
            <a:xfrm>
              <a:off x="7238296" y="5105538"/>
              <a:ext cx="294584" cy="294584"/>
            </a:xfrm>
            <a:prstGeom prst="actionButtonForwardNex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252F593-68A8-EA49-9E27-32E0FFBC7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60" y="5145556"/>
            <a:ext cx="2584932" cy="1092958"/>
          </a:xfrm>
          <a:prstGeom prst="rect">
            <a:avLst/>
          </a:prstGeom>
          <a:ln>
            <a:solidFill>
              <a:srgbClr val="51449D"/>
            </a:solidFill>
          </a:ln>
        </p:spPr>
      </p:pic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C52008B6-AA46-7345-9630-FFE8FC55EB4E}"/>
              </a:ext>
            </a:extLst>
          </p:cNvPr>
          <p:cNvCxnSpPr>
            <a:cxnSpLocks/>
            <a:stCxn id="66" idx="2"/>
            <a:endCxn id="13" idx="3"/>
          </p:cNvCxnSpPr>
          <p:nvPr/>
        </p:nvCxnSpPr>
        <p:spPr>
          <a:xfrm rot="5400000">
            <a:off x="5796646" y="4164211"/>
            <a:ext cx="391171" cy="2664477"/>
          </a:xfrm>
          <a:prstGeom prst="bentConnector2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00C1F5-FAFE-0344-A102-AF73059634BB}"/>
              </a:ext>
            </a:extLst>
          </p:cNvPr>
          <p:cNvSpPr txBox="1"/>
          <p:nvPr/>
        </p:nvSpPr>
        <p:spPr>
          <a:xfrm>
            <a:off x="5521151" y="5426019"/>
            <a:ext cx="94215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Generated</a:t>
            </a:r>
          </a:p>
        </p:txBody>
      </p:sp>
      <p:sp>
        <p:nvSpPr>
          <p:cNvPr id="26" name="실행 단추: 뒤로 또는 이전[A] 2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219CA2C-0AE9-974D-BF2B-BF4893E1C301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857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863C8C9-965D-404D-9D18-6A0D67C831F2}"/>
              </a:ext>
            </a:extLst>
          </p:cNvPr>
          <p:cNvCxnSpPr>
            <a:cxnSpLocks/>
          </p:cNvCxnSpPr>
          <p:nvPr/>
        </p:nvCxnSpPr>
        <p:spPr>
          <a:xfrm>
            <a:off x="2385201" y="2239987"/>
            <a:ext cx="27718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DF7BD74-2EF4-46EB-8C5D-D83130171990}"/>
              </a:ext>
            </a:extLst>
          </p:cNvPr>
          <p:cNvCxnSpPr>
            <a:cxnSpLocks/>
          </p:cNvCxnSpPr>
          <p:nvPr/>
        </p:nvCxnSpPr>
        <p:spPr>
          <a:xfrm flipV="1">
            <a:off x="5550313" y="2445186"/>
            <a:ext cx="7131" cy="209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3DA332-7B12-4630-BBC8-58A8A2AF88C6}"/>
              </a:ext>
            </a:extLst>
          </p:cNvPr>
          <p:cNvCxnSpPr>
            <a:cxnSpLocks/>
          </p:cNvCxnSpPr>
          <p:nvPr/>
        </p:nvCxnSpPr>
        <p:spPr>
          <a:xfrm>
            <a:off x="5411924" y="2449197"/>
            <a:ext cx="0" cy="205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DDD92E9-3F94-441B-9FD5-BD083317D117}"/>
              </a:ext>
            </a:extLst>
          </p:cNvPr>
          <p:cNvCxnSpPr>
            <a:cxnSpLocks/>
          </p:cNvCxnSpPr>
          <p:nvPr/>
        </p:nvCxnSpPr>
        <p:spPr>
          <a:xfrm>
            <a:off x="2391515" y="2127573"/>
            <a:ext cx="2771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B42217-4CBA-4B17-9C27-8F356CC12A47}"/>
              </a:ext>
            </a:extLst>
          </p:cNvPr>
          <p:cNvSpPr/>
          <p:nvPr/>
        </p:nvSpPr>
        <p:spPr>
          <a:xfrm>
            <a:off x="7071466" y="1601105"/>
            <a:ext cx="2298069" cy="1529835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52F5D03A-1276-4D0F-8605-C8979F27ED2A}"/>
              </a:ext>
            </a:extLst>
          </p:cNvPr>
          <p:cNvSpPr/>
          <p:nvPr/>
        </p:nvSpPr>
        <p:spPr>
          <a:xfrm>
            <a:off x="7125822" y="1858858"/>
            <a:ext cx="2217446" cy="1103118"/>
          </a:xfrm>
          <a:prstGeom prst="can">
            <a:avLst>
              <a:gd name="adj" fmla="val 1651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51F74-E8F7-4AD0-9047-13965C145C3F}"/>
              </a:ext>
            </a:extLst>
          </p:cNvPr>
          <p:cNvSpPr txBox="1"/>
          <p:nvPr/>
        </p:nvSpPr>
        <p:spPr>
          <a:xfrm>
            <a:off x="7915937" y="1523848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정보계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80949A-5AF3-4457-895E-B2F53D5BDEC3}"/>
              </a:ext>
            </a:extLst>
          </p:cNvPr>
          <p:cNvSpPr/>
          <p:nvPr/>
        </p:nvSpPr>
        <p:spPr>
          <a:xfrm>
            <a:off x="4337329" y="1619027"/>
            <a:ext cx="2298069" cy="1529835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0DDBA-469E-46B4-B3AC-5B068571848A}"/>
              </a:ext>
            </a:extLst>
          </p:cNvPr>
          <p:cNvSpPr txBox="1"/>
          <p:nvPr/>
        </p:nvSpPr>
        <p:spPr>
          <a:xfrm>
            <a:off x="5153861" y="1523848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AP-Server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AFF299-C55B-4B06-9B0B-8C803C7B7648}"/>
              </a:ext>
            </a:extLst>
          </p:cNvPr>
          <p:cNvSpPr/>
          <p:nvPr/>
        </p:nvSpPr>
        <p:spPr>
          <a:xfrm>
            <a:off x="1990153" y="1958750"/>
            <a:ext cx="709470" cy="490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117920-B01A-4512-AD78-671C024F8BB0}"/>
              </a:ext>
            </a:extLst>
          </p:cNvPr>
          <p:cNvSpPr txBox="1"/>
          <p:nvPr/>
        </p:nvSpPr>
        <p:spPr>
          <a:xfrm>
            <a:off x="2002515" y="2035406"/>
            <a:ext cx="697628" cy="354841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주소 발급 </a:t>
            </a:r>
            <a:endParaRPr lang="en-US" altLang="ko-KR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요청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93D341-C039-417B-900B-924D24EFB0EE}"/>
              </a:ext>
            </a:extLst>
          </p:cNvPr>
          <p:cNvSpPr/>
          <p:nvPr/>
        </p:nvSpPr>
        <p:spPr>
          <a:xfrm>
            <a:off x="1722079" y="1619027"/>
            <a:ext cx="1840861" cy="1164607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236FE-2F5D-4883-9C1F-5D9499ECF474}"/>
              </a:ext>
            </a:extLst>
          </p:cNvPr>
          <p:cNvSpPr txBox="1"/>
          <p:nvPr/>
        </p:nvSpPr>
        <p:spPr>
          <a:xfrm>
            <a:off x="2156425" y="1523848"/>
            <a:ext cx="965656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WEB / WAS (R-A)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2F70063-2A72-40BD-9677-BA7CD15AD88A}"/>
              </a:ext>
            </a:extLst>
          </p:cNvPr>
          <p:cNvSpPr/>
          <p:nvPr/>
        </p:nvSpPr>
        <p:spPr>
          <a:xfrm>
            <a:off x="4337329" y="4170846"/>
            <a:ext cx="5032206" cy="1669747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E65EB295-133F-40B7-B3B0-4304BB8A95F8}"/>
              </a:ext>
            </a:extLst>
          </p:cNvPr>
          <p:cNvSpPr/>
          <p:nvPr/>
        </p:nvSpPr>
        <p:spPr>
          <a:xfrm>
            <a:off x="7250052" y="4373096"/>
            <a:ext cx="1991655" cy="961450"/>
          </a:xfrm>
          <a:prstGeom prst="can">
            <a:avLst>
              <a:gd name="adj" fmla="val 183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F58385-BAFC-40FA-BF9D-BD6B2274DE07}"/>
              </a:ext>
            </a:extLst>
          </p:cNvPr>
          <p:cNvSpPr txBox="1"/>
          <p:nvPr/>
        </p:nvSpPr>
        <p:spPr>
          <a:xfrm>
            <a:off x="7798013" y="4093588"/>
            <a:ext cx="844974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Hot-Wallet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DB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5049DF3-CF1A-41B8-AB50-2AD7B33DCC35}"/>
              </a:ext>
            </a:extLst>
          </p:cNvPr>
          <p:cNvSpPr/>
          <p:nvPr/>
        </p:nvSpPr>
        <p:spPr>
          <a:xfrm>
            <a:off x="5163343" y="1908611"/>
            <a:ext cx="709470" cy="490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/>
          <a:lstStyle/>
          <a:p>
            <a:pPr algn="ctr" defTabSz="742950" latinLnBrk="1"/>
            <a:r>
              <a:rPr lang="en-US" altLang="ko-KR" sz="81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IDCX13</a:t>
            </a:r>
            <a:endParaRPr lang="ko-KR" altLang="en-US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193DFAB-0A72-4D73-AEF9-D51C15B035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22882" y="4765154"/>
          <a:ext cx="1645996" cy="43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76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546160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PR-key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0x6s….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0xka….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95648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0717F1B9-75BF-4436-AA35-98FE1267C84D}"/>
              </a:ext>
            </a:extLst>
          </p:cNvPr>
          <p:cNvSpPr/>
          <p:nvPr/>
        </p:nvSpPr>
        <p:spPr>
          <a:xfrm>
            <a:off x="5108986" y="4497040"/>
            <a:ext cx="709470" cy="4128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B82F11-16F2-47DE-A6AD-A627DF071BB6}"/>
              </a:ext>
            </a:extLst>
          </p:cNvPr>
          <p:cNvSpPr txBox="1"/>
          <p:nvPr/>
        </p:nvSpPr>
        <p:spPr>
          <a:xfrm>
            <a:off x="5142011" y="4598763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HW10(J)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65B2859-764F-4ECD-8B10-91F7CE86A674}"/>
              </a:ext>
            </a:extLst>
          </p:cNvPr>
          <p:cNvSpPr/>
          <p:nvPr/>
        </p:nvSpPr>
        <p:spPr>
          <a:xfrm>
            <a:off x="5096701" y="5239779"/>
            <a:ext cx="709470" cy="426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6E4352-D948-4634-ADE2-C22008E75731}"/>
              </a:ext>
            </a:extLst>
          </p:cNvPr>
          <p:cNvSpPr txBox="1"/>
          <p:nvPr/>
        </p:nvSpPr>
        <p:spPr>
          <a:xfrm>
            <a:off x="5120003" y="5353963"/>
            <a:ext cx="667935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HW00(J)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BFA84FF-B016-41CB-BBFB-303352569206}"/>
              </a:ext>
            </a:extLst>
          </p:cNvPr>
          <p:cNvCxnSpPr>
            <a:cxnSpLocks/>
            <a:stCxn id="85" idx="6"/>
            <a:endCxn id="58" idx="2"/>
          </p:cNvCxnSpPr>
          <p:nvPr/>
        </p:nvCxnSpPr>
        <p:spPr>
          <a:xfrm flipV="1">
            <a:off x="5806171" y="5200688"/>
            <a:ext cx="2439709" cy="2523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6DA7A42-8547-4AC1-AF81-9B0379F4264E}"/>
              </a:ext>
            </a:extLst>
          </p:cNvPr>
          <p:cNvCxnSpPr>
            <a:cxnSpLocks/>
          </p:cNvCxnSpPr>
          <p:nvPr/>
        </p:nvCxnSpPr>
        <p:spPr>
          <a:xfrm flipH="1">
            <a:off x="5813557" y="4653956"/>
            <a:ext cx="1616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AA766BB-A84E-4AC3-B7E9-331465D9CF65}"/>
              </a:ext>
            </a:extLst>
          </p:cNvPr>
          <p:cNvCxnSpPr>
            <a:cxnSpLocks/>
          </p:cNvCxnSpPr>
          <p:nvPr/>
        </p:nvCxnSpPr>
        <p:spPr>
          <a:xfrm>
            <a:off x="5793194" y="4772461"/>
            <a:ext cx="1646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1CDC272-9239-4A90-9EC7-FCDFD4185313}"/>
              </a:ext>
            </a:extLst>
          </p:cNvPr>
          <p:cNvCxnSpPr>
            <a:cxnSpLocks/>
          </p:cNvCxnSpPr>
          <p:nvPr/>
        </p:nvCxnSpPr>
        <p:spPr>
          <a:xfrm>
            <a:off x="5859138" y="2109022"/>
            <a:ext cx="1459105" cy="5411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0332B79-1D94-407A-9863-BA1D2CAB05CA}"/>
              </a:ext>
            </a:extLst>
          </p:cNvPr>
          <p:cNvSpPr txBox="1"/>
          <p:nvPr/>
        </p:nvSpPr>
        <p:spPr>
          <a:xfrm>
            <a:off x="5869945" y="5259881"/>
            <a:ext cx="1257199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주기적 주소 생성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57C3814-5B17-4DF1-8801-D107F016E9DE}"/>
              </a:ext>
            </a:extLst>
          </p:cNvPr>
          <p:cNvSpPr txBox="1"/>
          <p:nvPr/>
        </p:nvSpPr>
        <p:spPr>
          <a:xfrm>
            <a:off x="3017607" y="1899439"/>
            <a:ext cx="1099195" cy="2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2. UID/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코인종류 전송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D40EAB-3568-4A49-BAF8-035F6E74B82D}"/>
              </a:ext>
            </a:extLst>
          </p:cNvPr>
          <p:cNvSpPr txBox="1"/>
          <p:nvPr/>
        </p:nvSpPr>
        <p:spPr>
          <a:xfrm>
            <a:off x="4513396" y="2783634"/>
            <a:ext cx="985862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3.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 주소 요청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486B34-EBC4-4394-B2B0-E9E798894170}"/>
              </a:ext>
            </a:extLst>
          </p:cNvPr>
          <p:cNvSpPr txBox="1"/>
          <p:nvPr/>
        </p:nvSpPr>
        <p:spPr>
          <a:xfrm>
            <a:off x="5931725" y="4481637"/>
            <a:ext cx="120911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4.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 주소 획득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264B4B-1A35-40FA-8967-D7AB31C81E99}"/>
              </a:ext>
            </a:extLst>
          </p:cNvPr>
          <p:cNvSpPr txBox="1"/>
          <p:nvPr/>
        </p:nvSpPr>
        <p:spPr>
          <a:xfrm>
            <a:off x="5475978" y="3683614"/>
            <a:ext cx="956360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5.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 주소 전송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238261-55D5-4B59-A293-BED0727BA85F}"/>
              </a:ext>
            </a:extLst>
          </p:cNvPr>
          <p:cNvSpPr txBox="1"/>
          <p:nvPr/>
        </p:nvSpPr>
        <p:spPr>
          <a:xfrm>
            <a:off x="6241468" y="2216494"/>
            <a:ext cx="657504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7.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주소 정보</a:t>
            </a:r>
            <a:endParaRPr lang="en-US" altLang="ko-KR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Insert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FE91BA-9D48-4F2D-8F00-706A8CD65C59}"/>
              </a:ext>
            </a:extLst>
          </p:cNvPr>
          <p:cNvSpPr txBox="1"/>
          <p:nvPr/>
        </p:nvSpPr>
        <p:spPr>
          <a:xfrm>
            <a:off x="3160698" y="2263293"/>
            <a:ext cx="785889" cy="2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8.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주소 전송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B10328-773F-4095-84E2-00527A34712F}"/>
              </a:ext>
            </a:extLst>
          </p:cNvPr>
          <p:cNvSpPr txBox="1"/>
          <p:nvPr/>
        </p:nvSpPr>
        <p:spPr>
          <a:xfrm>
            <a:off x="5975043" y="4767894"/>
            <a:ext cx="120911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6. Flag Update(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할당됨</a:t>
            </a: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7585F9-C5F4-4A65-B323-6C77FA447C61}"/>
              </a:ext>
            </a:extLst>
          </p:cNvPr>
          <p:cNvSpPr txBox="1"/>
          <p:nvPr/>
        </p:nvSpPr>
        <p:spPr>
          <a:xfrm>
            <a:off x="7696652" y="4591904"/>
            <a:ext cx="1102076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 코인계좌정보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B056A3-7632-4CE9-98DB-48C9C97A527C}"/>
              </a:ext>
            </a:extLst>
          </p:cNvPr>
          <p:cNvSpPr txBox="1"/>
          <p:nvPr/>
        </p:nvSpPr>
        <p:spPr>
          <a:xfrm>
            <a:off x="7407150" y="2098757"/>
            <a:ext cx="1617488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 </a:t>
            </a:r>
            <a:r>
              <a:rPr lang="ko-KR" altLang="en-US" sz="73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코인주소</a:t>
            </a:r>
            <a:endParaRPr lang="ko-KR" altLang="en-US" sz="73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372F114-63BC-42F7-956D-711D3B5FB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98675"/>
              </p:ext>
            </p:extLst>
          </p:nvPr>
        </p:nvGraphicFramePr>
        <p:xfrm>
          <a:off x="7318244" y="2344111"/>
          <a:ext cx="1832600" cy="46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83">
                  <a:extLst>
                    <a:ext uri="{9D8B030D-6E8A-4147-A177-3AD203B41FA5}">
                      <a16:colId xmlns:a16="http://schemas.microsoft.com/office/drawing/2014/main" val="2519047675"/>
                    </a:ext>
                  </a:extLst>
                </a:gridCol>
                <a:gridCol w="376707">
                  <a:extLst>
                    <a:ext uri="{9D8B030D-6E8A-4147-A177-3AD203B41FA5}">
                      <a16:colId xmlns:a16="http://schemas.microsoft.com/office/drawing/2014/main" val="3442658808"/>
                    </a:ext>
                  </a:extLst>
                </a:gridCol>
                <a:gridCol w="486580">
                  <a:extLst>
                    <a:ext uri="{9D8B030D-6E8A-4147-A177-3AD203B41FA5}">
                      <a16:colId xmlns:a16="http://schemas.microsoft.com/office/drawing/2014/main" val="1765897191"/>
                    </a:ext>
                  </a:extLst>
                </a:gridCol>
                <a:gridCol w="559830">
                  <a:extLst>
                    <a:ext uri="{9D8B030D-6E8A-4147-A177-3AD203B41FA5}">
                      <a16:colId xmlns:a16="http://schemas.microsoft.com/office/drawing/2014/main" val="2845434026"/>
                    </a:ext>
                  </a:extLst>
                </a:gridCol>
              </a:tblGrid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UID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Coin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HW-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9571"/>
                  </a:ext>
                </a:extLst>
              </a:tr>
              <a:tr h="16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‘ ‘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ETH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0x6s…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0x4d...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115"/>
                  </a:ext>
                </a:extLst>
              </a:tr>
              <a:tr h="120766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29250" marR="29250" marT="29250" marB="292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7062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D904E9-3C7E-48EF-9757-B57A7D0BDF7A}"/>
              </a:ext>
            </a:extLst>
          </p:cNvPr>
          <p:cNvSpPr/>
          <p:nvPr/>
        </p:nvSpPr>
        <p:spPr>
          <a:xfrm>
            <a:off x="4139402" y="2015710"/>
            <a:ext cx="619974" cy="330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IDCX1301S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363903-E661-499E-85A9-9B3FF80C0833}"/>
              </a:ext>
            </a:extLst>
          </p:cNvPr>
          <p:cNvSpPr/>
          <p:nvPr/>
        </p:nvSpPr>
        <p:spPr>
          <a:xfrm>
            <a:off x="5153860" y="3950178"/>
            <a:ext cx="627871" cy="330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b" anchorCtr="1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HWCX1001S</a:t>
            </a:r>
            <a:endParaRPr lang="ko-KR" altLang="en-US" sz="731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C79053-D86C-4556-B358-42A06B465D74}"/>
              </a:ext>
            </a:extLst>
          </p:cNvPr>
          <p:cNvCxnSpPr>
            <a:cxnSpLocks/>
            <a:stCxn id="64" idx="2"/>
            <a:endCxn id="88" idx="6"/>
          </p:cNvCxnSpPr>
          <p:nvPr/>
        </p:nvCxnSpPr>
        <p:spPr>
          <a:xfrm flipH="1">
            <a:off x="2876250" y="4703477"/>
            <a:ext cx="2232736" cy="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5A29F24C-5A49-4414-BDC9-070F3339BEEF}"/>
              </a:ext>
            </a:extLst>
          </p:cNvPr>
          <p:cNvSpPr/>
          <p:nvPr/>
        </p:nvSpPr>
        <p:spPr>
          <a:xfrm>
            <a:off x="2166780" y="4505622"/>
            <a:ext cx="709470" cy="4041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42950" latinLnBrk="1"/>
            <a:r>
              <a:rPr lang="en-US" altLang="ko-KR" sz="813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GWCX10(J)</a:t>
            </a:r>
            <a:endParaRPr lang="ko-KR" altLang="en-US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E4ACE6E-3DCA-4B0A-81F3-F7F59805D09C}"/>
              </a:ext>
            </a:extLst>
          </p:cNvPr>
          <p:cNvSpPr/>
          <p:nvPr/>
        </p:nvSpPr>
        <p:spPr>
          <a:xfrm>
            <a:off x="1722079" y="4158477"/>
            <a:ext cx="1835330" cy="1042211"/>
          </a:xfrm>
          <a:prstGeom prst="roundRect">
            <a:avLst>
              <a:gd name="adj" fmla="val 9482"/>
            </a:avLst>
          </a:prstGeom>
          <a:noFill/>
          <a:ln>
            <a:solidFill>
              <a:srgbClr val="5144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02FF4-0712-463B-AC31-0DE5145CEA79}"/>
              </a:ext>
            </a:extLst>
          </p:cNvPr>
          <p:cNvSpPr txBox="1"/>
          <p:nvPr/>
        </p:nvSpPr>
        <p:spPr>
          <a:xfrm>
            <a:off x="2207212" y="4082364"/>
            <a:ext cx="837629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853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GateWay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(R-A)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B9A5DB-92D2-4691-B0B1-ACD01B5424B0}"/>
              </a:ext>
            </a:extLst>
          </p:cNvPr>
          <p:cNvSpPr txBox="1"/>
          <p:nvPr/>
        </p:nvSpPr>
        <p:spPr>
          <a:xfrm>
            <a:off x="3930681" y="4410526"/>
            <a:ext cx="1166020" cy="284005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8. </a:t>
            </a:r>
            <a:r>
              <a:rPr lang="ko-KR" altLang="en-US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코인 주소 전송</a:t>
            </a:r>
            <a:b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</a:br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(Bitcoin Affiliated Coin)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0717D3C-DEF6-4F28-82BB-8F9B9413DE52}"/>
              </a:ext>
            </a:extLst>
          </p:cNvPr>
          <p:cNvSpPr/>
          <p:nvPr/>
        </p:nvSpPr>
        <p:spPr>
          <a:xfrm>
            <a:off x="3208013" y="4612372"/>
            <a:ext cx="619974" cy="178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29250" rIns="29250" bIns="29250" rtlCol="0" anchor="ctr" anchorCtr="0"/>
          <a:lstStyle/>
          <a:p>
            <a:pPr algn="ctr" defTabSz="742950" latinLnBrk="1"/>
            <a:r>
              <a:rPr lang="en-US" altLang="ko-KR" sz="731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GWCX1001I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A72021-78CB-46DF-825D-9B871901AF5C}"/>
              </a:ext>
            </a:extLst>
          </p:cNvPr>
          <p:cNvSpPr txBox="1"/>
          <p:nvPr/>
        </p:nvSpPr>
        <p:spPr>
          <a:xfrm>
            <a:off x="687124" y="2408173"/>
            <a:ext cx="665005" cy="190326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사용자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회원</a:t>
            </a:r>
            <a:r>
              <a:rPr lang="en-US" altLang="ko-KR" sz="853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lang="ko-KR" altLang="en-US" sz="853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46E2C1D0-E174-401E-AE4E-26B8C51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0" y="1918552"/>
            <a:ext cx="582075" cy="582075"/>
          </a:xfrm>
          <a:prstGeom prst="rect">
            <a:avLst/>
          </a:prstGeom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20F1E5D-C22F-4392-95CC-1BB24CE37DF7}"/>
              </a:ext>
            </a:extLst>
          </p:cNvPr>
          <p:cNvCxnSpPr>
            <a:cxnSpLocks/>
            <a:stCxn id="126" idx="3"/>
            <a:endCxn id="31" idx="2"/>
          </p:cNvCxnSpPr>
          <p:nvPr/>
        </p:nvCxnSpPr>
        <p:spPr>
          <a:xfrm flipV="1">
            <a:off x="1314265" y="2203974"/>
            <a:ext cx="675888" cy="5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6A2A29F-A6A0-4E1F-BBC7-FC9174295D52}"/>
              </a:ext>
            </a:extLst>
          </p:cNvPr>
          <p:cNvSpPr txBox="1"/>
          <p:nvPr/>
        </p:nvSpPr>
        <p:spPr>
          <a:xfrm>
            <a:off x="783922" y="4725958"/>
            <a:ext cx="921460" cy="171538"/>
          </a:xfrm>
          <a:prstGeom prst="rect">
            <a:avLst/>
          </a:prstGeom>
          <a:solidFill>
            <a:schemeClr val="bg1"/>
          </a:solidFill>
        </p:spPr>
        <p:txBody>
          <a:bodyPr wrap="square" lIns="29250" tIns="29250" rIns="29250" bIns="29250" rtlCol="0">
            <a:spAutoFit/>
          </a:bodyPr>
          <a:lstStyle/>
          <a:p>
            <a:pPr algn="ctr" defTabSz="742950" latinLnBrk="1"/>
            <a:r>
              <a:rPr lang="en-US" altLang="ko-KR" sz="73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9. Import Address</a:t>
            </a:r>
            <a:endParaRPr lang="ko-KR" altLang="en-US" sz="73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A62144-2B9E-4A76-BB67-D9E4F6E144A1}"/>
              </a:ext>
            </a:extLst>
          </p:cNvPr>
          <p:cNvSpPr txBox="1"/>
          <p:nvPr/>
        </p:nvSpPr>
        <p:spPr>
          <a:xfrm>
            <a:off x="317175" y="1701568"/>
            <a:ext cx="1455602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latinLnBrk="1"/>
            <a:r>
              <a:rPr lang="en-US" altLang="ko-KR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1. </a:t>
            </a:r>
            <a:r>
              <a:rPr lang="ko-KR" altLang="en-US" sz="813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입출금용 주소 생성 요청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A29369E-8E86-4D71-BF40-82BCFF76ADF5}"/>
              </a:ext>
            </a:extLst>
          </p:cNvPr>
          <p:cNvCxnSpPr>
            <a:cxnSpLocks/>
            <a:stCxn id="88" idx="2"/>
            <a:endCxn id="59" idx="1"/>
          </p:cNvCxnSpPr>
          <p:nvPr/>
        </p:nvCxnSpPr>
        <p:spPr>
          <a:xfrm rot="10800000">
            <a:off x="1337928" y="3882930"/>
            <a:ext cx="828852" cy="824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구름 58">
            <a:extLst>
              <a:ext uri="{FF2B5EF4-FFF2-40B4-BE49-F238E27FC236}">
                <a16:creationId xmlns:a16="http://schemas.microsoft.com/office/drawing/2014/main" id="{A2B59506-B3E7-421B-AD68-FEF58D4813CB}"/>
              </a:ext>
            </a:extLst>
          </p:cNvPr>
          <p:cNvSpPr/>
          <p:nvPr/>
        </p:nvSpPr>
        <p:spPr>
          <a:xfrm>
            <a:off x="746938" y="3127062"/>
            <a:ext cx="1181980" cy="75667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latinLnBrk="1"/>
            <a:endParaRPr lang="ko-KR" altLang="en-US" sz="1463">
              <a:solidFill>
                <a:prstClr val="white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D6AE70-68DF-43FE-954C-8E50DB0BD44B}"/>
              </a:ext>
            </a:extLst>
          </p:cNvPr>
          <p:cNvSpPr txBox="1"/>
          <p:nvPr/>
        </p:nvSpPr>
        <p:spPr>
          <a:xfrm>
            <a:off x="859929" y="3187310"/>
            <a:ext cx="920445" cy="617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Coin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Network</a:t>
            </a:r>
          </a:p>
          <a:p>
            <a:pPr algn="ctr" defTabSz="742950" latinLnBrk="1"/>
            <a:r>
              <a:rPr lang="en-US" altLang="ko-KR" sz="1138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(Full Node)</a:t>
            </a:r>
            <a:endParaRPr lang="ko-KR" altLang="en-US" sz="1138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AA4D6A-F1C1-0949-AC98-58AC404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1.3 Generate wallet address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895B1-5379-1F41-9CC6-C22D16C49B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입금 주소 생성</a:t>
            </a:r>
            <a:r>
              <a:rPr kumimoji="1" lang="en-US" altLang="ko-KR" dirty="0"/>
              <a:t> – Wallet Server Logical Flow</a:t>
            </a:r>
          </a:p>
        </p:txBody>
      </p:sp>
      <p:sp>
        <p:nvSpPr>
          <p:cNvPr id="61" name="슬라이드 번호 개체 틀 4">
            <a:extLst>
              <a:ext uri="{FF2B5EF4-FFF2-40B4-BE49-F238E27FC236}">
                <a16:creationId xmlns:a16="http://schemas.microsoft.com/office/drawing/2014/main" id="{C8E301D1-534C-C943-94D4-8646FF4C2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66" name="실행 단추: 뒤로 또는 이전[A] 6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16CBCD-6424-D641-92AE-4EFB8246E0C6}"/>
              </a:ext>
            </a:extLst>
          </p:cNvPr>
          <p:cNvSpPr/>
          <p:nvPr/>
        </p:nvSpPr>
        <p:spPr>
          <a:xfrm>
            <a:off x="9404373" y="737180"/>
            <a:ext cx="291705" cy="291705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FB91D0-998D-444E-8E54-42CDBB8C36D4}"/>
              </a:ext>
            </a:extLst>
          </p:cNvPr>
          <p:cNvSpPr/>
          <p:nvPr/>
        </p:nvSpPr>
        <p:spPr>
          <a:xfrm>
            <a:off x="4216414" y="3306421"/>
            <a:ext cx="2539898" cy="246425"/>
          </a:xfrm>
          <a:prstGeom prst="rect">
            <a:avLst/>
          </a:prstGeom>
          <a:solidFill>
            <a:srgbClr val="51449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회원 가입 후 고객 </a:t>
            </a:r>
            <a:r>
              <a:rPr kumimoji="1" lang="en-US" altLang="ko-KR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email </a:t>
            </a:r>
            <a:r>
              <a:rPr kumimoji="1" lang="ko-KR" altLang="en-US" sz="11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인증 여부 확인</a:t>
            </a:r>
          </a:p>
        </p:txBody>
      </p:sp>
    </p:spTree>
    <p:extLst>
      <p:ext uri="{BB962C8B-B14F-4D97-AF65-F5344CB8AC3E}">
        <p14:creationId xmlns:p14="http://schemas.microsoft.com/office/powerpoint/2010/main" val="235977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99C1-58B3-E44B-9E31-CABE2C1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1.4 Deposit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792D-90AA-E146-B38B-667DB50DA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외부에 존재하는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VELIC </a:t>
            </a:r>
            <a:r>
              <a:rPr kumimoji="1" lang="ko-KR" altLang="en-US" dirty="0"/>
              <a:t>보유 </a:t>
            </a:r>
            <a:r>
              <a:rPr kumimoji="1" lang="en-US" altLang="ko-KR" dirty="0"/>
              <a:t>Wallet address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Coin </a:t>
            </a:r>
            <a:r>
              <a:rPr kumimoji="1" lang="ko-KR" altLang="en-US" dirty="0"/>
              <a:t>전송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DD261-8E20-D242-AAB0-86F8321F8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42476" y="6472604"/>
            <a:ext cx="364434" cy="274324"/>
          </a:xfrm>
        </p:spPr>
        <p:txBody>
          <a:bodyPr/>
          <a:lstStyle/>
          <a:p>
            <a:fld id="{A2374E5E-7A26-3E42-8BFA-C87618AF7160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340C61-1D6D-3644-9F2F-E3DB5394F7D0}"/>
              </a:ext>
            </a:extLst>
          </p:cNvPr>
          <p:cNvGrpSpPr/>
          <p:nvPr/>
        </p:nvGrpSpPr>
        <p:grpSpPr>
          <a:xfrm>
            <a:off x="1689451" y="1224232"/>
            <a:ext cx="1678075" cy="347595"/>
            <a:chOff x="1682260" y="1224232"/>
            <a:chExt cx="1678075" cy="347595"/>
          </a:xfrm>
        </p:grpSpPr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6BC4D85E-1B68-114A-9E03-28D8827A5D43}"/>
                </a:ext>
              </a:extLst>
            </p:cNvPr>
            <p:cNvSpPr/>
            <p:nvPr/>
          </p:nvSpPr>
          <p:spPr>
            <a:xfrm>
              <a:off x="1682260" y="122423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B3C7FD-E8DC-BC40-84C9-0FA85E315EF8}"/>
                </a:ext>
              </a:extLst>
            </p:cNvPr>
            <p:cNvSpPr txBox="1"/>
            <p:nvPr/>
          </p:nvSpPr>
          <p:spPr>
            <a:xfrm>
              <a:off x="1922063" y="1244141"/>
              <a:ext cx="1198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User Screen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C6CB00-3461-9544-9773-36E4F364CA2F}"/>
              </a:ext>
            </a:extLst>
          </p:cNvPr>
          <p:cNvGrpSpPr/>
          <p:nvPr/>
        </p:nvGrpSpPr>
        <p:grpSpPr>
          <a:xfrm>
            <a:off x="6381995" y="1224232"/>
            <a:ext cx="1678075" cy="347595"/>
            <a:chOff x="6244214" y="1193752"/>
            <a:chExt cx="1678075" cy="347595"/>
          </a:xfrm>
        </p:grpSpPr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D32F9D53-FC53-CA4F-A67B-A8A57F52D6C2}"/>
                </a:ext>
              </a:extLst>
            </p:cNvPr>
            <p:cNvSpPr/>
            <p:nvPr/>
          </p:nvSpPr>
          <p:spPr>
            <a:xfrm>
              <a:off x="6244214" y="1193752"/>
              <a:ext cx="1678075" cy="347595"/>
            </a:xfrm>
            <a:prstGeom prst="flowChartTerminator">
              <a:avLst/>
            </a:prstGeom>
            <a:solidFill>
              <a:srgbClr val="51449D"/>
            </a:solidFill>
            <a:ln>
              <a:solidFill>
                <a:srgbClr val="514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0EE0D-25CF-9F4E-AB4D-72284ADACCE8}"/>
                </a:ext>
              </a:extLst>
            </p:cNvPr>
            <p:cNvSpPr txBox="1"/>
            <p:nvPr/>
          </p:nvSpPr>
          <p:spPr>
            <a:xfrm>
              <a:off x="6667914" y="121366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Process</a:t>
              </a:r>
              <a:endParaRPr kumimoji="1" lang="ko-KR" altLang="en-US" sz="14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0366A-4684-3C40-B64F-49EE788A3DB5}"/>
              </a:ext>
            </a:extLst>
          </p:cNvPr>
          <p:cNvSpPr txBox="1"/>
          <p:nvPr/>
        </p:nvSpPr>
        <p:spPr>
          <a:xfrm>
            <a:off x="5159872" y="2300043"/>
            <a:ext cx="4329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1.3(Generate wallet address)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단계에서 생성한 지갑 주소를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Clipboard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복사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ctr">
              <a:lnSpc>
                <a:spcPct val="200000"/>
              </a:lnSpc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자체적인 지갑 주소 검증 프로세스를 통해 지갑 주소가 정상적으로 복사되었는지 확인</a:t>
            </a:r>
            <a:endParaRPr kumimoji="1" lang="ko-KR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491923-6760-A744-88EE-C5D1398E8A93}"/>
              </a:ext>
            </a:extLst>
          </p:cNvPr>
          <p:cNvSpPr/>
          <p:nvPr/>
        </p:nvSpPr>
        <p:spPr>
          <a:xfrm>
            <a:off x="5121399" y="1813014"/>
            <a:ext cx="2252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◼︎ 사용 </a:t>
            </a:r>
            <a:r>
              <a:rPr lang="ko-KR" altLang="en-US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서비스명</a:t>
            </a:r>
            <a:r>
              <a:rPr lang="ko-KR" altLang="en-US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en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</a:t>
            </a:r>
            <a:r>
              <a:rPr lang="en-US" altLang="ko-KR" sz="16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lient</a:t>
            </a:r>
            <a:endParaRPr lang="en" altLang="ko-KR" sz="1600" b="1" dirty="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31A5E-51FC-0F42-8C45-1663BC58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" y="1813014"/>
            <a:ext cx="3902199" cy="2263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8A4A38-8EEA-5C4A-8E2A-FB021830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80" y="4203416"/>
            <a:ext cx="2157814" cy="230835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9A6526-0807-6E49-A4A7-BCD0544FD68F}"/>
              </a:ext>
            </a:extLst>
          </p:cNvPr>
          <p:cNvSpPr/>
          <p:nvPr/>
        </p:nvSpPr>
        <p:spPr>
          <a:xfrm>
            <a:off x="3515844" y="3391714"/>
            <a:ext cx="473739" cy="20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A125118-A157-3E44-AF7F-18F8E1EB89B0}"/>
              </a:ext>
            </a:extLst>
          </p:cNvPr>
          <p:cNvGrpSpPr/>
          <p:nvPr/>
        </p:nvGrpSpPr>
        <p:grpSpPr>
          <a:xfrm>
            <a:off x="3829337" y="3440830"/>
            <a:ext cx="320492" cy="320492"/>
            <a:chOff x="4330530" y="4947127"/>
            <a:chExt cx="320492" cy="32049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5427F85-8934-994F-81C3-C7D28600E974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BB2A7D8-F56F-EE4D-A07B-88AD43648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C8EE3584-F376-204F-AD9F-C43ABA22654D}"/>
              </a:ext>
            </a:extLst>
          </p:cNvPr>
          <p:cNvCxnSpPr>
            <a:cxnSpLocks/>
            <a:stCxn id="43" idx="6"/>
            <a:endCxn id="67" idx="1"/>
          </p:cNvCxnSpPr>
          <p:nvPr/>
        </p:nvCxnSpPr>
        <p:spPr>
          <a:xfrm flipV="1">
            <a:off x="3663331" y="1982291"/>
            <a:ext cx="1458068" cy="425998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AAB760-A098-A84A-8EC8-ECB084547E2B}"/>
              </a:ext>
            </a:extLst>
          </p:cNvPr>
          <p:cNvSpPr/>
          <p:nvPr/>
        </p:nvSpPr>
        <p:spPr>
          <a:xfrm>
            <a:off x="1528976" y="6011975"/>
            <a:ext cx="1978925" cy="230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678ADF-85A8-254F-8A57-77B5A274791B}"/>
              </a:ext>
            </a:extLst>
          </p:cNvPr>
          <p:cNvGrpSpPr/>
          <p:nvPr/>
        </p:nvGrpSpPr>
        <p:grpSpPr>
          <a:xfrm>
            <a:off x="3342839" y="6082027"/>
            <a:ext cx="320492" cy="320492"/>
            <a:chOff x="4330530" y="4947127"/>
            <a:chExt cx="320492" cy="32049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AF8B200-0C8E-2D45-AC16-B9993B5F93FE}"/>
                </a:ext>
              </a:extLst>
            </p:cNvPr>
            <p:cNvSpPr/>
            <p:nvPr/>
          </p:nvSpPr>
          <p:spPr>
            <a:xfrm>
              <a:off x="4330530" y="4947127"/>
              <a:ext cx="320492" cy="3204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2122371-1886-C44B-A7EE-6568824D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385" y="4982341"/>
              <a:ext cx="246790" cy="246790"/>
            </a:xfrm>
            <a:prstGeom prst="rect">
              <a:avLst/>
            </a:prstGeom>
          </p:spPr>
        </p:pic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7F2B624-8765-9040-A3EA-BE4F9594B8E9}"/>
              </a:ext>
            </a:extLst>
          </p:cNvPr>
          <p:cNvCxnSpPr>
            <a:cxnSpLocks/>
            <a:stCxn id="29" idx="1"/>
            <a:endCxn id="41" idx="0"/>
          </p:cNvCxnSpPr>
          <p:nvPr/>
        </p:nvCxnSpPr>
        <p:spPr>
          <a:xfrm rot="10800000" flipV="1">
            <a:off x="2518440" y="3496395"/>
            <a:ext cx="997405" cy="2515580"/>
          </a:xfrm>
          <a:prstGeom prst="bentConnector2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351634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2298</ep:Words>
  <ep:PresentationFormat>A4 용지(210x297mm)</ep:PresentationFormat>
  <ep:Paragraphs>532</ep:Paragraphs>
  <ep:Slides>19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디자인 사용자 지정</vt:lpstr>
      <vt:lpstr>슬라이드 1</vt:lpstr>
      <vt:lpstr>1.5 Withdrawal</vt:lpstr>
      <vt:lpstr>1.5 Withdrawal</vt:lpstr>
      <vt:lpstr>1.5 Withdrawal</vt:lpstr>
      <vt:lpstr>1.5 Withdrawal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2016-12-09T04:56:20.000</dcterms:created>
  <dc:creator>정은정</dc:creator>
  <cp:lastModifiedBy>jt001</cp:lastModifiedBy>
  <dcterms:modified xsi:type="dcterms:W3CDTF">2020-09-22T11:04:37.484</dcterms:modified>
  <cp:revision>12793</cp:revision>
  <dc:title>PowerPoint 프레젠테이션</dc:title>
</cp:coreProperties>
</file>