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10/16/2017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Lucida Sans Unicode"/>
              </a:rPr>
              <a:t>Основы</a:t>
            </a:r>
            <a:r>
              <a:rPr lang="en-US">
                <a:cs typeface="Lucida Sans Unicode"/>
              </a:rPr>
              <a:t> </a:t>
            </a:r>
            <a:r>
              <a:rPr lang="en-US" err="1">
                <a:cs typeface="Lucida Sans Unicode"/>
              </a:rPr>
              <a:t>программирования</a:t>
            </a:r>
            <a:r>
              <a:rPr lang="en-US">
                <a:cs typeface="Lucida Sans Unicode"/>
              </a:rPr>
              <a:t> </a:t>
            </a:r>
            <a:r>
              <a:rPr lang="en-US" err="1">
                <a:cs typeface="Lucida Sans Unicode"/>
              </a:rPr>
              <a:t>на</a:t>
            </a:r>
            <a:r>
              <a:rPr lang="en-US">
                <a:cs typeface="Lucida Sans Unicode"/>
              </a:rPr>
              <a:t> Python 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45720" rIns="45720" anchor="t">
            <a:normAutofit/>
          </a:bodyPr>
          <a:lstStyle/>
          <a:p>
            <a:pPr marR="63500"/>
            <a:r>
              <a:rPr lang="en-US" err="1">
                <a:cs typeface="Lucida Sans Unicode"/>
              </a:rPr>
              <a:t>Обзор</a:t>
            </a:r>
            <a:r>
              <a:rPr lang="en-US">
                <a:cs typeface="Lucida Sans Unicode"/>
              </a:rPr>
              <a:t> Python и </a:t>
            </a:r>
            <a:r>
              <a:rPr lang="en-US" err="1">
                <a:cs typeface="Lucida Sans Unicode"/>
              </a:rPr>
              <a:t>его</a:t>
            </a:r>
            <a:r>
              <a:rPr lang="en-US">
                <a:cs typeface="Lucida Sans Unicode"/>
              </a:rPr>
              <a:t> </a:t>
            </a:r>
            <a:r>
              <a:rPr lang="en-US" err="1">
                <a:cs typeface="Lucida Sans Unicode"/>
              </a:rPr>
              <a:t>возможностей</a:t>
            </a:r>
            <a:r>
              <a:rPr lang="en-US">
                <a:cs typeface="Lucida Sans Unicode"/>
              </a:rPr>
              <a:t>.</a:t>
            </a:r>
            <a:endParaRPr lang="ru-RU"/>
          </a:p>
          <a:p>
            <a:pPr marR="63500"/>
            <a:r>
              <a:rPr lang="en-US" err="1">
                <a:cs typeface="Lucida Sans Unicode"/>
              </a:rPr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 err="1">
                <a:cs typeface="Lucida Sans Unicode"/>
              </a:rPr>
              <a:t>bytes</a:t>
            </a:r>
            <a:r>
              <a:rPr lang="ru-RU">
                <a:cs typeface="Lucida Sans Unicode"/>
              </a:rPr>
              <a:t>, </a:t>
            </a:r>
            <a:r>
              <a:rPr lang="ru-RU" err="1">
                <a:cs typeface="Lucida Sans Unicode"/>
              </a:rPr>
              <a:t>bytearray</a:t>
            </a:r>
            <a:r>
              <a:rPr lang="ru-RU">
                <a:cs typeface="Lucida Sans Unicode"/>
              </a:rPr>
              <a:t> - представление "сырых" данных, например, содержимое файла</a:t>
            </a:r>
          </a:p>
          <a:p>
            <a:pPr indent="-255905"/>
            <a:r>
              <a:rPr lang="ru-RU" err="1">
                <a:cs typeface="Lucida Sans Unicode"/>
              </a:rPr>
              <a:t>bool</a:t>
            </a:r>
            <a:r>
              <a:rPr lang="ru-RU">
                <a:cs typeface="Lucida Sans Unicode"/>
              </a:rPr>
              <a:t> (</a:t>
            </a:r>
            <a:r>
              <a:rPr lang="ru-RU" b="1" u="sng" err="1">
                <a:cs typeface="Lucida Sans Unicode"/>
              </a:rPr>
              <a:t>True</a:t>
            </a:r>
            <a:r>
              <a:rPr lang="ru-RU">
                <a:cs typeface="Lucida Sans Unicode"/>
              </a:rPr>
              <a:t>, </a:t>
            </a:r>
            <a:r>
              <a:rPr lang="ru-RU" b="1" u="sng" err="1">
                <a:cs typeface="Lucida Sans Unicode"/>
              </a:rPr>
              <a:t>False</a:t>
            </a:r>
            <a:r>
              <a:rPr lang="ru-RU">
                <a:cs typeface="Lucida Sans Unicode"/>
              </a:rPr>
              <a:t>) - логическое Истина / Ложь</a:t>
            </a:r>
          </a:p>
          <a:p>
            <a:pPr indent="-255905"/>
            <a:r>
              <a:rPr lang="ru-RU" err="1">
                <a:cs typeface="Lucida Sans Unicode"/>
              </a:rPr>
              <a:t>complex</a:t>
            </a:r>
            <a:r>
              <a:rPr lang="ru-RU">
                <a:cs typeface="Lucida Sans Unicode"/>
              </a:rPr>
              <a:t> - комплексные числа</a:t>
            </a:r>
          </a:p>
          <a:p>
            <a:pPr indent="-255905"/>
            <a:r>
              <a:rPr lang="ru-RU" err="1">
                <a:cs typeface="Lucida Sans Unicode"/>
              </a:rPr>
              <a:t>None</a:t>
            </a:r>
            <a:r>
              <a:rPr lang="ru-RU">
                <a:cs typeface="Lucida Sans Unicode"/>
              </a:rPr>
              <a:t> (ничто, неопределенность)</a:t>
            </a:r>
          </a:p>
          <a:p>
            <a:pPr indent="-255905"/>
            <a:r>
              <a:rPr lang="ru-RU">
                <a:cs typeface="Lucida Sans Unicode"/>
              </a:rPr>
              <a:t>Функции, классы, объекты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Прочие базовые типы данных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>
                <a:cs typeface="Lucida Sans Unicode"/>
              </a:rPr>
              <a:t>Выполнение программы "команда за командой"</a:t>
            </a:r>
            <a:endParaRPr lang="ru-RU"/>
          </a:p>
          <a:p>
            <a:pPr indent="-255905"/>
            <a:r>
              <a:rPr lang="ru-RU">
                <a:cs typeface="Lucida Sans Unicode"/>
              </a:rPr>
              <a:t>Длинные команды можно перенести между строками с помощью символа "\":</a:t>
            </a:r>
          </a:p>
          <a:p>
            <a:pPr marL="392430" lvl="1" indent="0">
              <a:spcBef>
                <a:spcPts val="300"/>
              </a:spcBef>
              <a:buNone/>
            </a:pPr>
            <a:r>
              <a:rPr lang="ru-RU">
                <a:cs typeface="Lucida Sans Unicode"/>
              </a:rPr>
              <a:t>&gt;&gt;&gt; a = \ </a:t>
            </a:r>
          </a:p>
          <a:p>
            <a:pPr marL="392430" lvl="1" indent="0">
              <a:spcBef>
                <a:spcPts val="300"/>
              </a:spcBef>
              <a:buNone/>
            </a:pPr>
            <a:r>
              <a:rPr lang="ru-RU">
                <a:cs typeface="Lucida Sans Unicode"/>
              </a:rPr>
              <a:t>… 1 + 1</a:t>
            </a:r>
          </a:p>
          <a:p>
            <a:pPr marL="392430" lvl="1" indent="0">
              <a:spcBef>
                <a:spcPts val="300"/>
              </a:spcBef>
              <a:buNone/>
            </a:pPr>
            <a:r>
              <a:rPr lang="ru-RU">
                <a:cs typeface="Lucida Sans Unicode"/>
              </a:rPr>
              <a:t>&gt;&gt;&gt; a</a:t>
            </a:r>
          </a:p>
          <a:p>
            <a:pPr marL="392430" lvl="1" indent="0">
              <a:spcBef>
                <a:spcPts val="300"/>
              </a:spcBef>
              <a:buNone/>
            </a:pPr>
            <a:r>
              <a:rPr lang="ru-RU">
                <a:cs typeface="Lucida Sans Unicode"/>
              </a:rPr>
              <a:t>2</a:t>
            </a:r>
          </a:p>
          <a:p>
            <a:pPr indent="-255905">
              <a:spcBef>
                <a:spcPts val="300"/>
              </a:spcBef>
            </a:pPr>
            <a:r>
              <a:rPr lang="ru-RU">
                <a:cs typeface="Lucida Sans Unicode"/>
              </a:rPr>
              <a:t>Вывод значения - </a:t>
            </a:r>
            <a:r>
              <a:rPr lang="ru-RU" u="sng" err="1">
                <a:cs typeface="Lucida Sans Unicode"/>
              </a:rPr>
              <a:t>print</a:t>
            </a:r>
            <a:r>
              <a:rPr lang="ru-RU" u="sng">
                <a:cs typeface="Lucida Sans Unicode"/>
              </a:rPr>
              <a:t>()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Интерпретатор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indent="-255905"/>
            <a:r>
              <a:rPr lang="ru-RU">
                <a:cs typeface="Lucida Sans Unicode"/>
              </a:rPr>
              <a:t>Плюсы:</a:t>
            </a:r>
          </a:p>
          <a:p>
            <a:pPr marL="879475" lvl="1" indent="-514350">
              <a:spcBef>
                <a:spcPts val="300"/>
              </a:spcBef>
            </a:pPr>
            <a:r>
              <a:rPr lang="ru-RU">
                <a:cs typeface="Lucida Sans Unicode"/>
              </a:rPr>
              <a:t>Высокая скорость разработки</a:t>
            </a:r>
          </a:p>
          <a:p>
            <a:pPr marL="879475" lvl="1" indent="-514350">
              <a:spcBef>
                <a:spcPts val="300"/>
              </a:spcBef>
            </a:pPr>
            <a:r>
              <a:rPr lang="ru-RU">
                <a:cs typeface="Lucida Sans Unicode"/>
              </a:rPr>
              <a:t>Готовые библиотеки на все случаи жизни</a:t>
            </a:r>
          </a:p>
          <a:p>
            <a:pPr marL="879475" lvl="1" indent="-514350">
              <a:spcBef>
                <a:spcPts val="300"/>
              </a:spcBef>
            </a:pPr>
            <a:r>
              <a:rPr lang="ru-RU">
                <a:cs typeface="Lucida Sans Unicode"/>
              </a:rPr>
              <a:t>Простота изучения</a:t>
            </a:r>
          </a:p>
          <a:p>
            <a:pPr marL="879475" lvl="1" indent="-514350">
              <a:spcBef>
                <a:spcPts val="300"/>
              </a:spcBef>
            </a:pPr>
            <a:r>
              <a:rPr lang="ru-RU">
                <a:cs typeface="Lucida Sans Unicode"/>
              </a:rPr>
              <a:t>Прекрасное сообщество</a:t>
            </a:r>
          </a:p>
          <a:p>
            <a:pPr marL="879475" lvl="1" indent="-514350">
              <a:spcBef>
                <a:spcPts val="300"/>
              </a:spcBef>
            </a:pPr>
            <a:r>
              <a:rPr lang="ru-RU">
                <a:cs typeface="Lucida Sans Unicode"/>
              </a:rPr>
              <a:t>Автоматическое управление памятью</a:t>
            </a:r>
          </a:p>
          <a:p>
            <a:pPr marL="879475" lvl="1" indent="-514350">
              <a:spcBef>
                <a:spcPts val="300"/>
              </a:spcBef>
            </a:pPr>
            <a:endParaRPr lang="ru-RU">
              <a:cs typeface="Lucida Sans Unicode"/>
            </a:endParaRPr>
          </a:p>
          <a:p>
            <a:pPr marL="879475" lvl="1" indent="-514350">
              <a:spcBef>
                <a:spcPts val="300"/>
              </a:spcBef>
            </a:pPr>
            <a:endParaRPr lang="ru-RU">
              <a:cs typeface="Lucida Sans Unicode"/>
            </a:endParaRPr>
          </a:p>
          <a:p>
            <a:pPr indent="-255905">
              <a:spcBef>
                <a:spcPts val="300"/>
              </a:spcBef>
            </a:pPr>
            <a:r>
              <a:rPr lang="ru-RU">
                <a:cs typeface="Lucida Sans Unicode"/>
              </a:rPr>
              <a:t>Минусы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Производительность относительно компилируемых языков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Динамическая типизация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Проблемы </a:t>
            </a:r>
            <a:r>
              <a:rPr lang="ru-RU" err="1">
                <a:cs typeface="Lucida Sans Unicode"/>
              </a:rPr>
              <a:t>python</a:t>
            </a:r>
            <a:r>
              <a:rPr lang="ru-RU">
                <a:cs typeface="Lucida Sans Unicode"/>
              </a:rPr>
              <a:t> 2.x, </a:t>
            </a:r>
            <a:r>
              <a:rPr lang="ru-RU" err="1">
                <a:cs typeface="Lucida Sans Unicode"/>
              </a:rPr>
              <a:t>python</a:t>
            </a:r>
            <a:r>
              <a:rPr lang="ru-RU">
                <a:cs typeface="Lucida Sans Unicode"/>
              </a:rPr>
              <a:t> 3.0 - 3.3</a:t>
            </a:r>
          </a:p>
          <a:p>
            <a:pPr marL="621030" lvl="1">
              <a:spcBef>
                <a:spcPts val="300"/>
              </a:spcBef>
            </a:pPr>
            <a:endParaRPr lang="ru-RU">
              <a:cs typeface="Lucida Sans Unicode"/>
            </a:endParaRPr>
          </a:p>
          <a:p>
            <a:pPr marL="621030" lvl="1">
              <a:spcBef>
                <a:spcPts val="300"/>
              </a:spcBef>
            </a:pPr>
            <a:endParaRPr lang="ru-RU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cs typeface="Lucida Sans Unicode"/>
              </a:rPr>
              <a:t>Python</a:t>
            </a:r>
            <a:r>
              <a:rPr lang="ru-RU">
                <a:cs typeface="Lucida Sans Unicode"/>
              </a:rPr>
              <a:t> 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89299"/>
          </a:xfrm>
        </p:spPr>
        <p:txBody>
          <a:bodyPr vert="horz" anchor="t">
            <a:normAutofit lnSpcReduction="10000"/>
          </a:bodyPr>
          <a:lstStyle/>
          <a:p>
            <a:pPr indent="-255905"/>
            <a:r>
              <a:rPr lang="ru-RU">
                <a:cs typeface="Lucida Sans Unicode"/>
              </a:rPr>
              <a:t>Появился 20 февраля 1991 года, разрабатывался в конце 1980-х годов</a:t>
            </a:r>
          </a:p>
          <a:p>
            <a:pPr indent="-255905"/>
            <a:r>
              <a:rPr lang="ru-RU">
                <a:cs typeface="Lucida Sans Unicode"/>
              </a:rPr>
              <a:t>Назван в честь популярного телешоу 1970 "</a:t>
            </a:r>
            <a:r>
              <a:rPr lang="ru-RU" b="1">
                <a:cs typeface="Lucida Sans Unicode"/>
              </a:rPr>
              <a:t>Летающий цирк Монти </a:t>
            </a:r>
            <a:r>
              <a:rPr lang="ru-RU" b="1" err="1">
                <a:cs typeface="Lucida Sans Unicode"/>
              </a:rPr>
              <a:t>Пайтона</a:t>
            </a:r>
            <a:r>
              <a:rPr lang="ru-RU">
                <a:cs typeface="Lucida Sans Unicode"/>
              </a:rPr>
              <a:t>"</a:t>
            </a:r>
          </a:p>
          <a:p>
            <a:pPr indent="-255905"/>
            <a:r>
              <a:rPr lang="ru-RU">
                <a:cs typeface="Lucida Sans Unicode"/>
              </a:rPr>
              <a:t>Создатель языка - голландец </a:t>
            </a:r>
            <a:r>
              <a:rPr lang="ru-RU" b="1">
                <a:cs typeface="Lucida Sans Unicode"/>
              </a:rPr>
              <a:t>Гвидо </a:t>
            </a:r>
            <a:r>
              <a:rPr lang="ru-RU" b="1" err="1">
                <a:cs typeface="Lucida Sans Unicode"/>
              </a:rPr>
              <a:t>ван</a:t>
            </a:r>
            <a:r>
              <a:rPr lang="ru-RU" b="1">
                <a:cs typeface="Lucida Sans Unicode"/>
              </a:rPr>
              <a:t> </a:t>
            </a:r>
            <a:r>
              <a:rPr lang="ru-RU" b="1" err="1">
                <a:cs typeface="Lucida Sans Unicode"/>
              </a:rPr>
              <a:t>Россум</a:t>
            </a:r>
            <a:r>
              <a:rPr lang="ru-RU">
                <a:cs typeface="Lucida Sans Unicode"/>
              </a:rPr>
              <a:t>, в настоящий момент "Великодушный пожизненный диктатор"</a:t>
            </a:r>
          </a:p>
          <a:p>
            <a:pPr indent="-255905"/>
            <a:r>
              <a:rPr lang="ru-RU" err="1">
                <a:cs typeface="Lucida Sans Unicode"/>
              </a:rPr>
              <a:t>import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this</a:t>
            </a:r>
          </a:p>
          <a:p>
            <a:pPr marL="621030" lvl="1">
              <a:spcBef>
                <a:spcPts val="300"/>
              </a:spcBef>
            </a:pPr>
            <a:r>
              <a:rPr lang="ru-RU" err="1">
                <a:cs typeface="Lucida Sans Unicode"/>
              </a:rPr>
              <a:t>Beautiful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is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better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than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ugly</a:t>
            </a:r>
          </a:p>
          <a:p>
            <a:pPr marL="621030" lvl="1">
              <a:spcBef>
                <a:spcPts val="300"/>
              </a:spcBef>
            </a:pPr>
            <a:r>
              <a:rPr lang="ru-RU" err="1">
                <a:cs typeface="Lucida Sans Unicode"/>
              </a:rPr>
              <a:t>Explicit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is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better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than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implicit</a:t>
            </a:r>
          </a:p>
          <a:p>
            <a:pPr marL="621030" lvl="1">
              <a:spcBef>
                <a:spcPts val="300"/>
              </a:spcBef>
            </a:pPr>
            <a:r>
              <a:rPr lang="ru-RU" err="1">
                <a:cs typeface="Lucida Sans Unicode"/>
              </a:rPr>
              <a:t>Simple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is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better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than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complex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...</a:t>
            </a:r>
          </a:p>
          <a:p>
            <a:pPr marL="621030" lvl="1">
              <a:spcBef>
                <a:spcPts val="300"/>
              </a:spcBef>
            </a:pPr>
            <a:endParaRPr lang="ru-RU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Философия и история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5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>
                <a:cs typeface="Lucida Sans Unicode"/>
              </a:rPr>
              <a:t>Динамическая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Не нужно явно указывать типы данных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Удобство описания обобщенных алгоритмов и работы с данными</a:t>
            </a:r>
          </a:p>
          <a:p>
            <a:pPr marL="621030" lvl="1">
              <a:spcBef>
                <a:spcPts val="300"/>
              </a:spcBef>
            </a:pPr>
            <a:endParaRPr lang="ru-RU">
              <a:cs typeface="Lucida Sans Unicode"/>
            </a:endParaRPr>
          </a:p>
          <a:p>
            <a:pPr marL="365125" indent="-255905">
              <a:spcBef>
                <a:spcPts val="300"/>
              </a:spcBef>
            </a:pPr>
            <a:r>
              <a:rPr lang="ru-RU">
                <a:cs typeface="Lucida Sans Unicode"/>
              </a:rPr>
              <a:t>Сильная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Нельзя смешивать разные типы в выражении</a:t>
            </a:r>
          </a:p>
          <a:p>
            <a:pPr marL="621030" lvl="1">
              <a:spcBef>
                <a:spcPts val="300"/>
              </a:spcBef>
            </a:pPr>
            <a:r>
              <a:rPr lang="ru-RU">
                <a:cs typeface="Lucida Sans Unicode"/>
              </a:rPr>
              <a:t>Надежность - вы получите ошибку взамен неправильного поведения</a:t>
            </a:r>
          </a:p>
          <a:p>
            <a:pPr marL="365125" indent="-255905">
              <a:spcBef>
                <a:spcPts val="300"/>
              </a:spcBef>
            </a:pPr>
            <a:endParaRPr lang="ru-RU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cs typeface="Lucida Sans Unicode"/>
              </a:rPr>
              <a:t>Строгая (сильная) динамическая типизация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 b="1" err="1">
                <a:cs typeface="Lucida Sans Unicode"/>
              </a:rPr>
              <a:t>int</a:t>
            </a:r>
            <a:r>
              <a:rPr lang="ru-RU" b="1">
                <a:cs typeface="Lucida Sans Unicode"/>
              </a:rPr>
              <a:t> </a:t>
            </a:r>
            <a:r>
              <a:rPr lang="ru-RU">
                <a:cs typeface="Lucida Sans Unicode"/>
              </a:rPr>
              <a:t>- Целые числа</a:t>
            </a:r>
          </a:p>
          <a:p>
            <a:pPr marL="735330" lvl="1" indent="-342900">
              <a:spcBef>
                <a:spcPts val="300"/>
              </a:spcBef>
            </a:pPr>
            <a:r>
              <a:rPr lang="ru-RU">
                <a:cs typeface="Lucida Sans Unicode"/>
              </a:rPr>
              <a:t>Поддержка процессором </a:t>
            </a:r>
            <a:r>
              <a:rPr lang="ru-RU" b="1">
                <a:cs typeface="Lucida Sans Unicode"/>
              </a:rPr>
              <a:t>32 бита:</a:t>
            </a:r>
            <a:r>
              <a:rPr lang="ru-RU">
                <a:cs typeface="Lucida Sans Unicode"/>
              </a:rPr>
              <a:t> от 0 до 4294967296 или от -2147483648 до 2147483648</a:t>
            </a:r>
          </a:p>
          <a:p>
            <a:pPr marL="735330" lvl="1" indent="-342900">
              <a:spcBef>
                <a:spcPts val="300"/>
              </a:spcBef>
            </a:pPr>
            <a:r>
              <a:rPr lang="ru-RU">
                <a:cs typeface="Lucida Sans Unicode"/>
              </a:rPr>
              <a:t>Поддержка процессором </a:t>
            </a:r>
            <a:r>
              <a:rPr lang="ru-RU" b="1">
                <a:cs typeface="Lucida Sans Unicode"/>
              </a:rPr>
              <a:t>64 бита</a:t>
            </a:r>
            <a:r>
              <a:rPr lang="ru-RU">
                <a:cs typeface="Lucida Sans Unicode"/>
              </a:rPr>
              <a:t>: от 0 до 18446744073709551615 или от -9223372036854775808 до 9223372036854775808</a:t>
            </a:r>
          </a:p>
          <a:p>
            <a:pPr marL="735330" lvl="1" indent="-342900">
              <a:spcBef>
                <a:spcPts val="300"/>
              </a:spcBef>
            </a:pPr>
            <a:r>
              <a:rPr lang="ru-RU">
                <a:cs typeface="Lucida Sans Unicode"/>
              </a:rPr>
              <a:t>В </a:t>
            </a:r>
            <a:r>
              <a:rPr lang="ru-RU" err="1">
                <a:cs typeface="Lucida Sans Unicode"/>
              </a:rPr>
              <a:t>Python</a:t>
            </a:r>
            <a:r>
              <a:rPr lang="ru-RU">
                <a:cs typeface="Lucida Sans Unicode"/>
              </a:rPr>
              <a:t> - бесконечно длинные числа - если число не помещается, автоматически срабатывает "длинная арифметика"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Базовые типы данных - </a:t>
            </a:r>
            <a:r>
              <a:rPr lang="ru-RU" err="1">
                <a:cs typeface="Lucida Sans Unicode"/>
              </a:rPr>
              <a:t>int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54991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 b="1" err="1">
                <a:cs typeface="Lucida Sans Unicode"/>
              </a:rPr>
              <a:t>float</a:t>
            </a:r>
            <a:r>
              <a:rPr lang="ru-RU" b="1">
                <a:cs typeface="Lucida Sans Unicode"/>
              </a:rPr>
              <a:t> </a:t>
            </a:r>
            <a:r>
              <a:rPr lang="ru-RU">
                <a:cs typeface="Lucida Sans Unicode"/>
              </a:rPr>
              <a:t>- Числа с плавающей точкой</a:t>
            </a:r>
          </a:p>
          <a:p>
            <a:pPr indent="-255905"/>
            <a:r>
              <a:rPr lang="ru-RU">
                <a:cs typeface="Lucida Sans Unicode"/>
              </a:rPr>
              <a:t>Уильям </a:t>
            </a:r>
            <a:r>
              <a:rPr lang="ru-RU" err="1">
                <a:cs typeface="Lucida Sans Unicode"/>
              </a:rPr>
              <a:t>Кэхэн</a:t>
            </a:r>
            <a:r>
              <a:rPr lang="ru-RU">
                <a:cs typeface="Lucida Sans Unicode"/>
              </a:rPr>
              <a:t> (</a:t>
            </a:r>
            <a:r>
              <a:rPr lang="ru-RU" b="1" u="sng">
                <a:cs typeface="Lucida Sans Unicode"/>
              </a:rPr>
              <a:t>K</a:t>
            </a:r>
            <a:r>
              <a:rPr lang="ru-RU">
                <a:cs typeface="Lucida Sans Unicode"/>
              </a:rPr>
              <a:t>), </a:t>
            </a:r>
            <a:r>
              <a:rPr lang="ru-RU" err="1">
                <a:cs typeface="Lucida Sans Unicode"/>
              </a:rPr>
              <a:t>Джероми</a:t>
            </a:r>
            <a:r>
              <a:rPr lang="ru-RU">
                <a:cs typeface="Lucida Sans Unicode"/>
              </a:rPr>
              <a:t> </a:t>
            </a:r>
            <a:r>
              <a:rPr lang="ru-RU" err="1">
                <a:cs typeface="Lucida Sans Unicode"/>
              </a:rPr>
              <a:t>Кунен</a:t>
            </a:r>
            <a:r>
              <a:rPr lang="ru-RU">
                <a:cs typeface="Lucida Sans Unicode"/>
              </a:rPr>
              <a:t> (</a:t>
            </a:r>
            <a:r>
              <a:rPr lang="ru-RU" b="1" u="sng">
                <a:cs typeface="Lucida Sans Unicode"/>
              </a:rPr>
              <a:t>C</a:t>
            </a:r>
            <a:r>
              <a:rPr lang="ru-RU">
                <a:cs typeface="Lucida Sans Unicode"/>
              </a:rPr>
              <a:t>) и Гарольд Стоун (</a:t>
            </a:r>
            <a:r>
              <a:rPr lang="ru-RU" b="1" u="sng">
                <a:cs typeface="Lucida Sans Unicode"/>
              </a:rPr>
              <a:t>S</a:t>
            </a:r>
            <a:r>
              <a:rPr lang="ru-RU">
                <a:cs typeface="Lucida Sans Unicode"/>
              </a:rPr>
              <a:t>) (</a:t>
            </a:r>
            <a:r>
              <a:rPr lang="ru-RU" err="1">
                <a:cs typeface="Lucida Sans Unicode"/>
              </a:rPr>
              <a:t>Intel</a:t>
            </a:r>
            <a:r>
              <a:rPr lang="ru-RU">
                <a:cs typeface="Lucida Sans Unicode"/>
              </a:rPr>
              <a:t>)</a:t>
            </a:r>
          </a:p>
          <a:p>
            <a:pPr indent="-255905"/>
            <a:endParaRPr lang="ru-RU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Базовые типы данных - </a:t>
            </a:r>
            <a:r>
              <a:rPr lang="ru-RU" err="1">
                <a:cs typeface="Lucida Sans Unicode"/>
              </a:rPr>
              <a:t>float</a:t>
            </a:r>
            <a:endParaRPr lang="ru-RU" err="1"/>
          </a:p>
        </p:txBody>
      </p:sp>
      <p:pic>
        <p:nvPicPr>
          <p:cNvPr id="4" name="Рисунок 4" descr="Снимок экрана 2017-10-16 в 23.38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71028"/>
            <a:ext cx="8743193" cy="1818518"/>
          </a:xfrm>
          <a:prstGeom prst="rect">
            <a:avLst/>
          </a:prstGeom>
        </p:spPr>
      </p:pic>
      <p:pic>
        <p:nvPicPr>
          <p:cNvPr id="6" name="Рисунок 6" descr="Снимок экрана 2017-10-16 в 23.39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77" y="4743450"/>
            <a:ext cx="5162671" cy="13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endParaRPr lang="ru-RU">
              <a:cs typeface="Lucida Sans Unicode"/>
            </a:endParaRPr>
          </a:p>
          <a:p>
            <a:pPr indent="-255905"/>
            <a:r>
              <a:rPr lang="ru-RU">
                <a:cs typeface="Lucida Sans Unicode"/>
              </a:rPr>
              <a:t>Представление любого числа с определенной точностью</a:t>
            </a:r>
            <a:endParaRPr lang="ru-RU"/>
          </a:p>
          <a:p>
            <a:pPr indent="-255905"/>
            <a:r>
              <a:rPr lang="ru-RU">
                <a:cs typeface="Lucida Sans Unicode"/>
              </a:rPr>
              <a:t>Артефакты: </a:t>
            </a:r>
            <a:br>
              <a:rPr lang="en-US">
                <a:latin typeface="+mn-ea"/>
                <a:cs typeface="+mn-ea"/>
              </a:rPr>
            </a:br>
            <a:r>
              <a:rPr lang="ru-RU">
                <a:cs typeface="Lucida Sans Unicode"/>
              </a:rPr>
              <a:t>0.1 + 0.2 = 0.30000000000000004</a:t>
            </a:r>
          </a:p>
          <a:p>
            <a:pPr indent="-255905"/>
            <a:endParaRPr lang="ru-RU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Базовые типы данных - </a:t>
            </a:r>
            <a:r>
              <a:rPr lang="ru-RU" err="1">
                <a:cs typeface="Lucida Sans Unicode"/>
              </a:rPr>
              <a:t>float</a:t>
            </a:r>
            <a:endParaRPr lang="ru-RU" err="1"/>
          </a:p>
        </p:txBody>
      </p:sp>
      <p:pic>
        <p:nvPicPr>
          <p:cNvPr id="8" name="Рисунок 8" descr="Снимок экрана 2017-10-16 в 23.42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5" y="1352550"/>
            <a:ext cx="7985892" cy="26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 err="1">
                <a:cs typeface="Lucida Sans Unicode"/>
              </a:rPr>
              <a:t>str</a:t>
            </a:r>
            <a:r>
              <a:rPr lang="ru-RU">
                <a:cs typeface="Lucida Sans Unicode"/>
              </a:rPr>
              <a:t> - любые строковые последовательности</a:t>
            </a:r>
            <a:endParaRPr lang="ru-RU"/>
          </a:p>
          <a:p>
            <a:pPr indent="-255905"/>
            <a:r>
              <a:rPr lang="ru-RU">
                <a:cs typeface="Lucida Sans Unicode"/>
              </a:rPr>
              <a:t>Исторически: 1 символ кодируется 1 байтом (8 бит)</a:t>
            </a:r>
          </a:p>
          <a:p>
            <a:pPr indent="-255905"/>
            <a:r>
              <a:rPr lang="ru-RU">
                <a:cs typeface="Lucida Sans Unicode"/>
              </a:rPr>
              <a:t>Английские символы + цифры + знаки  </a:t>
            </a:r>
          </a:p>
          <a:p>
            <a:pPr marL="109855" indent="0">
              <a:buNone/>
            </a:pPr>
            <a:r>
              <a:rPr lang="ru-RU" b="1">
                <a:cs typeface="Lucida Sans Unicode"/>
              </a:rPr>
              <a:t>  0 </a:t>
            </a:r>
            <a:r>
              <a:rPr lang="ru-RU">
                <a:cs typeface="Lucida Sans Unicode"/>
              </a:rPr>
              <a:t>… </a:t>
            </a:r>
            <a:r>
              <a:rPr lang="ru-RU" b="1">
                <a:cs typeface="Lucida Sans Unicode"/>
              </a:rPr>
              <a:t>127</a:t>
            </a:r>
            <a:endParaRPr lang="ru-RU">
              <a:cs typeface="Lucida Sans Unicode"/>
            </a:endParaRPr>
          </a:p>
          <a:p>
            <a:pPr indent="-255905"/>
            <a:r>
              <a:rPr lang="ru-RU">
                <a:cs typeface="Lucida Sans Unicode"/>
              </a:rPr>
              <a:t>Дополнительный набор </a:t>
            </a:r>
            <a:r>
              <a:rPr lang="ru-RU" b="1">
                <a:cs typeface="Lucida Sans Unicode"/>
              </a:rPr>
              <a:t>128 </a:t>
            </a:r>
            <a:r>
              <a:rPr lang="ru-RU">
                <a:cs typeface="Lucida Sans Unicode"/>
              </a:rPr>
              <a:t>… </a:t>
            </a:r>
            <a:r>
              <a:rPr lang="ru-RU" b="1">
                <a:cs typeface="Lucida Sans Unicode"/>
              </a:rPr>
              <a:t>255</a:t>
            </a:r>
          </a:p>
          <a:p>
            <a:pPr indent="-255905"/>
            <a:r>
              <a:rPr lang="ru-RU">
                <a:cs typeface="Lucida Sans Unicode"/>
              </a:rPr>
              <a:t>Различные кодировки:</a:t>
            </a:r>
          </a:p>
          <a:p>
            <a:pPr marL="621030" lvl="1">
              <a:spcBef>
                <a:spcPts val="300"/>
              </a:spcBef>
            </a:pPr>
            <a:r>
              <a:rPr lang="en" b="1">
                <a:cs typeface="Lucida Sans Unicode"/>
              </a:rPr>
              <a:t>ASCII: </a:t>
            </a:r>
            <a:r>
              <a:rPr lang="en" b="1" u="sng">
                <a:cs typeface="Lucida Sans Unicode"/>
              </a:rPr>
              <a:t>A</a:t>
            </a:r>
            <a:r>
              <a:rPr lang="en">
                <a:cs typeface="Lucida Sans Unicode"/>
              </a:rPr>
              <a:t>merican </a:t>
            </a:r>
            <a:r>
              <a:rPr lang="en" b="1" u="sng">
                <a:cs typeface="Lucida Sans Unicode"/>
              </a:rPr>
              <a:t>s</a:t>
            </a:r>
            <a:r>
              <a:rPr lang="en">
                <a:cs typeface="Lucida Sans Unicode"/>
              </a:rPr>
              <a:t>tandard </a:t>
            </a:r>
            <a:r>
              <a:rPr lang="en" b="1" u="sng">
                <a:cs typeface="Lucida Sans Unicode"/>
              </a:rPr>
              <a:t>c</a:t>
            </a:r>
            <a:r>
              <a:rPr lang="en">
                <a:cs typeface="Lucida Sans Unicode"/>
              </a:rPr>
              <a:t>ode for </a:t>
            </a:r>
            <a:r>
              <a:rPr lang="en" b="1" u="sng">
                <a:cs typeface="Lucida Sans Unicode"/>
              </a:rPr>
              <a:t>i</a:t>
            </a:r>
            <a:r>
              <a:rPr lang="en">
                <a:cs typeface="Lucida Sans Unicode"/>
              </a:rPr>
              <a:t>nformation </a:t>
            </a:r>
          </a:p>
          <a:p>
            <a:pPr marL="392430" lvl="1" indent="0">
              <a:spcBef>
                <a:spcPts val="300"/>
              </a:spcBef>
              <a:buNone/>
            </a:pPr>
            <a:r>
              <a:rPr lang="en" b="1" u="sng">
                <a:cs typeface="Lucida Sans Unicode"/>
              </a:rPr>
              <a:t>i</a:t>
            </a:r>
            <a:r>
              <a:rPr lang="en">
                <a:cs typeface="Lucida Sans Unicode"/>
              </a:rPr>
              <a:t>nterchange</a:t>
            </a:r>
          </a:p>
          <a:p>
            <a:pPr marL="621030" lvl="1">
              <a:spcBef>
                <a:spcPts val="300"/>
              </a:spcBef>
            </a:pPr>
            <a:r>
              <a:rPr lang="en" b="1">
                <a:cs typeface="Lucida Sans Unicode"/>
              </a:rPr>
              <a:t>Windows-1250</a:t>
            </a:r>
            <a:r>
              <a:rPr lang="en">
                <a:cs typeface="Lucida Sans Unicode"/>
              </a:rPr>
              <a:t>, </a:t>
            </a:r>
            <a:r>
              <a:rPr lang="en" b="1">
                <a:cs typeface="Lucida Sans Unicode"/>
              </a:rPr>
              <a:t>KOI-8</a:t>
            </a:r>
            <a:r>
              <a:rPr lang="en">
                <a:cs typeface="Lucida Sans Unicode"/>
              </a:rPr>
              <a:t> .....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Базовые типы данных - </a:t>
            </a:r>
            <a:r>
              <a:rPr lang="ru-RU" err="1">
                <a:cs typeface="Lucida Sans Unicode"/>
              </a:rPr>
              <a:t>str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7890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ru-RU">
                <a:cs typeface="Lucida Sans Unicode"/>
              </a:rPr>
              <a:t>Но у нас </a:t>
            </a:r>
            <a:r>
              <a:rPr lang="ru-RU" err="1">
                <a:cs typeface="Lucida Sans Unicode"/>
              </a:rPr>
              <a:t>Python</a:t>
            </a:r>
            <a:r>
              <a:rPr lang="ru-RU">
                <a:cs typeface="Lucida Sans Unicode"/>
              </a:rPr>
              <a:t> 3 и </a:t>
            </a:r>
            <a:r>
              <a:rPr lang="ru-RU" b="1" u="sng" err="1">
                <a:cs typeface="Lucida Sans Unicode"/>
              </a:rPr>
              <a:t>Unicode</a:t>
            </a:r>
          </a:p>
          <a:p>
            <a:pPr indent="-255905"/>
            <a:r>
              <a:rPr lang="ru-RU">
                <a:cs typeface="Lucida Sans Unicode"/>
              </a:rPr>
              <a:t>UTF-8: </a:t>
            </a:r>
            <a:r>
              <a:rPr lang="ru-RU" err="1">
                <a:cs typeface="Lucida Sans Unicode"/>
              </a:rPr>
              <a:t>перменное</a:t>
            </a:r>
            <a:r>
              <a:rPr lang="ru-RU">
                <a:cs typeface="Lucida Sans Unicode"/>
              </a:rPr>
              <a:t> количество байт на один символ (от 1 до 6)</a:t>
            </a:r>
            <a:endParaRPr lang="ru-RU" b="1" u="sng">
              <a:cs typeface="Lucida Sans Unicode"/>
            </a:endParaRPr>
          </a:p>
          <a:p>
            <a:pPr indent="-255905"/>
            <a:r>
              <a:rPr lang="ru-RU">
                <a:cs typeface="Lucida Sans Unicode"/>
              </a:rPr>
              <a:t>Обратная совместимость с ASCII</a:t>
            </a:r>
          </a:p>
          <a:p>
            <a:pPr indent="-255905"/>
            <a:r>
              <a:rPr lang="ru-RU">
                <a:cs typeface="Lucida Sans Unicode"/>
              </a:rPr>
              <a:t>Автоматическая компрессия текстов с большим количеством английских символов</a:t>
            </a:r>
          </a:p>
          <a:p>
            <a:pPr indent="-255905"/>
            <a:endParaRPr lang="ru-RU" b="1" u="sng">
              <a:cs typeface="Lucida Sans Unicode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Lucida Sans Unicode"/>
              </a:rPr>
              <a:t>Базовые типы данных - </a:t>
            </a:r>
            <a:r>
              <a:rPr lang="ru-RU" err="1">
                <a:cs typeface="Lucida Sans Unicode"/>
              </a:rPr>
              <a:t>str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93928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Основы программирования на Python 3</vt:lpstr>
      <vt:lpstr>Python 3</vt:lpstr>
      <vt:lpstr>Философия и история</vt:lpstr>
      <vt:lpstr>Строгая (сильная) динамическая типизация</vt:lpstr>
      <vt:lpstr>Базовые типы данных - int</vt:lpstr>
      <vt:lpstr>Базовые типы данных - float</vt:lpstr>
      <vt:lpstr>Базовые типы данных - float</vt:lpstr>
      <vt:lpstr>Базовые типы данных - str</vt:lpstr>
      <vt:lpstr>Базовые типы данных - str</vt:lpstr>
      <vt:lpstr>Прочие базовые типы данных</vt:lpstr>
      <vt:lpstr>Интерпретатор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Python 3</dc:title>
  <cp:revision>1</cp:revision>
  <dcterms:modified xsi:type="dcterms:W3CDTF">2017-10-16T21:16:06Z</dcterms:modified>
</cp:coreProperties>
</file>