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afternoon, my name is Jun Zheng from the University of Toronto, I am here today to talk about our paper on a </a:t>
            </a:r>
            <a:r>
              <a:rPr lang="en"/>
              <a:t>software</a:t>
            </a:r>
            <a:r>
              <a:rPr lang="en"/>
              <a:t> we have developed called IFCAT.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6e5c5e04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6e5c5e04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a:p>
            <a:pPr indent="0" lvl="0" marL="0" rtl="0" algn="l">
              <a:spcBef>
                <a:spcPts val="0"/>
              </a:spcBef>
              <a:spcAft>
                <a:spcPts val="0"/>
              </a:spcAft>
              <a:buNone/>
            </a:pPr>
            <a:r>
              <a:rPr lang="en"/>
              <a:t>I have a few screenshots to give you a better understanding of how this system works.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8f49b68e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8f49b68e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70dc05c4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70dc05c4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8f49b68e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8f49b68e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1404d996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1404d996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8f49b68e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8f49b68e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1404d996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1404d996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704ce1b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704ce1b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704ce1b2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704ce1b2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1404d996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1404d996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56e5c5e0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56e5c5e0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get started by thinking about many of the assessment techniques we are using today, let it be tests or quizzes.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51404d996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51404d996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58f49b68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58f49b68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56ce883a3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56ce883a3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56e5c5e04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56e5c5e04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513841280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13841280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13841280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13841280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70dc05c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70dc05c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70dc05c4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70dc05c4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13841280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13841280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6e5c5e04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6e5c5e04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56e5c5e04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6e5c5e04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we thought, why don’t we develop a software tool that combines </a:t>
            </a:r>
            <a:r>
              <a:rPr lang="en"/>
              <a:t>immediate</a:t>
            </a:r>
            <a:r>
              <a:rPr lang="en"/>
              <a:t> feedback and TPS while solving all the problems they have.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p:nvPr/>
        </p:nvSpPr>
        <p:spPr>
          <a:xfrm>
            <a:off x="0" y="0"/>
            <a:ext cx="9144000" cy="3936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github.com/cms-urg/IFCAT-IA" TargetMode="Externa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hyperlink" Target="https://blogs.uco.edu/tts/use-if-at-cards-make-tests-fu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hyperlink" Target="https://blogs.uco.edu/tts/use-if-at-cards-make-tests-fu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Google Shape;55;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Immediate</a:t>
            </a:r>
            <a:r>
              <a:rPr lang="en"/>
              <a:t> Feedback Collaborative Code Tracing</a:t>
            </a:r>
            <a:endParaRPr/>
          </a:p>
        </p:txBody>
      </p:sp>
      <p:sp>
        <p:nvSpPr>
          <p:cNvPr id="56" name="Google Shape;56;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Jun Zheng</a:t>
            </a:r>
            <a:r>
              <a:rPr lang="en"/>
              <a:t>, Sohee Kang</a:t>
            </a:r>
            <a:r>
              <a:rPr lang="en"/>
              <a:t>, Brian Harrington</a:t>
            </a:r>
            <a:endParaRPr/>
          </a:p>
          <a:p>
            <a:pPr indent="0" lvl="0" marL="0" rtl="0" algn="ctr">
              <a:spcBef>
                <a:spcPts val="0"/>
              </a:spcBef>
              <a:spcAft>
                <a:spcPts val="0"/>
              </a:spcAft>
              <a:buNone/>
            </a:pPr>
            <a:r>
              <a:rPr lang="en" sz="1400"/>
              <a:t>Department of </a:t>
            </a:r>
            <a:r>
              <a:rPr lang="en" sz="1400"/>
              <a:t>Computer and</a:t>
            </a:r>
            <a:r>
              <a:rPr lang="en" sz="1400"/>
              <a:t> Mathematical Sciences</a:t>
            </a:r>
            <a:endParaRPr sz="1400"/>
          </a:p>
          <a:p>
            <a:pPr indent="0" lvl="0" marL="0" rtl="0" algn="ctr">
              <a:spcBef>
                <a:spcPts val="0"/>
              </a:spcBef>
              <a:spcAft>
                <a:spcPts val="0"/>
              </a:spcAft>
              <a:buNone/>
            </a:pPr>
            <a:r>
              <a:rPr lang="en" sz="1400"/>
              <a:t>University of Toronto Scarborough</a:t>
            </a:r>
            <a:endParaRPr sz="1400"/>
          </a:p>
          <a:p>
            <a:pPr indent="0" lvl="0" marL="0" rtl="0" algn="ctr">
              <a:spcBef>
                <a:spcPts val="0"/>
              </a:spcBef>
              <a:spcAft>
                <a:spcPts val="0"/>
              </a:spcAft>
              <a:buNone/>
            </a:pPr>
            <a:r>
              <a:rPr lang="en" sz="1400"/>
              <a:t>WCCCE 2019</a:t>
            </a:r>
            <a:endParaRPr sz="1400"/>
          </a:p>
        </p:txBody>
      </p:sp>
      <p:sp>
        <p:nvSpPr>
          <p:cNvPr id="57" name="Google Shape;57;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IFCAT</a:t>
            </a:r>
            <a:endParaRPr/>
          </a:p>
        </p:txBody>
      </p:sp>
      <p:sp>
        <p:nvSpPr>
          <p:cNvPr id="120" name="Google Shape;12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web-based assessment tool designed for </a:t>
            </a:r>
            <a:r>
              <a:rPr lang="en">
                <a:solidFill>
                  <a:srgbClr val="FF0000"/>
                </a:solidFill>
              </a:rPr>
              <a:t>in-class collaborative tests and quizzes.</a:t>
            </a:r>
            <a:endParaRPr>
              <a:solidFill>
                <a:srgbClr val="FF0000"/>
              </a:solidFill>
            </a:endParaRPr>
          </a:p>
          <a:p>
            <a:pPr indent="-342900" lvl="0" marL="457200" rtl="0" algn="l">
              <a:spcBef>
                <a:spcPts val="0"/>
              </a:spcBef>
              <a:spcAft>
                <a:spcPts val="0"/>
              </a:spcAft>
              <a:buSzPts val="1800"/>
              <a:buChar char="●"/>
            </a:pPr>
            <a:r>
              <a:rPr lang="en"/>
              <a:t>Support for</a:t>
            </a:r>
            <a:endParaRPr/>
          </a:p>
          <a:p>
            <a:pPr indent="-317500" lvl="1" marL="914400" rtl="0" algn="l">
              <a:spcBef>
                <a:spcPts val="0"/>
              </a:spcBef>
              <a:spcAft>
                <a:spcPts val="0"/>
              </a:spcAft>
              <a:buSzPts val="1400"/>
              <a:buChar char="○"/>
            </a:pPr>
            <a:r>
              <a:rPr lang="en"/>
              <a:t>Multiple choices</a:t>
            </a:r>
            <a:endParaRPr/>
          </a:p>
          <a:p>
            <a:pPr indent="-317500" lvl="1" marL="914400" rtl="0" algn="l">
              <a:spcBef>
                <a:spcPts val="0"/>
              </a:spcBef>
              <a:spcAft>
                <a:spcPts val="0"/>
              </a:spcAft>
              <a:buSzPts val="1400"/>
              <a:buChar char="○"/>
            </a:pPr>
            <a:r>
              <a:rPr lang="en"/>
              <a:t>Short answers</a:t>
            </a:r>
            <a:endParaRPr/>
          </a:p>
          <a:p>
            <a:pPr indent="-317500" lvl="1" marL="914400" rtl="0" algn="l">
              <a:spcBef>
                <a:spcPts val="0"/>
              </a:spcBef>
              <a:spcAft>
                <a:spcPts val="0"/>
              </a:spcAft>
              <a:buSzPts val="1400"/>
              <a:buChar char="○"/>
            </a:pPr>
            <a:r>
              <a:rPr lang="en"/>
              <a:t>Code tracing</a:t>
            </a:r>
            <a:endParaRPr/>
          </a:p>
          <a:p>
            <a:pPr indent="-342900" lvl="0" marL="457200" rtl="0" algn="l">
              <a:spcBef>
                <a:spcPts val="0"/>
              </a:spcBef>
              <a:spcAft>
                <a:spcPts val="0"/>
              </a:spcAft>
              <a:buSzPts val="1800"/>
              <a:buChar char="●"/>
            </a:pPr>
            <a:r>
              <a:rPr lang="en"/>
              <a:t>Mobile friendly</a:t>
            </a:r>
            <a:endParaRPr/>
          </a:p>
          <a:p>
            <a:pPr indent="-342900" lvl="0" marL="457200" rtl="0" algn="l">
              <a:spcBef>
                <a:spcPts val="0"/>
              </a:spcBef>
              <a:spcAft>
                <a:spcPts val="0"/>
              </a:spcAft>
              <a:buSzPts val="1800"/>
              <a:buChar char="●"/>
            </a:pPr>
            <a:r>
              <a:rPr lang="en"/>
              <a:t>Accessible from any internet enabled devices</a:t>
            </a:r>
            <a:endParaRPr/>
          </a:p>
        </p:txBody>
      </p:sp>
      <p:sp>
        <p:nvSpPr>
          <p:cNvPr id="121" name="Google Shape;121;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Instructor</a:t>
            </a:r>
            <a:endParaRPr/>
          </a:p>
        </p:txBody>
      </p:sp>
      <p:sp>
        <p:nvSpPr>
          <p:cNvPr id="127" name="Google Shape;127;p23"/>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Web based question editor for easy quiz management</a:t>
            </a:r>
            <a:endParaRPr/>
          </a:p>
        </p:txBody>
      </p:sp>
      <p:pic>
        <p:nvPicPr>
          <p:cNvPr id="128" name="Google Shape;128;p23"/>
          <p:cNvPicPr preferRelativeResize="0"/>
          <p:nvPr/>
        </p:nvPicPr>
        <p:blipFill>
          <a:blip r:embed="rId3">
            <a:alphaModFix/>
          </a:blip>
          <a:stretch>
            <a:fillRect/>
          </a:stretch>
        </p:blipFill>
        <p:spPr>
          <a:xfrm>
            <a:off x="3164825" y="682150"/>
            <a:ext cx="5838526" cy="4205675"/>
          </a:xfrm>
          <a:prstGeom prst="rect">
            <a:avLst/>
          </a:prstGeom>
          <a:noFill/>
          <a:ln>
            <a:noFill/>
          </a:ln>
        </p:spPr>
      </p:pic>
      <p:sp>
        <p:nvSpPr>
          <p:cNvPr id="129" name="Google Shape;129;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a:t>
            </a:r>
            <a:endParaRPr/>
          </a:p>
        </p:txBody>
      </p:sp>
      <p:sp>
        <p:nvSpPr>
          <p:cNvPr id="135" name="Google Shape;135;p24"/>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Interface to monitor and conduct quizzes.</a:t>
            </a:r>
            <a:endParaRPr/>
          </a:p>
        </p:txBody>
      </p:sp>
      <p:sp>
        <p:nvSpPr>
          <p:cNvPr id="136" name="Google Shape;136;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7" name="Google Shape;137;p24"/>
          <p:cNvPicPr preferRelativeResize="0"/>
          <p:nvPr/>
        </p:nvPicPr>
        <p:blipFill>
          <a:blip r:embed="rId3">
            <a:alphaModFix/>
          </a:blip>
          <a:stretch>
            <a:fillRect/>
          </a:stretch>
        </p:blipFill>
        <p:spPr>
          <a:xfrm>
            <a:off x="3027850" y="607625"/>
            <a:ext cx="6116142" cy="4013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Students</a:t>
            </a:r>
            <a:endParaRPr/>
          </a:p>
        </p:txBody>
      </p:sp>
      <p:sp>
        <p:nvSpPr>
          <p:cNvPr id="143" name="Google Shape;143;p25"/>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Students will be assigned to groups randomly upon joining the quiz.</a:t>
            </a:r>
            <a:endParaRPr/>
          </a:p>
        </p:txBody>
      </p:sp>
      <p:pic>
        <p:nvPicPr>
          <p:cNvPr id="144" name="Google Shape;144;p25"/>
          <p:cNvPicPr preferRelativeResize="0"/>
          <p:nvPr/>
        </p:nvPicPr>
        <p:blipFill>
          <a:blip r:embed="rId3">
            <a:alphaModFix/>
          </a:blip>
          <a:stretch>
            <a:fillRect/>
          </a:stretch>
        </p:blipFill>
        <p:spPr>
          <a:xfrm>
            <a:off x="3400500" y="152400"/>
            <a:ext cx="2732599" cy="4838699"/>
          </a:xfrm>
          <a:prstGeom prst="rect">
            <a:avLst/>
          </a:prstGeom>
          <a:noFill/>
          <a:ln>
            <a:noFill/>
          </a:ln>
        </p:spPr>
      </p:pic>
      <p:sp>
        <p:nvSpPr>
          <p:cNvPr id="145" name="Google Shape;145;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Students</a:t>
            </a:r>
            <a:endParaRPr/>
          </a:p>
        </p:txBody>
      </p:sp>
      <p:sp>
        <p:nvSpPr>
          <p:cNvPr id="151" name="Google Shape;151;p26"/>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Students will be assigned to groups randomly upon joining the quiz.</a:t>
            </a:r>
            <a:endParaRPr/>
          </a:p>
          <a:p>
            <a:pPr indent="-304800" lvl="0" marL="457200" rtl="0" algn="l">
              <a:spcBef>
                <a:spcPts val="0"/>
              </a:spcBef>
              <a:spcAft>
                <a:spcPts val="0"/>
              </a:spcAft>
              <a:buSzPts val="1200"/>
              <a:buChar char="●"/>
            </a:pPr>
            <a:r>
              <a:rPr lang="en"/>
              <a:t>Each group must elect a “driver” to submit all answers.</a:t>
            </a:r>
            <a:endParaRPr/>
          </a:p>
        </p:txBody>
      </p:sp>
      <p:pic>
        <p:nvPicPr>
          <p:cNvPr id="152" name="Google Shape;152;p26"/>
          <p:cNvPicPr preferRelativeResize="0"/>
          <p:nvPr/>
        </p:nvPicPr>
        <p:blipFill>
          <a:blip r:embed="rId3">
            <a:alphaModFix/>
          </a:blip>
          <a:stretch>
            <a:fillRect/>
          </a:stretch>
        </p:blipFill>
        <p:spPr>
          <a:xfrm>
            <a:off x="3400500" y="152400"/>
            <a:ext cx="2732599" cy="4838699"/>
          </a:xfrm>
          <a:prstGeom prst="rect">
            <a:avLst/>
          </a:prstGeom>
          <a:noFill/>
          <a:ln>
            <a:noFill/>
          </a:ln>
        </p:spPr>
      </p:pic>
      <p:pic>
        <p:nvPicPr>
          <p:cNvPr id="153" name="Google Shape;153;p26"/>
          <p:cNvPicPr preferRelativeResize="0"/>
          <p:nvPr/>
        </p:nvPicPr>
        <p:blipFill>
          <a:blip r:embed="rId4">
            <a:alphaModFix/>
          </a:blip>
          <a:stretch>
            <a:fillRect/>
          </a:stretch>
        </p:blipFill>
        <p:spPr>
          <a:xfrm>
            <a:off x="6270374" y="152400"/>
            <a:ext cx="2706101" cy="4756972"/>
          </a:xfrm>
          <a:prstGeom prst="rect">
            <a:avLst/>
          </a:prstGeom>
          <a:noFill/>
          <a:ln>
            <a:noFill/>
          </a:ln>
        </p:spPr>
      </p:pic>
      <p:sp>
        <p:nvSpPr>
          <p:cNvPr id="154" name="Google Shape;154;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Students</a:t>
            </a:r>
            <a:endParaRPr/>
          </a:p>
        </p:txBody>
      </p:sp>
      <p:sp>
        <p:nvSpPr>
          <p:cNvPr id="160" name="Google Shape;160;p2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Rich text support.</a:t>
            </a:r>
            <a:endParaRPr/>
          </a:p>
          <a:p>
            <a:pPr indent="-304800" lvl="0" marL="457200" rtl="0" algn="l">
              <a:spcBef>
                <a:spcPts val="0"/>
              </a:spcBef>
              <a:spcAft>
                <a:spcPts val="0"/>
              </a:spcAft>
              <a:buSzPts val="1200"/>
              <a:buChar char="●"/>
            </a:pPr>
            <a:r>
              <a:rPr lang="en"/>
              <a:t>Intuitive interface, students can jump around between questions.</a:t>
            </a:r>
            <a:endParaRPr/>
          </a:p>
        </p:txBody>
      </p:sp>
      <p:pic>
        <p:nvPicPr>
          <p:cNvPr id="161" name="Google Shape;161;p27"/>
          <p:cNvPicPr preferRelativeResize="0"/>
          <p:nvPr/>
        </p:nvPicPr>
        <p:blipFill>
          <a:blip r:embed="rId3">
            <a:alphaModFix/>
          </a:blip>
          <a:stretch>
            <a:fillRect/>
          </a:stretch>
        </p:blipFill>
        <p:spPr>
          <a:xfrm>
            <a:off x="3317425" y="152400"/>
            <a:ext cx="2716812" cy="4838701"/>
          </a:xfrm>
          <a:prstGeom prst="rect">
            <a:avLst/>
          </a:prstGeom>
          <a:noFill/>
          <a:ln>
            <a:noFill/>
          </a:ln>
        </p:spPr>
      </p:pic>
      <p:pic>
        <p:nvPicPr>
          <p:cNvPr id="162" name="Google Shape;162;p27"/>
          <p:cNvPicPr preferRelativeResize="0"/>
          <p:nvPr/>
        </p:nvPicPr>
        <p:blipFill>
          <a:blip r:embed="rId4">
            <a:alphaModFix/>
          </a:blip>
          <a:stretch>
            <a:fillRect/>
          </a:stretch>
        </p:blipFill>
        <p:spPr>
          <a:xfrm>
            <a:off x="6277227" y="959250"/>
            <a:ext cx="2347875" cy="3776426"/>
          </a:xfrm>
          <a:prstGeom prst="rect">
            <a:avLst/>
          </a:prstGeom>
          <a:noFill/>
          <a:ln>
            <a:noFill/>
          </a:ln>
        </p:spPr>
      </p:pic>
      <p:sp>
        <p:nvSpPr>
          <p:cNvPr id="163" name="Google Shape;163;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Immediate</a:t>
            </a:r>
            <a:r>
              <a:rPr lang="en"/>
              <a:t> Feedback</a:t>
            </a:r>
            <a:endParaRPr/>
          </a:p>
        </p:txBody>
      </p:sp>
      <p:sp>
        <p:nvSpPr>
          <p:cNvPr id="169" name="Google Shape;169;p28"/>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Group will </a:t>
            </a:r>
            <a:r>
              <a:rPr lang="en"/>
              <a:t>know</a:t>
            </a:r>
            <a:r>
              <a:rPr lang="en"/>
              <a:t> </a:t>
            </a:r>
            <a:r>
              <a:rPr lang="en"/>
              <a:t>immediately</a:t>
            </a:r>
            <a:r>
              <a:rPr lang="en"/>
              <a:t> if they answered a question wrong.</a:t>
            </a:r>
            <a:endParaRPr/>
          </a:p>
          <a:p>
            <a:pPr indent="-304800" lvl="0" marL="457200" rtl="0" algn="l">
              <a:spcBef>
                <a:spcPts val="0"/>
              </a:spcBef>
              <a:spcAft>
                <a:spcPts val="0"/>
              </a:spcAft>
              <a:buSzPts val="1200"/>
              <a:buChar char="●"/>
            </a:pPr>
            <a:r>
              <a:rPr lang="en"/>
              <a:t>Marks are automatically calculated based on number of failed attempts.</a:t>
            </a:r>
            <a:endParaRPr/>
          </a:p>
        </p:txBody>
      </p:sp>
      <p:pic>
        <p:nvPicPr>
          <p:cNvPr id="170" name="Google Shape;170;p28"/>
          <p:cNvPicPr preferRelativeResize="0"/>
          <p:nvPr/>
        </p:nvPicPr>
        <p:blipFill>
          <a:blip r:embed="rId3">
            <a:alphaModFix/>
          </a:blip>
          <a:stretch>
            <a:fillRect/>
          </a:stretch>
        </p:blipFill>
        <p:spPr>
          <a:xfrm>
            <a:off x="3340075" y="152400"/>
            <a:ext cx="2710997" cy="4838699"/>
          </a:xfrm>
          <a:prstGeom prst="rect">
            <a:avLst/>
          </a:prstGeom>
          <a:noFill/>
          <a:ln>
            <a:noFill/>
          </a:ln>
        </p:spPr>
      </p:pic>
      <p:pic>
        <p:nvPicPr>
          <p:cNvPr id="171" name="Google Shape;171;p28"/>
          <p:cNvPicPr preferRelativeResize="0"/>
          <p:nvPr/>
        </p:nvPicPr>
        <p:blipFill>
          <a:blip r:embed="rId4">
            <a:alphaModFix/>
          </a:blip>
          <a:stretch>
            <a:fillRect/>
          </a:stretch>
        </p:blipFill>
        <p:spPr>
          <a:xfrm>
            <a:off x="6271447" y="152400"/>
            <a:ext cx="2696981" cy="4838701"/>
          </a:xfrm>
          <a:prstGeom prst="rect">
            <a:avLst/>
          </a:prstGeom>
          <a:noFill/>
          <a:ln>
            <a:noFill/>
          </a:ln>
        </p:spPr>
      </p:pic>
      <p:sp>
        <p:nvSpPr>
          <p:cNvPr id="172" name="Google Shape;172;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Code Tracing</a:t>
            </a:r>
            <a:endParaRPr/>
          </a:p>
        </p:txBody>
      </p:sp>
      <p:sp>
        <p:nvSpPr>
          <p:cNvPr id="178" name="Google Shape;178;p2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Student answer individually first without feedback.</a:t>
            </a:r>
            <a:endParaRPr/>
          </a:p>
        </p:txBody>
      </p:sp>
      <p:sp>
        <p:nvSpPr>
          <p:cNvPr id="179" name="Google Shape;179;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0" name="Google Shape;180;p29"/>
          <p:cNvPicPr preferRelativeResize="0"/>
          <p:nvPr/>
        </p:nvPicPr>
        <p:blipFill>
          <a:blip r:embed="rId3">
            <a:alphaModFix/>
          </a:blip>
          <a:stretch>
            <a:fillRect/>
          </a:stretch>
        </p:blipFill>
        <p:spPr>
          <a:xfrm>
            <a:off x="4520800" y="795338"/>
            <a:ext cx="3733800" cy="3552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Code Tracing</a:t>
            </a:r>
            <a:endParaRPr/>
          </a:p>
        </p:txBody>
      </p:sp>
      <p:sp>
        <p:nvSpPr>
          <p:cNvPr id="186" name="Google Shape;186;p30"/>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Submit after each line of input</a:t>
            </a:r>
            <a:endParaRPr/>
          </a:p>
        </p:txBody>
      </p:sp>
      <p:sp>
        <p:nvSpPr>
          <p:cNvPr id="187" name="Google Shape;187;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8" name="Google Shape;188;p30"/>
          <p:cNvPicPr preferRelativeResize="0"/>
          <p:nvPr/>
        </p:nvPicPr>
        <p:blipFill>
          <a:blip r:embed="rId3">
            <a:alphaModFix/>
          </a:blip>
          <a:stretch>
            <a:fillRect/>
          </a:stretch>
        </p:blipFill>
        <p:spPr>
          <a:xfrm>
            <a:off x="4520800" y="795338"/>
            <a:ext cx="3733800" cy="3552825"/>
          </a:xfrm>
          <a:prstGeom prst="rect">
            <a:avLst/>
          </a:prstGeom>
          <a:noFill/>
          <a:ln>
            <a:noFill/>
          </a:ln>
        </p:spPr>
      </p:pic>
      <p:pic>
        <p:nvPicPr>
          <p:cNvPr id="189" name="Google Shape;189;p30"/>
          <p:cNvPicPr preferRelativeResize="0"/>
          <p:nvPr/>
        </p:nvPicPr>
        <p:blipFill>
          <a:blip r:embed="rId4">
            <a:alphaModFix/>
          </a:blip>
          <a:stretch>
            <a:fillRect/>
          </a:stretch>
        </p:blipFill>
        <p:spPr>
          <a:xfrm>
            <a:off x="4530325" y="795350"/>
            <a:ext cx="3714750" cy="3714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pic>
        <p:nvPicPr>
          <p:cNvPr id="194" name="Google Shape;194;p31"/>
          <p:cNvPicPr preferRelativeResize="0"/>
          <p:nvPr/>
        </p:nvPicPr>
        <p:blipFill>
          <a:blip r:embed="rId3">
            <a:alphaModFix/>
          </a:blip>
          <a:stretch>
            <a:fillRect/>
          </a:stretch>
        </p:blipFill>
        <p:spPr>
          <a:xfrm>
            <a:off x="4530325" y="795350"/>
            <a:ext cx="3714750" cy="3714750"/>
          </a:xfrm>
          <a:prstGeom prst="rect">
            <a:avLst/>
          </a:prstGeom>
          <a:noFill/>
          <a:ln>
            <a:noFill/>
          </a:ln>
        </p:spPr>
      </p:pic>
      <p:sp>
        <p:nvSpPr>
          <p:cNvPr id="195" name="Google Shape;195;p31"/>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Code Tracing</a:t>
            </a:r>
            <a:endParaRPr/>
          </a:p>
        </p:txBody>
      </p:sp>
      <p:sp>
        <p:nvSpPr>
          <p:cNvPr id="196" name="Google Shape;196;p31"/>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Submit after entering each line of output.</a:t>
            </a:r>
            <a:endParaRPr/>
          </a:p>
          <a:p>
            <a:pPr indent="-304800" lvl="0" marL="457200" rtl="0" algn="l">
              <a:spcBef>
                <a:spcPts val="0"/>
              </a:spcBef>
              <a:spcAft>
                <a:spcPts val="0"/>
              </a:spcAft>
              <a:buSzPts val="1200"/>
              <a:buChar char="●"/>
            </a:pPr>
            <a:r>
              <a:rPr lang="en"/>
              <a:t>Immediately</a:t>
            </a:r>
            <a:r>
              <a:rPr lang="en"/>
              <a:t> shows the wrong line entered, cannot proceed to next line until the wrong line is corrected.</a:t>
            </a:r>
            <a:endParaRPr/>
          </a:p>
        </p:txBody>
      </p:sp>
      <p:sp>
        <p:nvSpPr>
          <p:cNvPr id="197" name="Google Shape;197;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8" name="Google Shape;198;p31"/>
          <p:cNvPicPr preferRelativeResize="0"/>
          <p:nvPr/>
        </p:nvPicPr>
        <p:blipFill>
          <a:blip r:embed="rId4">
            <a:alphaModFix/>
          </a:blip>
          <a:stretch>
            <a:fillRect/>
          </a:stretch>
        </p:blipFill>
        <p:spPr>
          <a:xfrm>
            <a:off x="4506500" y="700100"/>
            <a:ext cx="3762375" cy="3905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assessment </a:t>
            </a:r>
            <a:r>
              <a:rPr lang="en"/>
              <a:t>techniques...</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Doesn’t provide </a:t>
            </a:r>
            <a:r>
              <a:rPr lang="en">
                <a:solidFill>
                  <a:srgbClr val="FF0000"/>
                </a:solidFill>
              </a:rPr>
              <a:t>immediate</a:t>
            </a:r>
            <a:r>
              <a:rPr lang="en">
                <a:solidFill>
                  <a:srgbClr val="FF0000"/>
                </a:solidFill>
              </a:rPr>
              <a:t> feedback</a:t>
            </a:r>
            <a:endParaRPr>
              <a:solidFill>
                <a:srgbClr val="FF0000"/>
              </a:solidFill>
            </a:endParaRPr>
          </a:p>
          <a:p>
            <a:pPr indent="-342900" lvl="0" marL="457200" rtl="0" algn="l">
              <a:spcBef>
                <a:spcPts val="0"/>
              </a:spcBef>
              <a:spcAft>
                <a:spcPts val="0"/>
              </a:spcAft>
              <a:buSzPts val="1800"/>
              <a:buChar char="●"/>
            </a:pPr>
            <a:r>
              <a:rPr lang="en"/>
              <a:t>Doesn’t help student </a:t>
            </a:r>
            <a:r>
              <a:rPr lang="en">
                <a:solidFill>
                  <a:srgbClr val="FF0000"/>
                </a:solidFill>
              </a:rPr>
              <a:t>retain the course material</a:t>
            </a:r>
            <a:endParaRPr>
              <a:solidFill>
                <a:srgbClr val="FF0000"/>
              </a:solidFill>
            </a:endParaRPr>
          </a:p>
          <a:p>
            <a:pPr indent="-342900" lvl="0" marL="457200" rtl="0" algn="l">
              <a:spcBef>
                <a:spcPts val="0"/>
              </a:spcBef>
              <a:spcAft>
                <a:spcPts val="0"/>
              </a:spcAft>
              <a:buSzPts val="1800"/>
              <a:buChar char="●"/>
            </a:pPr>
            <a:r>
              <a:rPr lang="en"/>
              <a:t>Hard for instructors to </a:t>
            </a:r>
            <a:r>
              <a:rPr lang="en">
                <a:solidFill>
                  <a:srgbClr val="FF0000"/>
                </a:solidFill>
              </a:rPr>
              <a:t>approximate knowledge</a:t>
            </a:r>
            <a:endParaRPr>
              <a:solidFill>
                <a:srgbClr val="FF0000"/>
              </a:solidFill>
            </a:endParaRPr>
          </a:p>
          <a:p>
            <a:pPr indent="-342900" lvl="0" marL="457200" rtl="0" algn="l">
              <a:spcBef>
                <a:spcPts val="0"/>
              </a:spcBef>
              <a:spcAft>
                <a:spcPts val="0"/>
              </a:spcAft>
              <a:buSzPts val="1800"/>
              <a:buChar char="●"/>
            </a:pPr>
            <a:r>
              <a:rPr lang="en"/>
              <a:t>Little to no </a:t>
            </a:r>
            <a:r>
              <a:rPr lang="en">
                <a:solidFill>
                  <a:srgbClr val="FF0000"/>
                </a:solidFill>
              </a:rPr>
              <a:t>collaboration</a:t>
            </a:r>
            <a:r>
              <a:rPr lang="en"/>
              <a:t> between students</a:t>
            </a:r>
            <a:endParaRPr/>
          </a:p>
        </p:txBody>
      </p:sp>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pic>
        <p:nvPicPr>
          <p:cNvPr id="203" name="Google Shape;203;p32"/>
          <p:cNvPicPr preferRelativeResize="0"/>
          <p:nvPr/>
        </p:nvPicPr>
        <p:blipFill>
          <a:blip r:embed="rId3">
            <a:alphaModFix/>
          </a:blip>
          <a:stretch>
            <a:fillRect/>
          </a:stretch>
        </p:blipFill>
        <p:spPr>
          <a:xfrm>
            <a:off x="4506500" y="700100"/>
            <a:ext cx="3762375" cy="3905250"/>
          </a:xfrm>
          <a:prstGeom prst="rect">
            <a:avLst/>
          </a:prstGeom>
          <a:noFill/>
          <a:ln>
            <a:noFill/>
          </a:ln>
        </p:spPr>
      </p:pic>
      <p:sp>
        <p:nvSpPr>
          <p:cNvPr id="204" name="Google Shape;204;p32"/>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Code Tracing</a:t>
            </a:r>
            <a:endParaRPr/>
          </a:p>
        </p:txBody>
      </p:sp>
      <p:sp>
        <p:nvSpPr>
          <p:cNvPr id="205" name="Google Shape;205;p32"/>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Submit after entering each line of output.</a:t>
            </a:r>
            <a:endParaRPr/>
          </a:p>
          <a:p>
            <a:pPr indent="-304800" lvl="0" marL="457200" rtl="0" algn="l">
              <a:spcBef>
                <a:spcPts val="0"/>
              </a:spcBef>
              <a:spcAft>
                <a:spcPts val="0"/>
              </a:spcAft>
              <a:buSzPts val="1200"/>
              <a:buChar char="●"/>
            </a:pPr>
            <a:r>
              <a:rPr lang="en"/>
              <a:t>Immediately shows the wrong line entered, cannot proceed to next line until the wrong line is corrected.</a:t>
            </a:r>
            <a:endParaRPr/>
          </a:p>
        </p:txBody>
      </p:sp>
      <p:sp>
        <p:nvSpPr>
          <p:cNvPr id="206" name="Google Shape;206;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7" name="Google Shape;207;p32"/>
          <p:cNvPicPr preferRelativeResize="0"/>
          <p:nvPr/>
        </p:nvPicPr>
        <p:blipFill>
          <a:blip r:embed="rId4">
            <a:alphaModFix/>
          </a:blip>
          <a:stretch>
            <a:fillRect/>
          </a:stretch>
        </p:blipFill>
        <p:spPr>
          <a:xfrm>
            <a:off x="4501738" y="623875"/>
            <a:ext cx="3771900" cy="3895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State</a:t>
            </a:r>
            <a:endParaRPr/>
          </a:p>
        </p:txBody>
      </p:sp>
      <p:sp>
        <p:nvSpPr>
          <p:cNvPr id="213" name="Google Shape;213;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System was tested in an introductory </a:t>
            </a:r>
            <a:r>
              <a:rPr lang="en"/>
              <a:t>statistics</a:t>
            </a:r>
            <a:r>
              <a:rPr lang="en"/>
              <a:t> course.</a:t>
            </a:r>
            <a:endParaRPr/>
          </a:p>
          <a:p>
            <a:pPr indent="-342900" lvl="0" marL="457200" rtl="0" algn="l">
              <a:spcBef>
                <a:spcPts val="0"/>
              </a:spcBef>
              <a:spcAft>
                <a:spcPts val="0"/>
              </a:spcAft>
              <a:buSzPts val="1800"/>
              <a:buChar char="●"/>
            </a:pPr>
            <a:r>
              <a:rPr lang="en">
                <a:solidFill>
                  <a:srgbClr val="FF0000"/>
                </a:solidFill>
              </a:rPr>
              <a:t>Fully open-source</a:t>
            </a:r>
            <a:r>
              <a:rPr lang="en"/>
              <a:t> (</a:t>
            </a:r>
            <a:r>
              <a:rPr lang="en" u="sng">
                <a:solidFill>
                  <a:schemeClr val="hlink"/>
                </a:solidFill>
                <a:hlinkClick r:id="rId3"/>
              </a:rPr>
              <a:t>https://github.com/cms-urg/IFCAT-IA</a:t>
            </a:r>
            <a:r>
              <a:rPr lang="en"/>
              <a:t>)</a:t>
            </a:r>
            <a:endParaRPr/>
          </a:p>
          <a:p>
            <a:pPr indent="-342900" lvl="0" marL="457200" rtl="0" algn="l">
              <a:spcBef>
                <a:spcPts val="0"/>
              </a:spcBef>
              <a:spcAft>
                <a:spcPts val="0"/>
              </a:spcAft>
              <a:buSzPts val="1800"/>
              <a:buChar char="●"/>
            </a:pPr>
            <a:r>
              <a:rPr lang="en"/>
              <a:t>In active development.</a:t>
            </a:r>
            <a:endParaRPr/>
          </a:p>
        </p:txBody>
      </p:sp>
      <p:sp>
        <p:nvSpPr>
          <p:cNvPr id="214" name="Google Shape;214;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5" name="Google Shape;215;p33"/>
          <p:cNvPicPr preferRelativeResize="0"/>
          <p:nvPr/>
        </p:nvPicPr>
        <p:blipFill>
          <a:blip r:embed="rId4">
            <a:alphaModFix/>
          </a:blip>
          <a:stretch>
            <a:fillRect/>
          </a:stretch>
        </p:blipFill>
        <p:spPr>
          <a:xfrm>
            <a:off x="744049" y="2378475"/>
            <a:ext cx="7655901" cy="51434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Research</a:t>
            </a:r>
            <a:endParaRPr/>
          </a:p>
        </p:txBody>
      </p:sp>
      <p:sp>
        <p:nvSpPr>
          <p:cNvPr id="221" name="Google Shape;221;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Currently conducting a research at UofT Scarborough</a:t>
            </a:r>
            <a:endParaRPr/>
          </a:p>
          <a:p>
            <a:pPr indent="-342900" lvl="0" marL="457200" rtl="0" algn="l">
              <a:spcBef>
                <a:spcPts val="0"/>
              </a:spcBef>
              <a:spcAft>
                <a:spcPts val="0"/>
              </a:spcAft>
              <a:buSzPts val="1800"/>
              <a:buChar char="●"/>
            </a:pPr>
            <a:r>
              <a:rPr lang="en"/>
              <a:t>Volunteers will be randomly assigned to subgroups to complete tracing questions throughout the term.</a:t>
            </a:r>
            <a:endParaRPr/>
          </a:p>
          <a:p>
            <a:pPr indent="-317500" lvl="1" marL="914400" rtl="0" algn="l">
              <a:spcBef>
                <a:spcPts val="0"/>
              </a:spcBef>
              <a:spcAft>
                <a:spcPts val="0"/>
              </a:spcAft>
              <a:buSzPts val="1400"/>
              <a:buChar char="○"/>
            </a:pPr>
            <a:r>
              <a:rPr lang="en"/>
              <a:t>Control group will use IFCAT without</a:t>
            </a:r>
            <a:r>
              <a:rPr lang="en"/>
              <a:t> immediate</a:t>
            </a:r>
            <a:r>
              <a:rPr lang="en"/>
              <a:t> feedback and collaboration.</a:t>
            </a:r>
            <a:endParaRPr/>
          </a:p>
          <a:p>
            <a:pPr indent="-317500" lvl="1" marL="914400" rtl="0" algn="l">
              <a:spcBef>
                <a:spcPts val="0"/>
              </a:spcBef>
              <a:spcAft>
                <a:spcPts val="0"/>
              </a:spcAft>
              <a:buSzPts val="1400"/>
              <a:buChar char="○"/>
            </a:pPr>
            <a:r>
              <a:rPr lang="en"/>
              <a:t>Another group with </a:t>
            </a:r>
            <a:r>
              <a:rPr lang="en"/>
              <a:t>immediate</a:t>
            </a:r>
            <a:r>
              <a:rPr lang="en"/>
              <a:t> feedback</a:t>
            </a:r>
            <a:endParaRPr/>
          </a:p>
          <a:p>
            <a:pPr indent="-317500" lvl="1" marL="914400" rtl="0" algn="l">
              <a:spcBef>
                <a:spcPts val="0"/>
              </a:spcBef>
              <a:spcAft>
                <a:spcPts val="0"/>
              </a:spcAft>
              <a:buSzPts val="1400"/>
              <a:buChar char="○"/>
            </a:pPr>
            <a:r>
              <a:rPr lang="en"/>
              <a:t>Another with TPS collaboration</a:t>
            </a:r>
            <a:endParaRPr/>
          </a:p>
          <a:p>
            <a:pPr indent="-317500" lvl="1" marL="914400" rtl="0" algn="l">
              <a:spcBef>
                <a:spcPts val="0"/>
              </a:spcBef>
              <a:spcAft>
                <a:spcPts val="0"/>
              </a:spcAft>
              <a:buSzPts val="1400"/>
              <a:buChar char="○"/>
            </a:pPr>
            <a:r>
              <a:rPr lang="en"/>
              <a:t>Final group will have fully function IFCAT with </a:t>
            </a:r>
            <a:r>
              <a:rPr lang="en"/>
              <a:t>immediate</a:t>
            </a:r>
            <a:r>
              <a:rPr lang="en"/>
              <a:t> feedback and collaboration</a:t>
            </a:r>
            <a:endParaRPr/>
          </a:p>
          <a:p>
            <a:pPr indent="-342900" lvl="0" marL="457200" rtl="0" algn="l">
              <a:spcBef>
                <a:spcPts val="0"/>
              </a:spcBef>
              <a:spcAft>
                <a:spcPts val="0"/>
              </a:spcAft>
              <a:buSzPts val="1800"/>
              <a:buChar char="●"/>
            </a:pPr>
            <a:r>
              <a:rPr lang="en"/>
              <a:t>Will monitor satisfaction, usage, </a:t>
            </a:r>
            <a:r>
              <a:rPr lang="en"/>
              <a:t>immediate</a:t>
            </a:r>
            <a:r>
              <a:rPr lang="en"/>
              <a:t> learning gains (exit slips), and long term learning gains.</a:t>
            </a:r>
            <a:endParaRPr/>
          </a:p>
        </p:txBody>
      </p:sp>
      <p:sp>
        <p:nvSpPr>
          <p:cNvPr id="222" name="Google Shape;222;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28" name="Google Shape;228;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t>Michael L. Epstein, Amber D. Lazarus, Tammy B. Calvano, Kelly A. Matthews, Rachel A. Hendel, Beth B. Epstein, , and Gary M. Brosvic. 2002. Immidiate Feedback Assessment Technique Promotes Learning and Corrects Inaccurate First Responses. The Psychological Record 52 (2002), 187–201</a:t>
            </a:r>
            <a:endParaRPr sz="1100"/>
          </a:p>
          <a:p>
            <a:pPr indent="-298450" lvl="0" marL="457200" rtl="0" algn="l">
              <a:spcBef>
                <a:spcPts val="0"/>
              </a:spcBef>
              <a:spcAft>
                <a:spcPts val="0"/>
              </a:spcAft>
              <a:buSzPts val="1100"/>
              <a:buChar char="●"/>
            </a:pPr>
            <a:r>
              <a:rPr lang="en" sz="1100"/>
              <a:t>Brian Harrington and Ayaan Chaudhry. 2017. TrAcademic: improving participation and engagement in CS1/CS2 with gamified practicals. In Proceedings of the 2017 ACM Conference on Innovation and Technology in Computer Science Education. ACM, 347–352</a:t>
            </a:r>
            <a:endParaRPr sz="1100"/>
          </a:p>
          <a:p>
            <a:pPr indent="-298450" lvl="0" marL="457200" rtl="0" algn="l">
              <a:spcBef>
                <a:spcPts val="0"/>
              </a:spcBef>
              <a:spcAft>
                <a:spcPts val="0"/>
              </a:spcAft>
              <a:buSzPts val="1100"/>
              <a:buChar char="●"/>
            </a:pPr>
            <a:r>
              <a:rPr lang="en" sz="1100"/>
              <a:t>Brian Harrington and Nick Cheng. 2018. Tracing vs. Writing Code: Beyond the Learning Hierarchy. In Proceedings of the 2018 ACM Conference on Innovation and Technology in Computer Science Education. ACM, 423–428</a:t>
            </a:r>
            <a:endParaRPr sz="1100"/>
          </a:p>
          <a:p>
            <a:pPr indent="-298450" lvl="0" marL="457200" rtl="0" algn="l">
              <a:spcBef>
                <a:spcPts val="0"/>
              </a:spcBef>
              <a:spcAft>
                <a:spcPts val="0"/>
              </a:spcAft>
              <a:buSzPts val="1100"/>
              <a:buChar char="●"/>
            </a:pPr>
            <a:r>
              <a:rPr lang="en" sz="1100"/>
              <a:t>Aditi Kothiyal, Rwitajit Majumdar, Sahana Murthy, and Sridhar Iyer. 2013. Effect of think-pair-share in a large CS1 class: 83% sustained engagement. In Proceedings of the ninth annual international ACM conference on International computing education research. ACM, 137–144</a:t>
            </a:r>
            <a:endParaRPr sz="1100"/>
          </a:p>
          <a:p>
            <a:pPr indent="-298450" lvl="0" marL="457200" rtl="0" algn="l">
              <a:spcBef>
                <a:spcPts val="0"/>
              </a:spcBef>
              <a:spcAft>
                <a:spcPts val="0"/>
              </a:spcAft>
              <a:buSzPts val="1100"/>
              <a:buChar char="●"/>
            </a:pPr>
            <a:r>
              <a:rPr lang="en" sz="1100"/>
              <a:t>Raymond Lister, Colin Fidge, and Donna Teague. 2009. Further evidence of a relationship between explaining, tracing and writing skills in introductory programming. In ITiCSE ’09 Proceedings of the 14th annual ACM SIGCSE conference on Innovation and technology in computer science education. ACM, 161–165</a:t>
            </a:r>
            <a:endParaRPr sz="1100"/>
          </a:p>
          <a:p>
            <a:pPr indent="-298450" lvl="0" marL="457200" rtl="0" algn="l">
              <a:spcBef>
                <a:spcPts val="0"/>
              </a:spcBef>
              <a:spcAft>
                <a:spcPts val="0"/>
              </a:spcAft>
              <a:buSzPts val="1100"/>
              <a:buChar char="●"/>
            </a:pPr>
            <a:r>
              <a:rPr lang="en" sz="1100"/>
              <a:t>Komal Pardeshi. 2016. Improving the Student Performance Using Think-PairShare for Operating System. Journal of Engineering Education Transformations (2016)</a:t>
            </a:r>
            <a:endParaRPr sz="1100"/>
          </a:p>
        </p:txBody>
      </p:sp>
      <p:sp>
        <p:nvSpPr>
          <p:cNvPr id="229" name="Google Shape;229;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IF-AT</a:t>
            </a:r>
            <a:endParaRPr/>
          </a:p>
          <a:p>
            <a:pPr indent="0" lvl="0" marL="0" rtl="0" algn="l">
              <a:spcBef>
                <a:spcPts val="0"/>
              </a:spcBef>
              <a:spcAft>
                <a:spcPts val="0"/>
              </a:spcAft>
              <a:buNone/>
            </a:pPr>
            <a:r>
              <a:t/>
            </a:r>
            <a:endParaRPr/>
          </a:p>
        </p:txBody>
      </p:sp>
      <p:sp>
        <p:nvSpPr>
          <p:cNvPr id="70" name="Google Shape;70;p15"/>
          <p:cNvSpPr txBox="1"/>
          <p:nvPr>
            <p:ph idx="1" type="body"/>
          </p:nvPr>
        </p:nvSpPr>
        <p:spPr>
          <a:xfrm>
            <a:off x="311700" y="1152475"/>
            <a:ext cx="54804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IF-AT is a system solves many of these problems by using </a:t>
            </a:r>
            <a:r>
              <a:rPr lang="en"/>
              <a:t>scratch</a:t>
            </a:r>
            <a:r>
              <a:rPr lang="en"/>
              <a:t> cards</a:t>
            </a:r>
            <a:endParaRPr/>
          </a:p>
          <a:p>
            <a:pPr indent="-317500" lvl="1" marL="914400" rtl="0" algn="l">
              <a:spcBef>
                <a:spcPts val="0"/>
              </a:spcBef>
              <a:spcAft>
                <a:spcPts val="0"/>
              </a:spcAft>
              <a:buSzPts val="1400"/>
              <a:buChar char="○"/>
            </a:pPr>
            <a:r>
              <a:rPr lang="en"/>
              <a:t>scratch open a box student think is correct</a:t>
            </a:r>
            <a:endParaRPr/>
          </a:p>
          <a:p>
            <a:pPr indent="-317500" lvl="1" marL="914400" rtl="0" algn="l">
              <a:spcBef>
                <a:spcPts val="0"/>
              </a:spcBef>
              <a:spcAft>
                <a:spcPts val="0"/>
              </a:spcAft>
              <a:buSzPts val="1400"/>
              <a:buChar char="○"/>
            </a:pPr>
            <a:r>
              <a:rPr lang="en"/>
              <a:t>a star means the answer is right, and the student shall move on</a:t>
            </a:r>
            <a:endParaRPr/>
          </a:p>
          <a:p>
            <a:pPr indent="-317500" lvl="1" marL="914400" rtl="0" algn="l">
              <a:spcBef>
                <a:spcPts val="0"/>
              </a:spcBef>
              <a:spcAft>
                <a:spcPts val="0"/>
              </a:spcAft>
              <a:buSzPts val="1400"/>
              <a:buChar char="○"/>
            </a:pPr>
            <a:r>
              <a:rPr lang="en"/>
              <a:t>instructors can approximate knowledge by number of boxes scratched open</a:t>
            </a:r>
            <a:endParaRPr/>
          </a:p>
          <a:p>
            <a:pPr indent="-342900" lvl="0" marL="457200" rtl="0" algn="l">
              <a:spcBef>
                <a:spcPts val="0"/>
              </a:spcBef>
              <a:spcAft>
                <a:spcPts val="0"/>
              </a:spcAft>
              <a:buSzPts val="1800"/>
              <a:buChar char="●"/>
            </a:pPr>
            <a:r>
              <a:rPr lang="en"/>
              <a:t>Immediate</a:t>
            </a:r>
            <a:r>
              <a:rPr lang="en"/>
              <a:t> feedback has been shown to help students retain course materials (Epstein et al, 2002).</a:t>
            </a:r>
            <a:endParaRPr/>
          </a:p>
        </p:txBody>
      </p:sp>
      <p:pic>
        <p:nvPicPr>
          <p:cNvPr id="71" name="Google Shape;71;p15"/>
          <p:cNvPicPr preferRelativeResize="0"/>
          <p:nvPr/>
        </p:nvPicPr>
        <p:blipFill>
          <a:blip r:embed="rId3">
            <a:alphaModFix/>
          </a:blip>
          <a:stretch>
            <a:fillRect/>
          </a:stretch>
        </p:blipFill>
        <p:spPr>
          <a:xfrm>
            <a:off x="6115500" y="1321241"/>
            <a:ext cx="2467075" cy="3078875"/>
          </a:xfrm>
          <a:prstGeom prst="rect">
            <a:avLst/>
          </a:prstGeom>
          <a:noFill/>
          <a:ln>
            <a:noFill/>
          </a:ln>
        </p:spPr>
      </p:pic>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3" name="Google Shape;73;p15"/>
          <p:cNvSpPr txBox="1"/>
          <p:nvPr/>
        </p:nvSpPr>
        <p:spPr>
          <a:xfrm>
            <a:off x="6278638" y="4474550"/>
            <a:ext cx="2140800" cy="4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4"/>
              </a:rPr>
              <a:t>https://blogs.uco.edu/tts/use-if-at-cards-make-tests-fun/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IF-AT</a:t>
            </a:r>
            <a:endParaRPr/>
          </a:p>
          <a:p>
            <a:pPr indent="0" lvl="0" marL="0" rtl="0" algn="l">
              <a:spcBef>
                <a:spcPts val="0"/>
              </a:spcBef>
              <a:spcAft>
                <a:spcPts val="0"/>
              </a:spcAft>
              <a:buNone/>
            </a:pPr>
            <a:r>
              <a:t/>
            </a:r>
            <a:endParaRPr/>
          </a:p>
        </p:txBody>
      </p:sp>
      <p:sp>
        <p:nvSpPr>
          <p:cNvPr id="79" name="Google Shape;79;p16"/>
          <p:cNvSpPr txBox="1"/>
          <p:nvPr>
            <p:ph idx="1" type="body"/>
          </p:nvPr>
        </p:nvSpPr>
        <p:spPr>
          <a:xfrm>
            <a:off x="311700" y="1152475"/>
            <a:ext cx="54804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But…..</a:t>
            </a:r>
            <a:endParaRPr/>
          </a:p>
          <a:p>
            <a:pPr indent="-317500" lvl="1" marL="914400" rtl="0" algn="l">
              <a:spcBef>
                <a:spcPts val="0"/>
              </a:spcBef>
              <a:spcAft>
                <a:spcPts val="0"/>
              </a:spcAft>
              <a:buSzPts val="1400"/>
              <a:buChar char="○"/>
            </a:pPr>
            <a:r>
              <a:rPr lang="en"/>
              <a:t>scratch</a:t>
            </a:r>
            <a:r>
              <a:rPr lang="en"/>
              <a:t> cards are </a:t>
            </a:r>
            <a:r>
              <a:rPr lang="en">
                <a:solidFill>
                  <a:srgbClr val="FF0000"/>
                </a:solidFill>
              </a:rPr>
              <a:t>expensive</a:t>
            </a:r>
            <a:endParaRPr>
              <a:solidFill>
                <a:srgbClr val="FF0000"/>
              </a:solidFill>
            </a:endParaRPr>
          </a:p>
          <a:p>
            <a:pPr indent="-317500" lvl="1" marL="914400" rtl="0" algn="l">
              <a:spcBef>
                <a:spcPts val="0"/>
              </a:spcBef>
              <a:spcAft>
                <a:spcPts val="0"/>
              </a:spcAft>
              <a:buSzPts val="1400"/>
              <a:buChar char="○"/>
            </a:pPr>
            <a:r>
              <a:rPr lang="en"/>
              <a:t>they have to be physically produced for individual quizzes</a:t>
            </a:r>
            <a:endParaRPr/>
          </a:p>
        </p:txBody>
      </p:sp>
      <p:pic>
        <p:nvPicPr>
          <p:cNvPr id="80" name="Google Shape;80;p16"/>
          <p:cNvPicPr preferRelativeResize="0"/>
          <p:nvPr/>
        </p:nvPicPr>
        <p:blipFill>
          <a:blip r:embed="rId3">
            <a:alphaModFix/>
          </a:blip>
          <a:stretch>
            <a:fillRect/>
          </a:stretch>
        </p:blipFill>
        <p:spPr>
          <a:xfrm>
            <a:off x="6115500" y="1321241"/>
            <a:ext cx="2467075" cy="3078875"/>
          </a:xfrm>
          <a:prstGeom prst="rect">
            <a:avLst/>
          </a:prstGeom>
          <a:noFill/>
          <a:ln>
            <a:noFill/>
          </a:ln>
        </p:spPr>
      </p:pic>
      <p:sp>
        <p:nvSpPr>
          <p:cNvPr id="81" name="Google Shape;81;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2" name="Google Shape;82;p16"/>
          <p:cNvSpPr txBox="1"/>
          <p:nvPr/>
        </p:nvSpPr>
        <p:spPr>
          <a:xfrm>
            <a:off x="6278638" y="4474550"/>
            <a:ext cx="2140800" cy="4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4"/>
              </a:rPr>
              <a:t>https://blogs.uco.edu/tts/use-if-at-cards-make-tests-fun/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8" name="Google Shape;88;p17"/>
          <p:cNvPicPr preferRelativeResize="0"/>
          <p:nvPr/>
        </p:nvPicPr>
        <p:blipFill>
          <a:blip r:embed="rId3">
            <a:alphaModFix/>
          </a:blip>
          <a:stretch>
            <a:fillRect/>
          </a:stretch>
        </p:blipFill>
        <p:spPr>
          <a:xfrm>
            <a:off x="1184913" y="218125"/>
            <a:ext cx="6774180" cy="483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 what about collaboration?</a:t>
            </a:r>
            <a:endParaRPr/>
          </a:p>
        </p:txBody>
      </p:sp>
      <p:sp>
        <p:nvSpPr>
          <p:cNvPr id="94" name="Google Shape;94;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Think-Pair-Share</a:t>
            </a:r>
            <a:endParaRPr/>
          </a:p>
        </p:txBody>
      </p:sp>
      <p:sp>
        <p:nvSpPr>
          <p:cNvPr id="100" name="Google Shape;100;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lang="en"/>
              <a:t>TPS is a popular collaboration model</a:t>
            </a:r>
            <a:endParaRPr/>
          </a:p>
          <a:p>
            <a:pPr indent="-317500" lvl="1" marL="914400" marR="0" rtl="0" algn="l">
              <a:lnSpc>
                <a:spcPct val="115000"/>
              </a:lnSpc>
              <a:spcBef>
                <a:spcPts val="0"/>
              </a:spcBef>
              <a:spcAft>
                <a:spcPts val="0"/>
              </a:spcAft>
              <a:buSzPts val="1400"/>
              <a:buChar char="○"/>
            </a:pPr>
            <a:r>
              <a:rPr lang="en"/>
              <a:t>students attempt to answer questions individually first</a:t>
            </a:r>
            <a:endParaRPr/>
          </a:p>
          <a:p>
            <a:pPr indent="-317500" lvl="1" marL="914400" marR="0" rtl="0" algn="l">
              <a:lnSpc>
                <a:spcPct val="115000"/>
              </a:lnSpc>
              <a:spcBef>
                <a:spcPts val="0"/>
              </a:spcBef>
              <a:spcAft>
                <a:spcPts val="0"/>
              </a:spcAft>
              <a:buSzPts val="1400"/>
              <a:buChar char="○"/>
            </a:pPr>
            <a:r>
              <a:rPr lang="en"/>
              <a:t>then brings their answer to group</a:t>
            </a:r>
            <a:endParaRPr/>
          </a:p>
          <a:p>
            <a:pPr indent="-317500" lvl="1" marL="914400" marR="0" rtl="0" algn="l">
              <a:lnSpc>
                <a:spcPct val="115000"/>
              </a:lnSpc>
              <a:spcBef>
                <a:spcPts val="0"/>
              </a:spcBef>
              <a:spcAft>
                <a:spcPts val="0"/>
              </a:spcAft>
              <a:buSzPts val="1400"/>
              <a:buChar char="○"/>
            </a:pPr>
            <a:r>
              <a:rPr lang="en"/>
              <a:t>eventually submit final answer as a group</a:t>
            </a:r>
            <a:endParaRPr/>
          </a:p>
          <a:p>
            <a:pPr indent="-342900" lvl="0" marL="457200" marR="0" rtl="0" algn="l">
              <a:lnSpc>
                <a:spcPct val="115000"/>
              </a:lnSpc>
              <a:spcBef>
                <a:spcPts val="0"/>
              </a:spcBef>
              <a:spcAft>
                <a:spcPts val="0"/>
              </a:spcAft>
              <a:buSzPts val="1800"/>
              <a:buChar char="●"/>
            </a:pPr>
            <a:r>
              <a:rPr lang="en"/>
              <a:t>Has been shown to be very effective in large CS1 classes (Kothiyal, 2013).</a:t>
            </a:r>
            <a:endParaRPr/>
          </a:p>
          <a:p>
            <a:pPr indent="-317500" lvl="1" marL="914400" marR="0" rtl="0" algn="l">
              <a:lnSpc>
                <a:spcPct val="115000"/>
              </a:lnSpc>
              <a:spcBef>
                <a:spcPts val="0"/>
              </a:spcBef>
              <a:spcAft>
                <a:spcPts val="0"/>
              </a:spcAft>
              <a:buSzPts val="1400"/>
              <a:buChar char="○"/>
            </a:pPr>
            <a:r>
              <a:rPr lang="en"/>
              <a:t>Effective in advanced level too (Pardeshi, 2016).</a:t>
            </a:r>
            <a:endParaRPr/>
          </a:p>
        </p:txBody>
      </p:sp>
      <p:sp>
        <p:nvSpPr>
          <p:cNvPr id="101" name="Google Shape;101;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Think-Pair-Share</a:t>
            </a:r>
            <a:endParaRPr/>
          </a:p>
        </p:txBody>
      </p:sp>
      <p:sp>
        <p:nvSpPr>
          <p:cNvPr id="107" name="Google Shape;10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But…</a:t>
            </a:r>
            <a:endParaRPr/>
          </a:p>
          <a:p>
            <a:pPr indent="-317500" lvl="1" marL="914400" marR="0" rtl="0" algn="l">
              <a:lnSpc>
                <a:spcPct val="115000"/>
              </a:lnSpc>
              <a:spcBef>
                <a:spcPts val="0"/>
              </a:spcBef>
              <a:spcAft>
                <a:spcPts val="0"/>
              </a:spcAft>
              <a:buSzPts val="1400"/>
              <a:buChar char="○"/>
            </a:pPr>
            <a:r>
              <a:rPr lang="en"/>
              <a:t>Hard to facilitate</a:t>
            </a:r>
            <a:endParaRPr/>
          </a:p>
        </p:txBody>
      </p:sp>
      <p:sp>
        <p:nvSpPr>
          <p:cNvPr id="108" name="Google Shape;108;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type="ctrTitle"/>
          </p:nvPr>
        </p:nvSpPr>
        <p:spPr>
          <a:xfrm>
            <a:off x="311708" y="11544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Why don’t we develop a software tool that solves these problems?</a:t>
            </a:r>
            <a:endParaRPr/>
          </a:p>
        </p:txBody>
      </p:sp>
      <p:sp>
        <p:nvSpPr>
          <p:cNvPr id="114" name="Google Shape;114;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UTSC Presentation">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