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21"/>
  </p:notesMasterIdLst>
  <p:sldIdLst>
    <p:sldId id="256" r:id="rId2"/>
    <p:sldId id="258" r:id="rId3"/>
    <p:sldId id="260" r:id="rId4"/>
    <p:sldId id="280" r:id="rId5"/>
    <p:sldId id="265" r:id="rId6"/>
    <p:sldId id="281" r:id="rId7"/>
    <p:sldId id="282" r:id="rId8"/>
    <p:sldId id="283" r:id="rId9"/>
    <p:sldId id="284" r:id="rId10"/>
    <p:sldId id="285" r:id="rId11"/>
    <p:sldId id="288" r:id="rId12"/>
    <p:sldId id="289" r:id="rId13"/>
    <p:sldId id="290" r:id="rId14"/>
    <p:sldId id="286" r:id="rId15"/>
    <p:sldId id="291" r:id="rId16"/>
    <p:sldId id="293" r:id="rId17"/>
    <p:sldId id="295" r:id="rId18"/>
    <p:sldId id="294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49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CA3C5-B41D-47AC-9A95-CD4A30687B1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2C1FF-9A31-4573-8BC7-1D2C149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2C1FF-9A31-4573-8BC7-1D2C149EFC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0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C332-A380-4D2E-BBE7-41ACE3D4028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C332-A380-4D2E-BBE7-41ACE3D4028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C332-A380-4D2E-BBE7-41ACE3D4028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C332-A380-4D2E-BBE7-41ACE3D4028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C332-A380-4D2E-BBE7-41ACE3D4028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C332-A380-4D2E-BBE7-41ACE3D4028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C332-A380-4D2E-BBE7-41ACE3D4028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C332-A380-4D2E-BBE7-41ACE3D4028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C332-A380-4D2E-BBE7-41ACE3D4028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C332-A380-4D2E-BBE7-41ACE3D4028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C332-A380-4D2E-BBE7-41ACE3D4028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02BC332-A380-4D2E-BBE7-41ACE3D4028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900" b="1" dirty="0" smtClean="0">
                <a:latin typeface="Bahnschrift" panose="020B0502040204020203" pitchFamily="34" charset="0"/>
              </a:rPr>
              <a:t>Improving Credit Card Services</a:t>
            </a:r>
            <a:br>
              <a:rPr lang="en-US" sz="4900" b="1" dirty="0" smtClean="0">
                <a:latin typeface="Bahnschrift" panose="020B0502040204020203" pitchFamily="34" charset="0"/>
              </a:rPr>
            </a:br>
            <a:r>
              <a:rPr lang="en-US" sz="3600" b="1" i="1" dirty="0" smtClean="0">
                <a:latin typeface="Bahnschrift" panose="020B0502040204020203" pitchFamily="34" charset="0"/>
              </a:rPr>
              <a:t>NLP Analysis of Consumer Complaints</a:t>
            </a:r>
            <a:endParaRPr lang="en-US" sz="3600" b="1" i="1" dirty="0">
              <a:latin typeface="Bahnschrif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 Tian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2021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224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8534400" cy="579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096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1"/>
            <a:ext cx="78486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383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815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630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8" y="762000"/>
            <a:ext cx="8737112" cy="606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494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83" y="5257799"/>
            <a:ext cx="5192692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28600"/>
            <a:ext cx="831490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64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6477000" cy="127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396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4114800"/>
            <a:ext cx="62484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Multi-Classification with:</a:t>
            </a:r>
          </a:p>
          <a:p>
            <a:endParaRPr lang="en-US" dirty="0"/>
          </a:p>
          <a:p>
            <a:r>
              <a:rPr lang="en-US" sz="3200" dirty="0" smtClean="0"/>
              <a:t>Logistic Regression</a:t>
            </a:r>
          </a:p>
          <a:p>
            <a:r>
              <a:rPr lang="en-US" sz="3200" dirty="0" smtClean="0"/>
              <a:t>SVM</a:t>
            </a:r>
          </a:p>
          <a:p>
            <a:r>
              <a:rPr lang="en-US" sz="3200" dirty="0" err="1" smtClean="0"/>
              <a:t>XGBoost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3282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" y="3352800"/>
            <a:ext cx="3566161" cy="1752600"/>
          </a:xfrm>
        </p:spPr>
        <p:txBody>
          <a:bodyPr/>
          <a:lstStyle/>
          <a:p>
            <a:r>
              <a:rPr lang="en-US" sz="4000" dirty="0" smtClean="0"/>
              <a:t>Logistic </a:t>
            </a:r>
            <a:br>
              <a:rPr lang="en-US" sz="4000" dirty="0" smtClean="0"/>
            </a:br>
            <a:r>
              <a:rPr lang="en-US" sz="4000" dirty="0" smtClean="0"/>
              <a:t>Regression</a:t>
            </a:r>
            <a:endParaRPr lang="en-US" sz="4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" y="339090"/>
            <a:ext cx="6497077" cy="187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40" y="2362200"/>
            <a:ext cx="54483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512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574287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752601"/>
            <a:ext cx="5791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3657600"/>
            <a:ext cx="15327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SVM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8157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" y="0"/>
            <a:ext cx="650768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05001"/>
            <a:ext cx="6324600" cy="495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3966001"/>
            <a:ext cx="2576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XGBoost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8157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sz="3600" dirty="0" smtClean="0"/>
              <a:t>Findings and </a:t>
            </a:r>
            <a:r>
              <a:rPr lang="en-US" sz="3600" dirty="0" smtClean="0"/>
              <a:t>Recommendations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Our model provides a convenient and reliable way of classifying company responses, which can improve company effectiveness and save on human resources</a:t>
            </a:r>
          </a:p>
          <a:p>
            <a:endParaRPr lang="en-US" dirty="0"/>
          </a:p>
          <a:p>
            <a:r>
              <a:rPr lang="en-US" dirty="0" smtClean="0"/>
              <a:t>Further improvement on modelling:</a:t>
            </a:r>
          </a:p>
          <a:p>
            <a:pPr lvl="1"/>
            <a:r>
              <a:rPr lang="en-US" sz="2400" dirty="0" smtClean="0"/>
              <a:t>- Complete data information</a:t>
            </a:r>
          </a:p>
          <a:p>
            <a:pPr lvl="1"/>
            <a:r>
              <a:rPr lang="en-US" sz="2400" dirty="0" smtClean="0"/>
              <a:t>- Using more recent data</a:t>
            </a:r>
          </a:p>
          <a:p>
            <a:pPr lvl="1"/>
            <a:r>
              <a:rPr lang="en-US" sz="2400" dirty="0" smtClean="0"/>
              <a:t>- Combine with companies’ own database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22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7630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 smtClean="0"/>
              <a:t>Problem: </a:t>
            </a:r>
          </a:p>
          <a:p>
            <a:pPr marL="0" indent="0">
              <a:buNone/>
            </a:pPr>
            <a:endParaRPr lang="en-US" sz="4800" b="1" dirty="0"/>
          </a:p>
          <a:p>
            <a:pPr marL="0" indent="0">
              <a:buNone/>
            </a:pPr>
            <a:r>
              <a:rPr lang="en-US" sz="4800" dirty="0" smtClean="0"/>
              <a:t>Given consumer </a:t>
            </a:r>
            <a:r>
              <a:rPr lang="en-US" sz="4800" dirty="0"/>
              <a:t>complaint </a:t>
            </a:r>
            <a:r>
              <a:rPr lang="en-US" sz="4800" dirty="0" smtClean="0"/>
              <a:t>narratives on credit card, </a:t>
            </a:r>
            <a:r>
              <a:rPr lang="en-US" sz="4800" dirty="0"/>
              <a:t>how could financial companies respond to make consumers satisfied?</a:t>
            </a:r>
          </a:p>
        </p:txBody>
      </p:sp>
    </p:spTree>
    <p:extLst>
      <p:ext uri="{BB962C8B-B14F-4D97-AF65-F5344CB8AC3E}">
        <p14:creationId xmlns:p14="http://schemas.microsoft.com/office/powerpoint/2010/main" val="201081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</a:t>
            </a:r>
            <a:r>
              <a:rPr lang="en-US" altLang="zh-CN" dirty="0" smtClean="0"/>
              <a:t>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pPr lvl="0" fontAlgn="base"/>
            <a:r>
              <a:rPr lang="en-US" dirty="0" smtClean="0"/>
              <a:t>Data source: Consumer </a:t>
            </a:r>
            <a:r>
              <a:rPr lang="en-US" dirty="0"/>
              <a:t>Financial Protection Bureau (CFPB) </a:t>
            </a:r>
            <a:r>
              <a:rPr lang="en-US" dirty="0" smtClean="0"/>
              <a:t>managed </a:t>
            </a:r>
            <a:r>
              <a:rPr lang="en-US" dirty="0"/>
              <a:t>a Consumer Complaint Database </a:t>
            </a:r>
            <a:endParaRPr lang="en-US" dirty="0" smtClean="0"/>
          </a:p>
          <a:p>
            <a:pPr lvl="0" fontAlgn="base"/>
            <a:endParaRPr lang="en-US" dirty="0" smtClean="0"/>
          </a:p>
          <a:p>
            <a:pPr lvl="0" fontAlgn="base"/>
            <a:r>
              <a:rPr lang="en-US" dirty="0" smtClean="0"/>
              <a:t>Data Duration: December 1, 2011 to </a:t>
            </a:r>
            <a:r>
              <a:rPr lang="en-US" altLang="zh-CN" dirty="0" smtClean="0"/>
              <a:t>current</a:t>
            </a:r>
          </a:p>
          <a:p>
            <a:pPr lvl="0" fontAlgn="base"/>
            <a:endParaRPr lang="en-US" altLang="zh-CN" dirty="0" smtClean="0"/>
          </a:p>
          <a:p>
            <a:pPr lvl="0" fontAlgn="base"/>
            <a:r>
              <a:rPr lang="en-US" dirty="0" smtClean="0"/>
              <a:t>Methodologies</a:t>
            </a:r>
          </a:p>
          <a:p>
            <a:pPr lvl="1" fontAlgn="base"/>
            <a:r>
              <a:rPr lang="en-US" dirty="0" smtClean="0"/>
              <a:t>Data Wrangling</a:t>
            </a:r>
          </a:p>
          <a:p>
            <a:pPr lvl="1" fontAlgn="base"/>
            <a:r>
              <a:rPr lang="en-US" dirty="0" smtClean="0"/>
              <a:t>Exploratory Data Analysis</a:t>
            </a:r>
          </a:p>
          <a:p>
            <a:pPr lvl="1" fontAlgn="base"/>
            <a:r>
              <a:rPr lang="en-US" dirty="0" smtClean="0"/>
              <a:t>Natural Language Process</a:t>
            </a:r>
          </a:p>
          <a:p>
            <a:pPr lvl="1" fontAlgn="base"/>
            <a:r>
              <a:rPr lang="en-US" dirty="0" smtClean="0"/>
              <a:t>Machine Learning for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8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4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82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95400"/>
            <a:ext cx="7686675" cy="462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10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72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610600" cy="617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504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610600" cy="594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61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08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3425</TotalTime>
  <Words>122</Words>
  <Application>Microsoft Office PowerPoint</Application>
  <PresentationFormat>On-screen Show (4:3)</PresentationFormat>
  <Paragraphs>32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Executive</vt:lpstr>
      <vt:lpstr> Improving Credit Card Services NLP Analysis of Consumer Complaints</vt:lpstr>
      <vt:lpstr>PowerPoint Presentation</vt:lpstr>
      <vt:lpstr>Data and 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Logistic  Regression</vt:lpstr>
      <vt:lpstr>PowerPoint Presentation</vt:lpstr>
      <vt:lpstr>PowerPoint Presentation</vt:lpstr>
      <vt:lpstr>Findings and Recommendations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 for Online Retailing</dc:title>
  <dc:creator>User</dc:creator>
  <cp:lastModifiedBy>User</cp:lastModifiedBy>
  <cp:revision>40</cp:revision>
  <dcterms:created xsi:type="dcterms:W3CDTF">2021-01-05T12:18:01Z</dcterms:created>
  <dcterms:modified xsi:type="dcterms:W3CDTF">2021-03-15T11:04:49Z</dcterms:modified>
</cp:coreProperties>
</file>