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0" r:id="rId1"/>
  </p:sldMasterIdLst>
  <p:notesMasterIdLst>
    <p:notesMasterId r:id="rId22"/>
  </p:notesMasterIdLst>
  <p:sldIdLst>
    <p:sldId id="256" r:id="rId2"/>
    <p:sldId id="258" r:id="rId3"/>
    <p:sldId id="260" r:id="rId4"/>
    <p:sldId id="280" r:id="rId5"/>
    <p:sldId id="265" r:id="rId6"/>
    <p:sldId id="281" r:id="rId7"/>
    <p:sldId id="282" r:id="rId8"/>
    <p:sldId id="283" r:id="rId9"/>
    <p:sldId id="284" r:id="rId10"/>
    <p:sldId id="285" r:id="rId11"/>
    <p:sldId id="288" r:id="rId12"/>
    <p:sldId id="289" r:id="rId13"/>
    <p:sldId id="290" r:id="rId14"/>
    <p:sldId id="286" r:id="rId15"/>
    <p:sldId id="296" r:id="rId16"/>
    <p:sldId id="291" r:id="rId17"/>
    <p:sldId id="293" r:id="rId18"/>
    <p:sldId id="295" r:id="rId19"/>
    <p:sldId id="294" r:id="rId20"/>
    <p:sldId id="27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3" d="100"/>
          <a:sy n="63" d="100"/>
        </p:scale>
        <p:origin x="-492" y="-1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5CA3C5-B41D-47AC-9A95-CD4A30687B1B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A2C1FF-9A31-4573-8BC7-1D2C149EF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5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A2C1FF-9A31-4573-8BC7-1D2C149EFC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803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BC332-A380-4D2E-BBE7-41ACE3D4028C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F0787C-CE1A-412B-A10A-CE17D659856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BC332-A380-4D2E-BBE7-41ACE3D4028C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787C-CE1A-412B-A10A-CE17D65985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BC332-A380-4D2E-BBE7-41ACE3D4028C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787C-CE1A-412B-A10A-CE17D65985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BC332-A380-4D2E-BBE7-41ACE3D4028C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787C-CE1A-412B-A10A-CE17D65985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BC332-A380-4D2E-BBE7-41ACE3D4028C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787C-CE1A-412B-A10A-CE17D659856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BC332-A380-4D2E-BBE7-41ACE3D4028C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787C-CE1A-412B-A10A-CE17D659856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BC332-A380-4D2E-BBE7-41ACE3D4028C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787C-CE1A-412B-A10A-CE17D659856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BC332-A380-4D2E-BBE7-41ACE3D4028C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787C-CE1A-412B-A10A-CE17D65985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BC332-A380-4D2E-BBE7-41ACE3D4028C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787C-CE1A-412B-A10A-CE17D65985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BC332-A380-4D2E-BBE7-41ACE3D4028C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787C-CE1A-412B-A10A-CE17D65985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BC332-A380-4D2E-BBE7-41ACE3D4028C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787C-CE1A-412B-A10A-CE17D65985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602BC332-A380-4D2E-BBE7-41ACE3D4028C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2DF0787C-CE1A-412B-A10A-CE17D659856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1" r:id="rId1"/>
    <p:sldLayoutId id="2147484022" r:id="rId2"/>
    <p:sldLayoutId id="2147484023" r:id="rId3"/>
    <p:sldLayoutId id="2147484024" r:id="rId4"/>
    <p:sldLayoutId id="2147484025" r:id="rId5"/>
    <p:sldLayoutId id="2147484026" r:id="rId6"/>
    <p:sldLayoutId id="2147484027" r:id="rId7"/>
    <p:sldLayoutId id="2147484028" r:id="rId8"/>
    <p:sldLayoutId id="2147484029" r:id="rId9"/>
    <p:sldLayoutId id="2147484030" r:id="rId10"/>
    <p:sldLayoutId id="214748403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524000"/>
            <a:ext cx="9144000" cy="1470025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sz="4900" b="1" dirty="0" smtClean="0">
                <a:latin typeface="Bahnschrift" panose="020B0502040204020203" pitchFamily="34" charset="0"/>
              </a:rPr>
              <a:t>Improving Credit Card Services</a:t>
            </a:r>
            <a:br>
              <a:rPr lang="en-US" sz="4900" b="1" dirty="0" smtClean="0">
                <a:latin typeface="Bahnschrift" panose="020B0502040204020203" pitchFamily="34" charset="0"/>
              </a:rPr>
            </a:br>
            <a:r>
              <a:rPr lang="en-US" sz="3600" b="1" i="1" dirty="0" smtClean="0">
                <a:latin typeface="Bahnschrift" panose="020B0502040204020203" pitchFamily="34" charset="0"/>
              </a:rPr>
              <a:t>NLP Analysis of Consumer Complaints</a:t>
            </a:r>
            <a:endParaRPr lang="en-US" sz="3600" b="1" i="1" dirty="0">
              <a:latin typeface="Bahnschrift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724400"/>
            <a:ext cx="6400800" cy="9144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Jun Tian</a:t>
            </a:r>
          </a:p>
          <a:p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February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2021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224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85800"/>
            <a:ext cx="8534400" cy="5791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7096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09601"/>
            <a:ext cx="7848600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4383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685800"/>
            <a:ext cx="8153400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56306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88" y="762000"/>
            <a:ext cx="8737112" cy="6061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44940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383" y="5257799"/>
            <a:ext cx="5192692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" y="228600"/>
            <a:ext cx="8314908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2644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</p:spPr>
        <p:txBody>
          <a:bodyPr/>
          <a:lstStyle/>
          <a:p>
            <a:pPr algn="l"/>
            <a:r>
              <a:rPr lang="en-US" sz="4000" dirty="0" smtClean="0"/>
              <a:t>Natural Language Processing</a:t>
            </a:r>
            <a:endParaRPr lang="en-US" sz="4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600200"/>
            <a:ext cx="8001000" cy="487375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fontAlgn="base"/>
            <a:r>
              <a:rPr lang="en-US" sz="3200" dirty="0" smtClean="0"/>
              <a:t>Converting text data to lower case</a:t>
            </a:r>
          </a:p>
          <a:p>
            <a:pPr fontAlgn="base"/>
            <a:r>
              <a:rPr lang="en-US" sz="3200" dirty="0" smtClean="0"/>
              <a:t>Removing punctuations</a:t>
            </a:r>
          </a:p>
          <a:p>
            <a:pPr fontAlgn="base"/>
            <a:r>
              <a:rPr lang="en-US" sz="3200" dirty="0" smtClean="0"/>
              <a:t>Text standardization</a:t>
            </a:r>
          </a:p>
          <a:p>
            <a:pPr fontAlgn="base"/>
            <a:r>
              <a:rPr lang="en-US" sz="3200" dirty="0" smtClean="0"/>
              <a:t>Removing </a:t>
            </a:r>
            <a:r>
              <a:rPr lang="en-US" sz="3200" dirty="0" err="1" smtClean="0"/>
              <a:t>stopwords</a:t>
            </a:r>
            <a:endParaRPr lang="en-US" sz="3200" dirty="0" smtClean="0"/>
          </a:p>
          <a:p>
            <a:pPr fontAlgn="base"/>
            <a:r>
              <a:rPr lang="en-US" sz="3200" dirty="0" smtClean="0"/>
              <a:t>Correcting spelling</a:t>
            </a:r>
          </a:p>
          <a:p>
            <a:pPr fontAlgn="base"/>
            <a:r>
              <a:rPr lang="en-US" sz="3200" dirty="0" smtClean="0"/>
              <a:t>Lemmatizing</a:t>
            </a:r>
          </a:p>
          <a:p>
            <a:pPr fontAlgn="base"/>
            <a:r>
              <a:rPr lang="en-US" sz="3200" dirty="0" err="1" smtClean="0"/>
              <a:t>Tf-idf</a:t>
            </a:r>
            <a:r>
              <a:rPr lang="en-US" sz="3200" dirty="0" smtClean="0"/>
              <a:t> vector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26321065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609600"/>
            <a:ext cx="6477000" cy="1279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743200" y="4114800"/>
            <a:ext cx="624840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Multi-Classification with:</a:t>
            </a:r>
          </a:p>
          <a:p>
            <a:endParaRPr lang="en-US" dirty="0"/>
          </a:p>
          <a:p>
            <a:r>
              <a:rPr lang="en-US" sz="3200" dirty="0" smtClean="0"/>
              <a:t>Logistic Regression</a:t>
            </a:r>
          </a:p>
          <a:p>
            <a:r>
              <a:rPr lang="en-US" sz="3200" dirty="0" smtClean="0"/>
              <a:t>SVM</a:t>
            </a:r>
          </a:p>
          <a:p>
            <a:r>
              <a:rPr lang="en-US" sz="3200" dirty="0" err="1" smtClean="0"/>
              <a:t>XGBoost</a:t>
            </a:r>
            <a:endParaRPr lang="en-US" sz="3200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09" y="1729740"/>
            <a:ext cx="4090581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32829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9" y="3352800"/>
            <a:ext cx="3566161" cy="1752600"/>
          </a:xfrm>
        </p:spPr>
        <p:txBody>
          <a:bodyPr/>
          <a:lstStyle/>
          <a:p>
            <a:r>
              <a:rPr lang="en-US" sz="4000" dirty="0" smtClean="0"/>
              <a:t>Logistic </a:t>
            </a:r>
            <a:br>
              <a:rPr lang="en-US" sz="4000" dirty="0" smtClean="0"/>
            </a:br>
            <a:r>
              <a:rPr lang="en-US" sz="4000" dirty="0" smtClean="0"/>
              <a:t>Regression</a:t>
            </a:r>
            <a:endParaRPr lang="en-US" sz="40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" y="339090"/>
            <a:ext cx="6497077" cy="1870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6640" y="2362200"/>
            <a:ext cx="54483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15120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"/>
            <a:ext cx="5742878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752601"/>
            <a:ext cx="57912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09600" y="3657600"/>
            <a:ext cx="15327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/>
              <a:t>SVM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481575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" y="0"/>
            <a:ext cx="6507685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905001"/>
            <a:ext cx="6324600" cy="4952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2400" y="3966001"/>
            <a:ext cx="25763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err="1" smtClean="0"/>
              <a:t>XGBoost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48157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533400"/>
            <a:ext cx="8763000" cy="5592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b="1" dirty="0" smtClean="0"/>
              <a:t>Problem: </a:t>
            </a:r>
          </a:p>
          <a:p>
            <a:pPr marL="0" indent="0">
              <a:buNone/>
            </a:pPr>
            <a:endParaRPr lang="en-US" sz="4800" b="1" dirty="0"/>
          </a:p>
          <a:p>
            <a:pPr marL="0" indent="0">
              <a:buNone/>
            </a:pPr>
            <a:r>
              <a:rPr lang="en-US" sz="4800" dirty="0" smtClean="0"/>
              <a:t>Given consumer </a:t>
            </a:r>
            <a:r>
              <a:rPr lang="en-US" sz="4800" dirty="0"/>
              <a:t>complaint </a:t>
            </a:r>
            <a:r>
              <a:rPr lang="en-US" sz="4800" dirty="0" smtClean="0"/>
              <a:t>narratives on credit card, </a:t>
            </a:r>
            <a:r>
              <a:rPr lang="en-US" sz="4800" dirty="0"/>
              <a:t>how could financial companies respond to make consumers satisfied?</a:t>
            </a:r>
          </a:p>
        </p:txBody>
      </p:sp>
    </p:spTree>
    <p:extLst>
      <p:ext uri="{BB962C8B-B14F-4D97-AF65-F5344CB8AC3E}">
        <p14:creationId xmlns:p14="http://schemas.microsoft.com/office/powerpoint/2010/main" val="20108127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</p:spPr>
        <p:txBody>
          <a:bodyPr/>
          <a:lstStyle/>
          <a:p>
            <a:r>
              <a:rPr lang="en-US" sz="3600" dirty="0" smtClean="0"/>
              <a:t>Findings and </a:t>
            </a:r>
            <a:r>
              <a:rPr lang="en-US" sz="3600" dirty="0" smtClean="0"/>
              <a:t>Recommendations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r>
              <a:rPr lang="en-US" dirty="0" smtClean="0"/>
              <a:t>Our model provides a convenient and reliable way of classifying company responses, which can improve company effectiveness and save on human resources</a:t>
            </a:r>
          </a:p>
          <a:p>
            <a:endParaRPr lang="en-US" dirty="0"/>
          </a:p>
          <a:p>
            <a:r>
              <a:rPr lang="en-US" dirty="0" smtClean="0"/>
              <a:t>Further improvement on modelling:</a:t>
            </a:r>
          </a:p>
          <a:p>
            <a:pPr lvl="1"/>
            <a:r>
              <a:rPr lang="en-US" sz="2400" dirty="0" smtClean="0"/>
              <a:t>- Complete data information</a:t>
            </a:r>
          </a:p>
          <a:p>
            <a:pPr lvl="1"/>
            <a:r>
              <a:rPr lang="en-US" sz="2400" dirty="0" smtClean="0"/>
              <a:t>- Using more recent data</a:t>
            </a:r>
          </a:p>
          <a:p>
            <a:pPr lvl="1"/>
            <a:r>
              <a:rPr lang="en-US" sz="2400" dirty="0" smtClean="0"/>
              <a:t>- Combine with companies’ own database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92220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and </a:t>
            </a:r>
            <a:r>
              <a:rPr lang="en-US" altLang="zh-CN" dirty="0" smtClean="0"/>
              <a:t>Methodologies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01000" cy="4873752"/>
          </a:xfrm>
        </p:spPr>
        <p:txBody>
          <a:bodyPr>
            <a:normAutofit/>
          </a:bodyPr>
          <a:lstStyle/>
          <a:p>
            <a:pPr lvl="0" fontAlgn="base"/>
            <a:r>
              <a:rPr lang="en-US" dirty="0" smtClean="0"/>
              <a:t>Data source: Consumer </a:t>
            </a:r>
            <a:r>
              <a:rPr lang="en-US" dirty="0"/>
              <a:t>Financial Protection Bureau (CFPB) </a:t>
            </a:r>
            <a:r>
              <a:rPr lang="en-US" dirty="0" smtClean="0"/>
              <a:t>managed </a:t>
            </a:r>
            <a:r>
              <a:rPr lang="en-US" dirty="0"/>
              <a:t>a Consumer Complaint Database </a:t>
            </a:r>
            <a:endParaRPr lang="en-US" dirty="0" smtClean="0"/>
          </a:p>
          <a:p>
            <a:pPr lvl="0" fontAlgn="base"/>
            <a:endParaRPr lang="en-US" dirty="0" smtClean="0"/>
          </a:p>
          <a:p>
            <a:pPr lvl="0" fontAlgn="base"/>
            <a:r>
              <a:rPr lang="en-US" dirty="0" smtClean="0"/>
              <a:t>Data Duration: December 1, 2011 to </a:t>
            </a:r>
            <a:r>
              <a:rPr lang="en-US" altLang="zh-CN" dirty="0" smtClean="0"/>
              <a:t>current</a:t>
            </a:r>
          </a:p>
          <a:p>
            <a:pPr lvl="0" fontAlgn="base"/>
            <a:endParaRPr lang="en-US" altLang="zh-CN" dirty="0" smtClean="0"/>
          </a:p>
          <a:p>
            <a:pPr lvl="0" fontAlgn="base"/>
            <a:r>
              <a:rPr lang="en-US" dirty="0" smtClean="0"/>
              <a:t>Methodologies</a:t>
            </a:r>
          </a:p>
          <a:p>
            <a:pPr lvl="1" fontAlgn="base"/>
            <a:r>
              <a:rPr lang="en-US" dirty="0" smtClean="0"/>
              <a:t>Data Wrangling</a:t>
            </a:r>
          </a:p>
          <a:p>
            <a:pPr lvl="1" fontAlgn="base"/>
            <a:r>
              <a:rPr lang="en-US" dirty="0" smtClean="0"/>
              <a:t>Exploratory Data Analysis</a:t>
            </a:r>
          </a:p>
          <a:p>
            <a:pPr lvl="1" fontAlgn="base"/>
            <a:r>
              <a:rPr lang="en-US" dirty="0" smtClean="0"/>
              <a:t>Natural Language Process</a:t>
            </a:r>
          </a:p>
          <a:p>
            <a:pPr lvl="1" fontAlgn="base"/>
            <a:r>
              <a:rPr lang="en-US" dirty="0" smtClean="0"/>
              <a:t>Machine Learning for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881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345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8822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295400"/>
            <a:ext cx="7686675" cy="4625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04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066800"/>
            <a:ext cx="8610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9725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04800"/>
            <a:ext cx="8610600" cy="6172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9504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09600"/>
            <a:ext cx="8610600" cy="5943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7617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066800"/>
            <a:ext cx="83820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0084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3674</TotalTime>
  <Words>143</Words>
  <Application>Microsoft Office PowerPoint</Application>
  <PresentationFormat>On-screen Show (4:3)</PresentationFormat>
  <Paragraphs>40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Executive</vt:lpstr>
      <vt:lpstr> Improving Credit Card Services NLP Analysis of Consumer Complaints</vt:lpstr>
      <vt:lpstr>PowerPoint Presentation</vt:lpstr>
      <vt:lpstr>Data and Methodologies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Natural Language Processing</vt:lpstr>
      <vt:lpstr>PowerPoint Presentation</vt:lpstr>
      <vt:lpstr>Logistic  Regression</vt:lpstr>
      <vt:lpstr>PowerPoint Presentation</vt:lpstr>
      <vt:lpstr>PowerPoint Presentation</vt:lpstr>
      <vt:lpstr>Findings and Recommendations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Segmentation  for Online Retailing</dc:title>
  <dc:creator>User</dc:creator>
  <cp:lastModifiedBy>User</cp:lastModifiedBy>
  <cp:revision>43</cp:revision>
  <dcterms:created xsi:type="dcterms:W3CDTF">2021-01-05T12:18:01Z</dcterms:created>
  <dcterms:modified xsi:type="dcterms:W3CDTF">2021-03-15T15:13:31Z</dcterms:modified>
</cp:coreProperties>
</file>