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CA3C5-B41D-47AC-9A95-CD4A30687B1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2C1FF-9A31-4573-8BC7-1D2C149E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2C1FF-9A31-4573-8BC7-1D2C149EFC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03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02BC332-A380-4D2E-BBE7-41ACE3D4028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C332-A380-4D2E-BBE7-41ACE3D4028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C332-A380-4D2E-BBE7-41ACE3D4028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02BC332-A380-4D2E-BBE7-41ACE3D4028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02BC332-A380-4D2E-BBE7-41ACE3D4028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C332-A380-4D2E-BBE7-41ACE3D4028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C332-A380-4D2E-BBE7-41ACE3D4028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02BC332-A380-4D2E-BBE7-41ACE3D4028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C332-A380-4D2E-BBE7-41ACE3D4028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02BC332-A380-4D2E-BBE7-41ACE3D4028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02BC332-A380-4D2E-BBE7-41ACE3D4028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02BC332-A380-4D2E-BBE7-41ACE3D4028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/>
              <a:t>Customer Segmentation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for Online Retailing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5334000"/>
            <a:ext cx="64008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Jun Tian</a:t>
            </a:r>
          </a:p>
          <a:p>
            <a:r>
              <a:rPr lang="en-US" dirty="0" smtClean="0"/>
              <a:t>January 2021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33600" y="1905000"/>
            <a:ext cx="5029199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24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17" y="228600"/>
            <a:ext cx="7467600" cy="685800"/>
          </a:xfrm>
        </p:spPr>
        <p:txBody>
          <a:bodyPr/>
          <a:lstStyle/>
          <a:p>
            <a:r>
              <a:rPr lang="en-US" dirty="0" smtClean="0"/>
              <a:t>Most purchased Items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990600"/>
            <a:ext cx="6781800" cy="24384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8408" y="3429000"/>
            <a:ext cx="7467600" cy="6858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Most Profitable Items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79383" y="4114800"/>
            <a:ext cx="6554817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84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8392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0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4028536"/>
            <a:ext cx="4267200" cy="281940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Grp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657600" y="-31630"/>
            <a:ext cx="5486400" cy="4724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9906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RFM 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0990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90600" y="0"/>
            <a:ext cx="7086600" cy="242770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990600" y="2514600"/>
            <a:ext cx="7086600" cy="235294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990600" y="4867544"/>
            <a:ext cx="7086600" cy="183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12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13823" t="20700" r="14687"/>
          <a:stretch/>
        </p:blipFill>
        <p:spPr bwMode="auto">
          <a:xfrm>
            <a:off x="3505200" y="2667000"/>
            <a:ext cx="5486400" cy="4191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2469" t="31690"/>
          <a:stretch/>
        </p:blipFill>
        <p:spPr bwMode="auto">
          <a:xfrm>
            <a:off x="0" y="0"/>
            <a:ext cx="4343400" cy="2819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99276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467600" cy="563562"/>
          </a:xfrm>
        </p:spPr>
        <p:txBody>
          <a:bodyPr/>
          <a:lstStyle/>
          <a:p>
            <a:r>
              <a:rPr lang="en-US" dirty="0" smtClean="0"/>
              <a:t>Log Transformation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52499" y="762000"/>
            <a:ext cx="7239000" cy="21336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66800" y="2895600"/>
            <a:ext cx="7162800" cy="22098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219200" y="4953000"/>
            <a:ext cx="7010400" cy="190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76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457200"/>
            <a:ext cx="80010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96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381000"/>
            <a:ext cx="7238999" cy="624839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3"/>
          <a:srcRect l="-50804" t="24446" r="115242" b="15661"/>
          <a:stretch/>
        </p:blipFill>
        <p:spPr>
          <a:xfrm>
            <a:off x="5257800" y="277091"/>
            <a:ext cx="921327" cy="67887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3"/>
          <a:srcRect t="25210" r="34357"/>
          <a:stretch/>
        </p:blipFill>
        <p:spPr bwMode="auto">
          <a:xfrm>
            <a:off x="5943600" y="290946"/>
            <a:ext cx="2743200" cy="1219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0793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00600" cy="25146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191000" y="1524000"/>
            <a:ext cx="4552950" cy="291941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4181475"/>
            <a:ext cx="50673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34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838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Background</a:t>
            </a:r>
          </a:p>
          <a:p>
            <a:pPr marL="0" indent="0">
              <a:buNone/>
            </a:pPr>
            <a:r>
              <a:rPr lang="en-US" dirty="0" smtClean="0"/>
              <a:t>	- UK based online retailer of all occasion gifts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Many customers are wholesales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	- Customers are from various countries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All transactions between 12/1/10 and 12/9/2011</a:t>
            </a:r>
          </a:p>
          <a:p>
            <a:pPr marL="0" indent="0">
              <a:buNone/>
            </a:pPr>
            <a:r>
              <a:rPr lang="en-US" dirty="0" smtClean="0"/>
              <a:t>	- 541,909 records and 8 attributes in the dataset</a:t>
            </a:r>
          </a:p>
          <a:p>
            <a:endParaRPr lang="en-US" dirty="0"/>
          </a:p>
          <a:p>
            <a:r>
              <a:rPr lang="en-US" dirty="0" smtClean="0"/>
              <a:t>Goals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To identify insightful </a:t>
            </a:r>
            <a:r>
              <a:rPr lang="en-US" dirty="0"/>
              <a:t>findings </a:t>
            </a:r>
            <a:r>
              <a:rPr lang="en-US" dirty="0" smtClean="0"/>
              <a:t>from the dataset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To help </a:t>
            </a:r>
            <a:r>
              <a:rPr lang="en-US" dirty="0"/>
              <a:t>better understanding </a:t>
            </a:r>
            <a:r>
              <a:rPr lang="en-US" dirty="0" smtClean="0"/>
              <a:t>of customers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To build a foundation for strategic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81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Who are the major customers and where are they? </a:t>
            </a:r>
            <a:endParaRPr lang="en-US" dirty="0" smtClean="0"/>
          </a:p>
          <a:p>
            <a:pPr lvl="0"/>
            <a:r>
              <a:rPr lang="en-US" dirty="0" smtClean="0"/>
              <a:t>Any </a:t>
            </a:r>
            <a:r>
              <a:rPr lang="en-US" dirty="0"/>
              <a:t>similarities among the customers with regard to geographical locations, favorable products, purchasing patterns and so on?   </a:t>
            </a:r>
          </a:p>
          <a:p>
            <a:pPr lvl="0"/>
            <a:r>
              <a:rPr lang="en-US" dirty="0"/>
              <a:t>Who are the most/least loyal customers and what are their characteristics?</a:t>
            </a:r>
          </a:p>
          <a:p>
            <a:pPr lvl="0"/>
            <a:r>
              <a:rPr lang="en-US" dirty="0"/>
              <a:t>What are the most/least popular products?</a:t>
            </a:r>
          </a:p>
          <a:p>
            <a:pPr lvl="0"/>
            <a:r>
              <a:rPr lang="en-US" dirty="0"/>
              <a:t>Any there sales patterns in terms of products, time, region, and so on?</a:t>
            </a:r>
          </a:p>
          <a:p>
            <a:r>
              <a:rPr lang="en-US" dirty="0"/>
              <a:t> </a:t>
            </a:r>
            <a:r>
              <a:rPr lang="en-US" dirty="0" smtClean="0"/>
              <a:t>….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2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 fontScale="85000" lnSpcReduction="20000"/>
          </a:bodyPr>
          <a:lstStyle/>
          <a:p>
            <a:pPr lvl="0" fontAlgn="base"/>
            <a:r>
              <a:rPr lang="en-US" b="1" dirty="0" err="1"/>
              <a:t>InvoiceNo</a:t>
            </a:r>
            <a:r>
              <a:rPr lang="en-US" b="1" dirty="0"/>
              <a:t>: </a:t>
            </a:r>
            <a:r>
              <a:rPr lang="en-US" dirty="0"/>
              <a:t>Invoice number. Nominal, a 6-digit integral number uniquely assigned to each transaction. If this code starts with letter 'c', it indicates a cancellation.</a:t>
            </a:r>
          </a:p>
          <a:p>
            <a:pPr lvl="0" fontAlgn="base"/>
            <a:r>
              <a:rPr lang="en-US" b="1" dirty="0" err="1"/>
              <a:t>StockCode</a:t>
            </a:r>
            <a:r>
              <a:rPr lang="en-US" b="1" dirty="0"/>
              <a:t>: </a:t>
            </a:r>
            <a:r>
              <a:rPr lang="en-US" dirty="0"/>
              <a:t>Product (item) code. Nominal, a 5-digit integral number uniquely assigned to each distinct product.</a:t>
            </a:r>
          </a:p>
          <a:p>
            <a:pPr lvl="0" fontAlgn="base"/>
            <a:r>
              <a:rPr lang="en-US" b="1" dirty="0"/>
              <a:t>Description: </a:t>
            </a:r>
            <a:r>
              <a:rPr lang="en-US" dirty="0"/>
              <a:t>Product (item) name. Nominal.</a:t>
            </a:r>
          </a:p>
          <a:p>
            <a:pPr lvl="0" fontAlgn="base"/>
            <a:r>
              <a:rPr lang="en-US" b="1" dirty="0"/>
              <a:t>Quantity: </a:t>
            </a:r>
            <a:r>
              <a:rPr lang="en-US" dirty="0"/>
              <a:t>The quantities of each product (item) per transaction. Numeric.</a:t>
            </a:r>
          </a:p>
          <a:p>
            <a:pPr lvl="0" fontAlgn="base"/>
            <a:r>
              <a:rPr lang="en-US" b="1" dirty="0" err="1"/>
              <a:t>InvoiceDate</a:t>
            </a:r>
            <a:r>
              <a:rPr lang="en-US" b="1" dirty="0"/>
              <a:t>: </a:t>
            </a:r>
            <a:r>
              <a:rPr lang="en-US" dirty="0"/>
              <a:t>Invoice Date and time. Numeric, the day and time when each transaction was generated.</a:t>
            </a:r>
          </a:p>
          <a:p>
            <a:pPr lvl="0" fontAlgn="base"/>
            <a:r>
              <a:rPr lang="en-US" b="1" dirty="0" err="1"/>
              <a:t>UnitPrice</a:t>
            </a:r>
            <a:r>
              <a:rPr lang="en-US" b="1" dirty="0"/>
              <a:t>: </a:t>
            </a:r>
            <a:r>
              <a:rPr lang="en-US" dirty="0"/>
              <a:t>Unit price. Numeric, Product price per unit in sterling.</a:t>
            </a:r>
          </a:p>
          <a:p>
            <a:pPr lvl="0" fontAlgn="base"/>
            <a:r>
              <a:rPr lang="en-US" b="1" dirty="0" err="1"/>
              <a:t>CustomerID</a:t>
            </a:r>
            <a:r>
              <a:rPr lang="en-US" b="1" dirty="0"/>
              <a:t>: </a:t>
            </a:r>
            <a:r>
              <a:rPr lang="en-US" dirty="0"/>
              <a:t>Customer number. Nominal, a 5-digit integral number uniquely assigned to each customer.</a:t>
            </a:r>
          </a:p>
          <a:p>
            <a:pPr lvl="0" fontAlgn="base"/>
            <a:r>
              <a:rPr lang="en-US" b="1" dirty="0"/>
              <a:t>Country: </a:t>
            </a:r>
            <a:r>
              <a:rPr lang="en-US" dirty="0"/>
              <a:t>Country name. Nominal, the name of the country where each customer </a:t>
            </a:r>
            <a:r>
              <a:rPr lang="en-US" dirty="0" smtClean="0"/>
              <a:t>resides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88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and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Data wrangling and preparation</a:t>
            </a:r>
          </a:p>
          <a:p>
            <a:r>
              <a:rPr lang="en-US" sz="2800" dirty="0" smtClean="0"/>
              <a:t>Explanatory data analysis</a:t>
            </a:r>
          </a:p>
          <a:p>
            <a:r>
              <a:rPr lang="en-US" sz="2800" dirty="0" smtClean="0"/>
              <a:t>RFM model</a:t>
            </a:r>
          </a:p>
          <a:p>
            <a:pPr lvl="1"/>
            <a:r>
              <a:rPr lang="en-US" sz="2400" dirty="0" err="1" smtClean="0"/>
              <a:t>Recency</a:t>
            </a:r>
            <a:endParaRPr lang="en-US" sz="2400" dirty="0" smtClean="0"/>
          </a:p>
          <a:p>
            <a:pPr lvl="1"/>
            <a:r>
              <a:rPr lang="en-US" sz="2400" dirty="0" smtClean="0"/>
              <a:t>Frequency</a:t>
            </a:r>
          </a:p>
          <a:p>
            <a:pPr lvl="1"/>
            <a:r>
              <a:rPr lang="en-US" sz="2400" dirty="0" smtClean="0"/>
              <a:t>Monetary-value</a:t>
            </a:r>
            <a:endParaRPr lang="en-US" sz="2400" dirty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800" dirty="0" smtClean="0"/>
              <a:t>Clustering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800" dirty="0" smtClean="0"/>
              <a:t>Recommendations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145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Deleting Duplicates: 5,268 duplicated records</a:t>
            </a:r>
          </a:p>
          <a:p>
            <a:r>
              <a:rPr lang="en-US" dirty="0" smtClean="0"/>
              <a:t>Missing Data: </a:t>
            </a:r>
            <a:r>
              <a:rPr lang="en-US" dirty="0" err="1" smtClean="0"/>
              <a:t>Discription</a:t>
            </a:r>
            <a:r>
              <a:rPr lang="en-US" dirty="0" smtClean="0"/>
              <a:t> – 1,454 missing data			      </a:t>
            </a:r>
            <a:r>
              <a:rPr lang="en-US" sz="2400" dirty="0" err="1" smtClean="0">
                <a:solidFill>
                  <a:schemeClr val="tx1"/>
                </a:solidFill>
              </a:rPr>
              <a:t>CustomerID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 135,037 missing data</a:t>
            </a:r>
          </a:p>
          <a:p>
            <a:r>
              <a:rPr lang="en-US" dirty="0" smtClean="0"/>
              <a:t>Data Types</a:t>
            </a:r>
          </a:p>
          <a:p>
            <a:r>
              <a:rPr lang="en-US" dirty="0" smtClean="0"/>
              <a:t>Anomalies and Outliers</a:t>
            </a:r>
          </a:p>
          <a:p>
            <a:pPr lvl="1"/>
            <a:r>
              <a:rPr lang="en-US" dirty="0" smtClean="0"/>
              <a:t>Quantity: negative values; very large quantity</a:t>
            </a:r>
          </a:p>
          <a:p>
            <a:pPr lvl="1"/>
            <a:r>
              <a:rPr lang="en-US" dirty="0" err="1" smtClean="0"/>
              <a:t>UnitPrice</a:t>
            </a:r>
            <a:r>
              <a:rPr lang="en-US" dirty="0" smtClean="0"/>
              <a:t>: zero values; very large </a:t>
            </a:r>
            <a:r>
              <a:rPr lang="en-US" dirty="0" err="1" smtClean="0"/>
              <a:t>UnitPrice</a:t>
            </a:r>
            <a:endParaRPr lang="en-US" dirty="0" smtClean="0"/>
          </a:p>
          <a:p>
            <a:pPr lvl="1"/>
            <a:r>
              <a:rPr lang="en-US" dirty="0" smtClean="0"/>
              <a:t>Description: handling and postages</a:t>
            </a:r>
          </a:p>
          <a:p>
            <a:pPr lvl="1"/>
            <a:r>
              <a:rPr lang="en-US" dirty="0" err="1" smtClean="0"/>
              <a:t>StockCode</a:t>
            </a:r>
            <a:r>
              <a:rPr lang="en-US" dirty="0" smtClean="0"/>
              <a:t>: handling, postages, and bank charges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400" dirty="0" smtClean="0"/>
              <a:t>388,057 </a:t>
            </a:r>
            <a:r>
              <a:rPr lang="en-US" sz="2400" dirty="0"/>
              <a:t>records remain in the clean </a:t>
            </a:r>
            <a:r>
              <a:rPr lang="en-US" sz="2400" dirty="0" smtClean="0"/>
              <a:t>dataset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400" dirty="0" smtClean="0"/>
              <a:t>Adding new features for analysis</a:t>
            </a:r>
            <a:endParaRPr lang="en-US" sz="2400" dirty="0"/>
          </a:p>
          <a:p>
            <a:pPr marL="365760" lvl="1" indent="0">
              <a:buNone/>
            </a:pPr>
            <a:endParaRPr lang="en-US" sz="2400" dirty="0" smtClean="0"/>
          </a:p>
          <a:p>
            <a:pPr marL="365760" lvl="1" indent="0">
              <a:buNone/>
            </a:pPr>
            <a:endParaRPr lang="en-US" sz="2400" dirty="0"/>
          </a:p>
          <a:p>
            <a:pPr marL="365760" lvl="1" indent="0">
              <a:buNone/>
            </a:pPr>
            <a:endParaRPr lang="en-US" sz="2400" dirty="0" smtClean="0"/>
          </a:p>
          <a:p>
            <a:pPr marL="365760" lvl="1" indent="0">
              <a:buNone/>
            </a:pPr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873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Customers from 37 countries/regions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620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6769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-33068" y="152400"/>
            <a:ext cx="8915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17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-1524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4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2926</TotalTime>
  <Words>232</Words>
  <Application>Microsoft Office PowerPoint</Application>
  <PresentationFormat>On-screen Show (4:3)</PresentationFormat>
  <Paragraphs>61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Oriel</vt:lpstr>
      <vt:lpstr>Customer Segmentation  for Online Retailing </vt:lpstr>
      <vt:lpstr>Introduction</vt:lpstr>
      <vt:lpstr>Customer Segmentation</vt:lpstr>
      <vt:lpstr>Data attributes</vt:lpstr>
      <vt:lpstr>Method and Process</vt:lpstr>
      <vt:lpstr>Data Wrangling</vt:lpstr>
      <vt:lpstr>Customers from 37 countries/regions</vt:lpstr>
      <vt:lpstr>PowerPoint Presentation</vt:lpstr>
      <vt:lpstr>PowerPoint Presentation</vt:lpstr>
      <vt:lpstr>Most purchased Items</vt:lpstr>
      <vt:lpstr>PowerPoint Presentation</vt:lpstr>
      <vt:lpstr>PowerPoint Presentation</vt:lpstr>
      <vt:lpstr>PowerPoint Presentation</vt:lpstr>
      <vt:lpstr>PowerPoint Presentation</vt:lpstr>
      <vt:lpstr>Log Transformation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 for Online Retailing</dc:title>
  <dc:creator>User</dc:creator>
  <cp:lastModifiedBy>User</cp:lastModifiedBy>
  <cp:revision>26</cp:revision>
  <dcterms:created xsi:type="dcterms:W3CDTF">2021-01-05T12:18:01Z</dcterms:created>
  <dcterms:modified xsi:type="dcterms:W3CDTF">2021-01-07T13:04:06Z</dcterms:modified>
</cp:coreProperties>
</file>