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2" r:id="rId7"/>
    <p:sldId id="271" r:id="rId8"/>
    <p:sldId id="261" r:id="rId9"/>
    <p:sldId id="263" r:id="rId10"/>
    <p:sldId id="264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9D-F69C-4871-A97B-A8C67120D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Battle Of Neighborhoods Amsterdam</a:t>
            </a:r>
          </a:p>
        </p:txBody>
      </p:sp>
    </p:spTree>
    <p:extLst>
      <p:ext uri="{BB962C8B-B14F-4D97-AF65-F5344CB8AC3E}">
        <p14:creationId xmlns:p14="http://schemas.microsoft.com/office/powerpoint/2010/main" val="70928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E624539-1F42-4789-972D-7C8C813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5" y="219265"/>
            <a:ext cx="9259086" cy="5407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Neighborhood Features In Each Cluster</a:t>
            </a:r>
          </a:p>
        </p:txBody>
      </p:sp>
      <p:pic>
        <p:nvPicPr>
          <p:cNvPr id="19" name="Content Placeholder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F31146-BA13-4CF6-8B4E-CA8E9D7F64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02074" y="1283607"/>
            <a:ext cx="7040541" cy="5368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4EF50C-FF41-48A6-A049-A7C6BA8CD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07780" y="994536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how the feature values vary among neighborhoods within each cluster</a:t>
            </a:r>
          </a:p>
          <a:p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Revealed that even with in a cluster, most of the values varies significantly</a:t>
            </a:r>
          </a:p>
          <a:p>
            <a:endParaRPr lang="en-US" sz="18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8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692BF-D9C5-4F00-9DDB-DF627352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1" y="-56529"/>
            <a:ext cx="8316077" cy="11583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Neighborhood Clusters On The Map</a:t>
            </a:r>
          </a:p>
        </p:txBody>
      </p:sp>
      <p:pic>
        <p:nvPicPr>
          <p:cNvPr id="14" name="Content Placeholder 1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224A218-4F13-40D1-A129-BF6A69FC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13902" y="1221811"/>
            <a:ext cx="7892028" cy="51298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B56B2D-8A0A-4788-B826-20A97E453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43996" y="1220867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 are color coded</a:t>
            </a:r>
          </a:p>
          <a:p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Reveals strong correlation between actual  geo-spatial clusters and logical clusters formed by the algorithm.</a:t>
            </a:r>
          </a:p>
          <a:p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short info snippet about the neighborhood also pops up.</a:t>
            </a:r>
          </a:p>
        </p:txBody>
      </p:sp>
    </p:spTree>
    <p:extLst>
      <p:ext uri="{BB962C8B-B14F-4D97-AF65-F5344CB8AC3E}">
        <p14:creationId xmlns:p14="http://schemas.microsoft.com/office/powerpoint/2010/main" val="312066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3AB66-7E90-4EFD-8BDA-499CA95D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169346"/>
            <a:ext cx="7682620" cy="6456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Heatmap - Cluster 0</a:t>
            </a:r>
          </a:p>
        </p:txBody>
      </p:sp>
      <p:pic>
        <p:nvPicPr>
          <p:cNvPr id="13" name="Content Placeholder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5C01C26C-4C90-40A5-8A76-521AE4410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569" y="1115758"/>
            <a:ext cx="7692850" cy="51349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466F3-61D1-4D7E-B1DE-69B26D7F0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9988" y="492191"/>
            <a:ext cx="3706762" cy="3689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cluste</a:t>
            </a:r>
            <a:r>
              <a:rPr lang="en-US" sz="2400" dirty="0"/>
              <a:t>r has the most number of neighborhoods.</a:t>
            </a:r>
            <a:endParaRPr lang="en-US" sz="24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Arial"/>
              <a:buChar char="•"/>
            </a:pPr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Very diverse cluster with all types of neighborhoods.</a:t>
            </a:r>
          </a:p>
          <a:p>
            <a:pPr>
              <a:buFont typeface="Arial"/>
              <a:buChar char="•"/>
            </a:pPr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84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D29E80C-674A-41D0-9C16-03202DAA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5" y="253843"/>
            <a:ext cx="8018207" cy="859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Heatmap</a:t>
            </a:r>
            <a:r>
              <a:rPr lang="en-US" sz="4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- </a:t>
            </a:r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Cluster</a:t>
            </a:r>
            <a:r>
              <a:rPr lang="en-US" sz="4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19" name="Content Placeholder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1EC8ED-801B-4539-9B43-FCB3FAF6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964" y="1573810"/>
            <a:ext cx="6897878" cy="47078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18C458-90FB-4441-9CE9-6F853524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5806" y="1573810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 Centrum- West stands out in most categories but is also costlier.</a:t>
            </a:r>
          </a:p>
          <a:p>
            <a:pPr>
              <a:buFont typeface="Arial"/>
              <a:buChar char="•"/>
            </a:pPr>
            <a:r>
              <a:rPr lang="en-US" sz="2400" dirty="0"/>
              <a:t> Noord-West fares the best with low price and most venues around.</a:t>
            </a:r>
          </a:p>
          <a:p>
            <a:pPr>
              <a:buFont typeface="Arial"/>
              <a:buChar char="•"/>
            </a:pPr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Arial"/>
              <a:buChar char="•"/>
            </a:pPr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Arial"/>
              <a:buChar char="•"/>
            </a:pPr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75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2B82D-39BA-469F-A184-76AB9279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08" y="247695"/>
            <a:ext cx="7053034" cy="7056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Heatmap</a:t>
            </a:r>
            <a:r>
              <a:rPr lang="en-US" sz="4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-</a:t>
            </a:r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Cluster</a:t>
            </a:r>
            <a:r>
              <a:rPr lang="en-US" sz="40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66EE24-3F70-429F-A978-815397D5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6166" y="1419511"/>
            <a:ext cx="7779304" cy="37146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C527-5C88-450C-ABFA-9A95FE04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5830" y="384223"/>
            <a:ext cx="3706762" cy="5175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cluster has second  most number of neighborhoods and is also very diverse.</a:t>
            </a:r>
          </a:p>
          <a:p>
            <a:pPr>
              <a:buFont typeface="Arial"/>
              <a:buChar char="•"/>
            </a:pPr>
            <a:r>
              <a:rPr lang="en-US" sz="24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Centrum-Oost is the outright winner in this cluster</a:t>
            </a:r>
          </a:p>
          <a:p>
            <a:pPr>
              <a:buFont typeface="Arial"/>
              <a:buChar char="•"/>
            </a:pPr>
            <a:endParaRPr lang="en-US" sz="24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00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DC9BEB-485F-4536-A890-3151E6D7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280221"/>
            <a:ext cx="10131425" cy="1150374"/>
          </a:xfrm>
        </p:spPr>
        <p:txBody>
          <a:bodyPr>
            <a:normAutofit fontScale="90000"/>
          </a:bodyPr>
          <a:lstStyle/>
          <a:p>
            <a:r>
              <a:rPr lang="en-US" sz="4000" b="1" cap="none" dirty="0"/>
              <a:t>Conclusion</a:t>
            </a:r>
            <a:r>
              <a:rPr lang="en-US" sz="4000" b="1" dirty="0"/>
              <a:t> </a:t>
            </a:r>
            <a:r>
              <a:rPr lang="en-US" sz="4000" b="1" cap="none" dirty="0"/>
              <a:t>And</a:t>
            </a:r>
            <a:r>
              <a:rPr lang="en-US" sz="4000" b="1" dirty="0"/>
              <a:t> </a:t>
            </a:r>
            <a:r>
              <a:rPr lang="en-US" sz="4000" b="1" cap="none" dirty="0"/>
              <a:t>Future</a:t>
            </a:r>
            <a:r>
              <a:rPr lang="en-US" sz="4000" b="1" dirty="0"/>
              <a:t> </a:t>
            </a:r>
            <a:r>
              <a:rPr lang="en-US" sz="4000" b="1" cap="none" dirty="0"/>
              <a:t>Recommendations</a:t>
            </a:r>
            <a:r>
              <a:rPr lang="en-US" sz="4000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6ECBD2-DB80-4C34-AE33-EFB844D9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9194"/>
            <a:ext cx="11090786" cy="4589206"/>
          </a:xfrm>
        </p:spPr>
        <p:txBody>
          <a:bodyPr/>
          <a:lstStyle/>
          <a:p>
            <a:r>
              <a:rPr lang="en-US" sz="2800" dirty="0"/>
              <a:t>We used K-Means clustering algorithm to classify the neighborhoods</a:t>
            </a:r>
          </a:p>
          <a:p>
            <a:r>
              <a:rPr lang="en-US" sz="2800" dirty="0"/>
              <a:t>We got three distinct clusters of different size.</a:t>
            </a:r>
          </a:p>
          <a:p>
            <a:r>
              <a:rPr lang="en-US" sz="2800" dirty="0"/>
              <a:t>We characterized the clusters and analyzed the clusters individually</a:t>
            </a:r>
          </a:p>
          <a:p>
            <a:r>
              <a:rPr lang="en-US" sz="2800" dirty="0"/>
              <a:t>Future recommendation include</a:t>
            </a:r>
          </a:p>
          <a:p>
            <a:pPr lvl="1"/>
            <a:r>
              <a:rPr lang="en-US" sz="2400" dirty="0"/>
              <a:t>Include full homes/apartments listings for analysis as this can bring in more listings located non-centrally</a:t>
            </a:r>
          </a:p>
          <a:p>
            <a:pPr lvl="1"/>
            <a:r>
              <a:rPr lang="en-US" sz="2400" dirty="0"/>
              <a:t>Obtain dataset with more recent listings and this can present a different case for each neighborhood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5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36BB-5E0C-46CA-AF8D-BDA7123F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8DF6-D325-4C93-B205-A64E28DF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18" y="1404101"/>
            <a:ext cx="10131425" cy="5011447"/>
          </a:xfrm>
        </p:spPr>
        <p:txBody>
          <a:bodyPr>
            <a:normAutofit/>
          </a:bodyPr>
          <a:lstStyle/>
          <a:p>
            <a:r>
              <a:rPr lang="en-US" sz="2600" dirty="0"/>
              <a:t>Amsterdam is the capital city of the Netherlands, and is also one of the most popular tourist destinations in Europe.</a:t>
            </a:r>
          </a:p>
          <a:p>
            <a:r>
              <a:rPr lang="en-US" sz="2600" dirty="0"/>
              <a:t>The project attempts to provides the travelers to Amsterdam with a comprehensive comparison of different neighborhoods of the city to help them when deciding the location of their stay.</a:t>
            </a:r>
          </a:p>
          <a:p>
            <a:r>
              <a:rPr lang="en-US" sz="2600" dirty="0"/>
              <a:t> We classify the neighborhoods into clusters of similar characteristic to give a better idea about the type of neighborhoods one is looking  to stay.</a:t>
            </a:r>
          </a:p>
        </p:txBody>
      </p:sp>
    </p:spTree>
    <p:extLst>
      <p:ext uri="{BB962C8B-B14F-4D97-AF65-F5344CB8AC3E}">
        <p14:creationId xmlns:p14="http://schemas.microsoft.com/office/powerpoint/2010/main" val="277363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7ED7-99DF-4364-89A9-FED781F7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Data Acquisition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11B83-8709-4C6F-B269-0FA633EE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Amsterdam Airbnb listing data and neighborhood list from Kaggle website</a:t>
            </a:r>
          </a:p>
          <a:p>
            <a:r>
              <a:rPr lang="en-US" sz="2800" dirty="0"/>
              <a:t>Geospatial coordinates of Amsterdam neighborhood using Geopy package of Python.</a:t>
            </a:r>
          </a:p>
          <a:p>
            <a:r>
              <a:rPr lang="en-US" sz="2800" dirty="0"/>
              <a:t>Use Foursquare API to return venues of interests by passing the geospatial coordinates.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09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2D1-DADB-4853-B9B9-6A9FADEB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07" y="0"/>
            <a:ext cx="10131425" cy="1246239"/>
          </a:xfrm>
        </p:spPr>
        <p:txBody>
          <a:bodyPr>
            <a:normAutofit/>
          </a:bodyPr>
          <a:lstStyle/>
          <a:p>
            <a:r>
              <a:rPr lang="en-US" sz="4000" cap="none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14BE-FE1F-4FD8-8E29-5B176A5B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06" y="1034162"/>
            <a:ext cx="10131425" cy="5366638"/>
          </a:xfrm>
        </p:spPr>
        <p:txBody>
          <a:bodyPr/>
          <a:lstStyle/>
          <a:p>
            <a:r>
              <a:rPr lang="en-US" sz="3000" dirty="0"/>
              <a:t>Removed any inactive listing that was last reviewed before year 2018</a:t>
            </a:r>
          </a:p>
          <a:p>
            <a:r>
              <a:rPr lang="en-US" sz="3000" dirty="0"/>
              <a:t>One listing where price value is zero is removed as bad data and another one with extreme outlier prize of 5,000 is also removed.</a:t>
            </a:r>
          </a:p>
          <a:p>
            <a:r>
              <a:rPr lang="en-US" sz="3000" dirty="0"/>
              <a:t>After cleaning, 3 relevant features from the main Airbnb dataset were derived. </a:t>
            </a:r>
          </a:p>
          <a:p>
            <a:r>
              <a:rPr lang="en-US" sz="3000" dirty="0"/>
              <a:t>This is combined with venue features to form a final dataset with total of 8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8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DA9-DBDC-4E11-9954-6662D2B9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28" y="44245"/>
            <a:ext cx="10131425" cy="1085045"/>
          </a:xfrm>
        </p:spPr>
        <p:txBody>
          <a:bodyPr>
            <a:normAutofit/>
          </a:bodyPr>
          <a:lstStyle/>
          <a:p>
            <a:r>
              <a:rPr lang="en-US" sz="4000" cap="none" dirty="0"/>
              <a:t>Exploratory</a:t>
            </a:r>
            <a:r>
              <a:rPr lang="en-US" sz="4000" dirty="0"/>
              <a:t> </a:t>
            </a:r>
            <a:r>
              <a:rPr lang="en-US" sz="4000" cap="none" dirty="0"/>
              <a:t>Data Analysis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53B1-FC2E-4B97-9E16-C959A4E4E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077" y="1129290"/>
            <a:ext cx="4709054" cy="576262"/>
          </a:xfrm>
        </p:spPr>
        <p:txBody>
          <a:bodyPr/>
          <a:lstStyle/>
          <a:p>
            <a:r>
              <a:rPr lang="en-US" dirty="0"/>
              <a:t>Neighborhood Map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8045AE8-E9ED-4A60-8CA3-CDB512C9F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59994" y="1852562"/>
            <a:ext cx="4026309" cy="3862438"/>
          </a:xfrm>
        </p:spPr>
        <p:txBody>
          <a:bodyPr>
            <a:normAutofit/>
          </a:bodyPr>
          <a:lstStyle/>
          <a:p>
            <a:r>
              <a:rPr lang="en-US" sz="2400" dirty="0"/>
              <a:t>Most of the neighborhoods are located centrally</a:t>
            </a:r>
          </a:p>
          <a:p>
            <a:r>
              <a:rPr lang="en-US" sz="2400" dirty="0"/>
              <a:t>Two distinct outer spatial clusters having three neighborhoods each.  </a:t>
            </a:r>
          </a:p>
          <a:p>
            <a:r>
              <a:rPr lang="en-US" sz="2400" dirty="0"/>
              <a:t>Two neighborhoods are further far from the center and also from other neighborhoods.</a:t>
            </a:r>
          </a:p>
          <a:p>
            <a:endParaRPr lang="en-US" dirty="0"/>
          </a:p>
        </p:txBody>
      </p:sp>
      <p:pic>
        <p:nvPicPr>
          <p:cNvPr id="27" name="Content Placeholder 2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03FBC62-F886-44D5-A167-8465EC4FF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077" y="1939285"/>
            <a:ext cx="7416802" cy="4255037"/>
          </a:xfrm>
        </p:spPr>
      </p:pic>
    </p:spTree>
    <p:extLst>
      <p:ext uri="{BB962C8B-B14F-4D97-AF65-F5344CB8AC3E}">
        <p14:creationId xmlns:p14="http://schemas.microsoft.com/office/powerpoint/2010/main" val="31046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A2AC3-A81A-4E99-AFDC-FE7E962B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68" y="77260"/>
            <a:ext cx="7506607" cy="1232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Exploratory Data </a:t>
            </a:r>
            <a:r>
              <a:rPr lang="en-US" sz="4000" cap="none" dirty="0"/>
              <a:t>A</a:t>
            </a:r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nalysis</a:t>
            </a:r>
          </a:p>
        </p:txBody>
      </p:sp>
      <p:pic>
        <p:nvPicPr>
          <p:cNvPr id="30" name="Content Placeholder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90E62D-E00F-424F-84FB-9A9756F77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9462" y="1455345"/>
            <a:ext cx="7687339" cy="459318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DD4503-9FD3-4E0A-B630-7EF147989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09432" y="1455344"/>
            <a:ext cx="3706762" cy="44808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neighborhoods score high for each category and these should form a cluster. </a:t>
            </a:r>
          </a:p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 “Centrum-West” appears to be most popular with maximum number of listings.</a:t>
            </a:r>
          </a:p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Average prices are lower and are similar among the neighborhoods which are not central. </a:t>
            </a:r>
          </a:p>
        </p:txBody>
      </p:sp>
    </p:spTree>
    <p:extLst>
      <p:ext uri="{BB962C8B-B14F-4D97-AF65-F5344CB8AC3E}">
        <p14:creationId xmlns:p14="http://schemas.microsoft.com/office/powerpoint/2010/main" val="22475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053FB2-4F47-46E8-9C13-7228CDB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307258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cap="none" dirty="0"/>
              <a:t>K-means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848F15-3BEF-4482-B341-48A6E08A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763525"/>
            <a:ext cx="10906431" cy="3553269"/>
          </a:xfrm>
        </p:spPr>
        <p:txBody>
          <a:bodyPr>
            <a:normAutofit/>
          </a:bodyPr>
          <a:lstStyle/>
          <a:p>
            <a:r>
              <a:rPr lang="en-US" sz="2800" dirty="0"/>
              <a:t>We used the unsupervised classification algorithm K-means algorithm to classify the neighborhoods. </a:t>
            </a:r>
          </a:p>
          <a:p>
            <a:r>
              <a:rPr lang="en-US" sz="2800" dirty="0"/>
              <a:t>K-Means algorithm is one of the most common cluster method of unsupervised learning.</a:t>
            </a:r>
          </a:p>
          <a:p>
            <a:r>
              <a:rPr lang="en-US" sz="2800" dirty="0"/>
              <a:t>We choose value of K to be equal to 3.</a:t>
            </a:r>
          </a:p>
          <a:p>
            <a:r>
              <a:rPr lang="en-US" sz="2800" dirty="0"/>
              <a:t>The features are normalized using a Min-Max normalization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4437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D10B-3F47-4ED4-A89D-5104A885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2" y="30708"/>
            <a:ext cx="9907635" cy="1001679"/>
          </a:xfrm>
        </p:spPr>
        <p:txBody>
          <a:bodyPr>
            <a:normAutofit/>
          </a:bodyPr>
          <a:lstStyle/>
          <a:p>
            <a:r>
              <a:rPr lang="en-US" sz="4000" cap="none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A54FF1-71CB-4BE1-9736-9F5971908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0217661"/>
              </p:ext>
            </p:extLst>
          </p:nvPr>
        </p:nvGraphicFramePr>
        <p:xfrm>
          <a:off x="268752" y="1247691"/>
          <a:ext cx="7746996" cy="427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2">
                  <a:extLst>
                    <a:ext uri="{9D8B030D-6E8A-4147-A177-3AD203B41FA5}">
                      <a16:colId xmlns:a16="http://schemas.microsoft.com/office/drawing/2014/main" val="743703082"/>
                    </a:ext>
                  </a:extLst>
                </a:gridCol>
                <a:gridCol w="2582332">
                  <a:extLst>
                    <a:ext uri="{9D8B030D-6E8A-4147-A177-3AD203B41FA5}">
                      <a16:colId xmlns:a16="http://schemas.microsoft.com/office/drawing/2014/main" val="215133196"/>
                    </a:ext>
                  </a:extLst>
                </a:gridCol>
                <a:gridCol w="2582332">
                  <a:extLst>
                    <a:ext uri="{9D8B030D-6E8A-4147-A177-3AD203B41FA5}">
                      <a16:colId xmlns:a16="http://schemas.microsoft.com/office/drawing/2014/main" val="2846818361"/>
                    </a:ext>
                  </a:extLst>
                </a:gridCol>
              </a:tblGrid>
              <a:tr h="416938"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Cluster 1</a:t>
                      </a:r>
                      <a:endParaRPr lang="en-US" dirty="0"/>
                    </a:p>
                  </a:txBody>
                  <a:tcPr marL="55214" marR="55214"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 2</a:t>
                      </a:r>
                      <a:endParaRPr lang="en-US" dirty="0"/>
                    </a:p>
                  </a:txBody>
                  <a:tcPr marL="55214" marR="55214"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 3</a:t>
                      </a:r>
                      <a:endParaRPr lang="en-US" dirty="0"/>
                    </a:p>
                  </a:txBody>
                  <a:tcPr marL="55214" marR="55214"/>
                </a:tc>
                <a:extLst>
                  <a:ext uri="{0D108BD9-81ED-4DB2-BD59-A6C34878D82A}">
                    <a16:rowId xmlns:a16="http://schemas.microsoft.com/office/drawing/2014/main" val="1389301702"/>
                  </a:ext>
                </a:extLst>
              </a:tr>
              <a:tr h="364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Bijlmer-Oost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Centrum-West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Bijlmer-Centrum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8828804"/>
                  </a:ext>
                </a:extLst>
              </a:tr>
              <a:tr h="283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Buitenveldert - Zuidas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Baarsjes - Oud-West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 en Lommer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74166477"/>
                  </a:ext>
                </a:extLst>
              </a:tr>
              <a:tr h="345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Aker - Nieuw Sloten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Noord-West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Centrum-Oost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95886533"/>
                  </a:ext>
                </a:extLst>
              </a:tr>
              <a:tr h="319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Gaasperdam - Driemond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Oud-Noord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Pijp - Rivierenbuurt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64752901"/>
                  </a:ext>
                </a:extLst>
              </a:tr>
              <a:tr h="395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Geuzenveld - Slotermeer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Oostelijk Havengebied - Indische Buurt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08362816"/>
                  </a:ext>
                </a:extLst>
              </a:tr>
              <a:tr h="432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IJburg - Zeeburgereiland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Oud-Oost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5374157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Noord-Oost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Westerpark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18385379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Osdorp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Zuid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15084689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Slotervaart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/>
                      <a:endParaRPr lang="en-US" sz="1400" dirty="0"/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extLst>
                  <a:ext uri="{0D108BD9-81ED-4DB2-BD59-A6C34878D82A}">
                    <a16:rowId xmlns:a16="http://schemas.microsoft.com/office/drawing/2014/main" val="4227094182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Watergraafsmeer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just"/>
                      <a:endParaRPr lang="en-US" sz="1400" dirty="0"/>
                    </a:p>
                  </a:txBody>
                  <a:tcPr marL="2876" marR="2876" marT="4763" marB="0" anchor="b"/>
                </a:tc>
                <a:tc>
                  <a:txBody>
                    <a:bodyPr/>
                    <a:lstStyle/>
                    <a:p>
                      <a:pPr algn="just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6" marR="2876" marT="4763" marB="0" anchor="b"/>
                </a:tc>
                <a:extLst>
                  <a:ext uri="{0D108BD9-81ED-4DB2-BD59-A6C34878D82A}">
                    <a16:rowId xmlns:a16="http://schemas.microsoft.com/office/drawing/2014/main" val="249240925"/>
                  </a:ext>
                </a:extLst>
              </a:tr>
            </a:tbl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8237590-9B2C-40E0-8C6B-B55DAF8D2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7372" y="2253244"/>
            <a:ext cx="4018030" cy="3365890"/>
          </a:xfrm>
        </p:spPr>
        <p:txBody>
          <a:bodyPr/>
          <a:lstStyle/>
          <a:p>
            <a:r>
              <a:rPr lang="en-US" sz="2600" dirty="0"/>
              <a:t>Cluster 1 contains four central neighborhoods</a:t>
            </a:r>
          </a:p>
          <a:p>
            <a:r>
              <a:rPr lang="en-US" sz="2600" dirty="0"/>
              <a:t>Number of neighborhoods in each cluster varies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F639C-1630-43AF-8A7A-7662E7BE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39" y="126303"/>
            <a:ext cx="5115677" cy="840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Cluster Feature Analysis</a:t>
            </a:r>
          </a:p>
        </p:txBody>
      </p:sp>
      <p:pic>
        <p:nvPicPr>
          <p:cNvPr id="17" name="Content Placeholder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602A476-D1A0-4A2B-B316-8C2B058FB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51671" y="1447525"/>
            <a:ext cx="7263332" cy="49935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5A08A-CBC4-4644-9C6E-34B26F03B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3567" y="1572885"/>
            <a:ext cx="3706762" cy="451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</a:t>
            </a:r>
            <a:r>
              <a:rPr lang="en-US" sz="2200" dirty="0"/>
              <a:t>1 </a:t>
            </a:r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main central area and has the highest concentration of all types of venues but is also costlier on average.</a:t>
            </a:r>
          </a:p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2 has more(8), neighborhoods and is cheaper than cluster 0 on average</a:t>
            </a:r>
          </a:p>
          <a:p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matches or exceeds cluster 0 in total number of listings and venues</a:t>
            </a:r>
          </a:p>
          <a:p>
            <a:endParaRPr lang="en-US" sz="18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379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619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Battle Of Neighborhoods Amsterdam</vt:lpstr>
      <vt:lpstr>Introduction</vt:lpstr>
      <vt:lpstr>Data Acquisition</vt:lpstr>
      <vt:lpstr>Data Cleaning And Preparation</vt:lpstr>
      <vt:lpstr>Exploratory Data Analysis</vt:lpstr>
      <vt:lpstr>Exploratory Data Analysis</vt:lpstr>
      <vt:lpstr>K-means Clustering</vt:lpstr>
      <vt:lpstr>Results</vt:lpstr>
      <vt:lpstr>Cluster Feature Analysis</vt:lpstr>
      <vt:lpstr>Neighborhood Features In Each Cluster</vt:lpstr>
      <vt:lpstr>Neighborhood Clusters On The Map</vt:lpstr>
      <vt:lpstr>Heatmap - Cluster 0</vt:lpstr>
      <vt:lpstr>Heatmap - Cluster 1</vt:lpstr>
      <vt:lpstr>Heatmap -Cluster 2</vt:lpstr>
      <vt:lpstr>Conclusion And Future Recommendations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 Telakkad</dc:creator>
  <cp:lastModifiedBy>Junaid Telakkad</cp:lastModifiedBy>
  <cp:revision>41</cp:revision>
  <dcterms:created xsi:type="dcterms:W3CDTF">2019-10-16T17:46:57Z</dcterms:created>
  <dcterms:modified xsi:type="dcterms:W3CDTF">2019-10-17T21:25:10Z</dcterms:modified>
</cp:coreProperties>
</file>