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96" r:id="rId3"/>
    <p:sldId id="297" r:id="rId4"/>
    <p:sldId id="29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302" r:id="rId29"/>
    <p:sldId id="30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11" r:id="rId38"/>
    <p:sldId id="305" r:id="rId39"/>
    <p:sldId id="309" r:id="rId40"/>
    <p:sldId id="310" r:id="rId41"/>
    <p:sldId id="308" r:id="rId42"/>
  </p:sldIdLst>
  <p:sldSz cx="9144000" cy="6858000" type="screen4x3"/>
  <p:notesSz cx="10234613" cy="7104063"/>
  <p:embeddedFontLst>
    <p:embeddedFont>
      <p:font typeface="굴림" panose="020B0600000101010101" pitchFamily="34" charset="-127"/>
      <p:regular r:id="rId45"/>
    </p:embeddedFont>
    <p:embeddedFont>
      <p:font typeface="맑은 고딕" panose="020B0503020000020004" pitchFamily="34" charset="-127"/>
      <p:regular r:id="rId46"/>
      <p:bold r:id="rId47"/>
    </p:embeddedFont>
    <p:embeddedFont>
      <p:font typeface="Tahoma" panose="020B0604030504040204" pitchFamily="34" charset="0"/>
      <p:regular r:id="rId48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256"/>
            <p14:sldId id="296"/>
            <p14:sldId id="297"/>
            <p14:sldId id="29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302"/>
            <p14:sldId id="303"/>
            <p14:sldId id="284"/>
            <p14:sldId id="285"/>
            <p14:sldId id="286"/>
            <p14:sldId id="287"/>
            <p14:sldId id="288"/>
            <p14:sldId id="289"/>
            <p14:sldId id="290"/>
            <p14:sldId id="311"/>
            <p14:sldId id="305"/>
            <p14:sldId id="309"/>
            <p14:sldId id="310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  <a:srgbClr val="B0232A"/>
    <a:srgbClr val="AA0022"/>
    <a:srgbClr val="B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 autoAdjust="0"/>
    <p:restoredTop sz="94711" autoAdjust="0"/>
  </p:normalViewPr>
  <p:slideViewPr>
    <p:cSldViewPr>
      <p:cViewPr>
        <p:scale>
          <a:sx n="132" d="100"/>
          <a:sy n="132" d="100"/>
        </p:scale>
        <p:origin x="1656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245" y="0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r">
              <a:defRPr sz="1200"/>
            </a:lvl1pPr>
          </a:lstStyle>
          <a:p>
            <a:fld id="{25D2B836-E035-4650-9306-EC72AC330830}" type="datetimeFigureOut">
              <a:rPr lang="ko-KR" altLang="en-US" smtClean="0"/>
              <a:pPr/>
              <a:t>2023. 3. 31.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245" y="6747628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r">
              <a:defRPr sz="1200"/>
            </a:lvl1pPr>
          </a:lstStyle>
          <a:p>
            <a:fld id="{9C77F434-15B5-4CF4-B587-9F8FE4FF11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14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5" y="0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r">
              <a:defRPr sz="1200"/>
            </a:lvl1pPr>
          </a:lstStyle>
          <a:p>
            <a:fld id="{547546E2-EEFE-40E2-BD8C-40906797F70D}" type="datetimeFigureOut">
              <a:rPr lang="ko-KR" altLang="en-US" smtClean="0"/>
              <a:pPr/>
              <a:t>2023. 3. 31.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88" tIns="47544" rIns="95088" bIns="4754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9"/>
          </a:xfrm>
          <a:prstGeom prst="rect">
            <a:avLst/>
          </a:prstGeom>
        </p:spPr>
        <p:txBody>
          <a:bodyPr vert="horz" lIns="95088" tIns="47544" rIns="95088" bIns="4754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5" y="6747628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r">
              <a:defRPr sz="1200"/>
            </a:lvl1pPr>
          </a:lstStyle>
          <a:p>
            <a:fld id="{45D1047F-EF15-4E94-8454-01008C5644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4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Paper 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0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23528" y="980728"/>
            <a:ext cx="8496944" cy="936104"/>
          </a:xfrm>
          <a:prstGeom prst="roundRect">
            <a:avLst/>
          </a:prstGeom>
          <a:solidFill>
            <a:srgbClr val="AA0022"/>
          </a:solidFill>
          <a:ln>
            <a:solidFill>
              <a:srgbClr val="B40000"/>
            </a:solidFill>
          </a:ln>
          <a:effectLst>
            <a:outerShdw blurRad="50800" dist="127000" dir="27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6309320"/>
            <a:ext cx="8640960" cy="0"/>
          </a:xfrm>
          <a:prstGeom prst="line">
            <a:avLst/>
          </a:prstGeom>
          <a:ln w="19050">
            <a:solidFill>
              <a:srgbClr val="8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 txBox="1">
            <a:spLocks/>
          </p:cNvSpPr>
          <p:nvPr userDrawn="1"/>
        </p:nvSpPr>
        <p:spPr>
          <a:xfrm>
            <a:off x="1371600" y="2492896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baseline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부제목 2"/>
          <p:cNvSpPr txBox="1">
            <a:spLocks/>
          </p:cNvSpPr>
          <p:nvPr userDrawn="1"/>
        </p:nvSpPr>
        <p:spPr>
          <a:xfrm>
            <a:off x="1524000" y="3941440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baseline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부제목 2"/>
          <p:cNvSpPr txBox="1">
            <a:spLocks/>
          </p:cNvSpPr>
          <p:nvPr userDrawn="1"/>
        </p:nvSpPr>
        <p:spPr>
          <a:xfrm>
            <a:off x="1371600" y="4005064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baseline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8A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9CA5CE2-83B5-5F07-2428-88310559F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80" b="31792"/>
          <a:stretch/>
        </p:blipFill>
        <p:spPr>
          <a:xfrm>
            <a:off x="251520" y="6327935"/>
            <a:ext cx="1500420" cy="5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6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57200" indent="-457200">
              <a:buClr>
                <a:schemeClr val="tx1"/>
              </a:buClr>
              <a:buFontTx/>
              <a:buBlip>
                <a:blip r:embed="rId2"/>
              </a:buBlip>
              <a:defRPr sz="2400" b="1"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200" b="1">
                <a:latin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First sentence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548680"/>
            <a:ext cx="8208912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67544" y="6309320"/>
            <a:ext cx="8208912" cy="0"/>
          </a:xfrm>
          <a:prstGeom prst="line">
            <a:avLst/>
          </a:prstGeom>
          <a:ln w="127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 hasCustomPrompt="1"/>
          </p:nvPr>
        </p:nvSpPr>
        <p:spPr>
          <a:xfrm>
            <a:off x="457200" y="620688"/>
            <a:ext cx="8229600" cy="576064"/>
          </a:xfrm>
        </p:spPr>
        <p:txBody>
          <a:bodyPr>
            <a:noAutofit/>
          </a:bodyPr>
          <a:lstStyle>
            <a:lvl1pPr>
              <a:defRPr sz="34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51520" y="6309320"/>
            <a:ext cx="8640960" cy="0"/>
          </a:xfrm>
          <a:prstGeom prst="line">
            <a:avLst/>
          </a:prstGeom>
          <a:ln w="19050">
            <a:solidFill>
              <a:srgbClr val="8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8A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A3A95F-951B-C247-15FC-17ED208116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1" t="35735" r="46035" b="18361"/>
          <a:stretch/>
        </p:blipFill>
        <p:spPr>
          <a:xfrm>
            <a:off x="419962" y="48276"/>
            <a:ext cx="349747" cy="453375"/>
          </a:xfrm>
          <a:prstGeom prst="rect">
            <a:avLst/>
          </a:prstGeom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0A0B3C31-5D95-8AB5-76F9-E02CBA634E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80" b="31792"/>
          <a:stretch/>
        </p:blipFill>
        <p:spPr>
          <a:xfrm>
            <a:off x="251520" y="6327935"/>
            <a:ext cx="1500420" cy="5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2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514350" indent="-514350" algn="l" defTabSz="914400" rtl="0" eaLnBrk="1" latinLnBrk="1" hangingPunct="1">
        <a:spcBef>
          <a:spcPct val="20000"/>
        </a:spcBef>
        <a:buFont typeface="+mj-ea"/>
        <a:buAutoNum type="circleNumDbPlain"/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728" y="112474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Embedded System Software</a:t>
            </a:r>
            <a:endParaRPr lang="ko-KR" altLang="en-US" sz="36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71600" y="3789040"/>
            <a:ext cx="6400800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err="1">
                <a:solidFill>
                  <a:schemeClr val="tx1"/>
                </a:solidFill>
                <a:ea typeface="Tahoma" pitchFamily="34" charset="0"/>
              </a:rPr>
              <a:t>Sungyong</a:t>
            </a:r>
            <a:r>
              <a:rPr lang="en-US" altLang="ko-KR" sz="2200" dirty="0">
                <a:solidFill>
                  <a:schemeClr val="tx1"/>
                </a:solidFill>
                <a:ea typeface="Tahoma" pitchFamily="34" charset="0"/>
              </a:rPr>
              <a:t> Park, </a:t>
            </a:r>
            <a:r>
              <a:rPr lang="en-US" altLang="ko-KR" sz="2200" dirty="0" err="1">
                <a:solidFill>
                  <a:schemeClr val="tx1"/>
                </a:solidFill>
                <a:ea typeface="Tahoma" pitchFamily="34" charset="0"/>
              </a:rPr>
              <a:t>Ph.D</a:t>
            </a:r>
            <a:endParaRPr lang="en-US" altLang="ko-KR" sz="2200" dirty="0">
              <a:solidFill>
                <a:schemeClr val="tx1"/>
              </a:solidFill>
              <a:ea typeface="Tahoma" pitchFamily="34" charset="0"/>
            </a:endParaRPr>
          </a:p>
          <a:p>
            <a:endParaRPr lang="en-US" altLang="ko-KR" sz="2200" dirty="0">
              <a:solidFill>
                <a:schemeClr val="tx1"/>
              </a:solidFill>
              <a:ea typeface="Tahoma" pitchFamily="34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ea typeface="Tahoma" pitchFamily="34" charset="0"/>
              </a:rPr>
              <a:t>&lt;parksy@sogang.ac.kr&gt;</a:t>
            </a:r>
            <a:br>
              <a:rPr lang="en-US" altLang="ko-KR" sz="1500" dirty="0">
                <a:solidFill>
                  <a:schemeClr val="tx1"/>
                </a:solidFill>
                <a:ea typeface="Tahoma" pitchFamily="34" charset="0"/>
              </a:rPr>
            </a:br>
            <a:r>
              <a:rPr lang="en-US" altLang="ko-KR" sz="1500" dirty="0">
                <a:solidFill>
                  <a:schemeClr val="tx1"/>
                </a:solidFill>
                <a:ea typeface="Tahoma" pitchFamily="34" charset="0"/>
              </a:rPr>
              <a:t>Dept.</a:t>
            </a:r>
            <a:r>
              <a:rPr lang="en-US" altLang="ko-KR" sz="1500" baseline="0" dirty="0">
                <a:solidFill>
                  <a:schemeClr val="tx1"/>
                </a:solidFill>
                <a:ea typeface="Tahoma" pitchFamily="34" charset="0"/>
              </a:rPr>
              <a:t> of Computer Science and Engineering</a:t>
            </a:r>
          </a:p>
          <a:p>
            <a:r>
              <a:rPr lang="en-US" altLang="ko-KR" sz="1500" baseline="0" dirty="0">
                <a:solidFill>
                  <a:schemeClr val="tx1"/>
                </a:solidFill>
                <a:ea typeface="Tahoma" pitchFamily="34" charset="0"/>
              </a:rPr>
              <a:t>Sogang University, Seoul, KOREA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539552" y="2476664"/>
            <a:ext cx="8280920" cy="448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err="1">
                <a:solidFill>
                  <a:schemeClr val="tx1"/>
                </a:solidFill>
                <a:ea typeface="Tahoma" pitchFamily="34" charset="0"/>
              </a:rPr>
              <a:t>fork,IPC</a:t>
            </a:r>
            <a:r>
              <a:rPr lang="en-US" altLang="ko-KR" sz="2800" b="1" dirty="0">
                <a:solidFill>
                  <a:schemeClr val="tx1"/>
                </a:solidFill>
                <a:ea typeface="Tahoma" pitchFamily="34" charset="0"/>
              </a:rPr>
              <a:t>(Inter Process Communication)</a:t>
            </a: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1</a:t>
            </a:fld>
            <a:endParaRPr lang="ko-KR" altLang="en-US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95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메시지 큐 상태 자료 구조 </a:t>
            </a:r>
            <a:r>
              <a:rPr lang="en-US" altLang="ko-KR" dirty="0"/>
              <a:t>(</a:t>
            </a:r>
            <a:r>
              <a:rPr lang="en-US" altLang="ko-KR" dirty="0" err="1"/>
              <a:t>msqid_ds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허가구조</a:t>
            </a:r>
            <a:r>
              <a:rPr lang="en-US" altLang="ko-KR" dirty="0"/>
              <a:t>, </a:t>
            </a:r>
            <a:r>
              <a:rPr lang="ko-KR" altLang="en-US" dirty="0"/>
              <a:t>큐 내의 메시지 포인터</a:t>
            </a:r>
            <a:r>
              <a:rPr lang="en-US" altLang="ko-KR" dirty="0"/>
              <a:t>, </a:t>
            </a:r>
            <a:r>
              <a:rPr lang="ko-KR" altLang="en-US" dirty="0"/>
              <a:t>큐 수정 시간 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 Queue </a:t>
            </a:r>
            <a:r>
              <a:rPr lang="ko-KR" altLang="en-US" dirty="0"/>
              <a:t>개요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3138" y="2060575"/>
            <a:ext cx="7197725" cy="31353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msqid_ds</a:t>
            </a:r>
            <a:r>
              <a:rPr lang="en-US" altLang="ko-KR" sz="1400" b="1" dirty="0"/>
              <a:t>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ipc_perm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msg_perm</a:t>
            </a:r>
            <a:r>
              <a:rPr lang="en-US" altLang="ko-KR" sz="1400" b="1" dirty="0"/>
              <a:t>; /* An instance of the </a:t>
            </a:r>
            <a:r>
              <a:rPr lang="en-US" altLang="ko-KR" sz="1400" b="1" dirty="0" err="1"/>
              <a:t>ipc_perm</a:t>
            </a:r>
            <a:r>
              <a:rPr lang="en-US" altLang="ko-KR" sz="1400" b="1" dirty="0"/>
              <a:t> structure 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 *</a:t>
            </a:r>
            <a:r>
              <a:rPr lang="en-US" altLang="ko-KR" sz="1400" b="1" dirty="0" err="1"/>
              <a:t>msg_first</a:t>
            </a:r>
            <a:r>
              <a:rPr lang="en-US" altLang="ko-KR" sz="1400" b="1" dirty="0"/>
              <a:t>;  /* first message on queue 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 *</a:t>
            </a:r>
            <a:r>
              <a:rPr lang="en-US" altLang="ko-KR" sz="1400" b="1" dirty="0" err="1"/>
              <a:t>msg_last</a:t>
            </a:r>
            <a:r>
              <a:rPr lang="en-US" altLang="ko-KR" sz="1400" b="1" dirty="0"/>
              <a:t>;   /* last message in queue 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time_t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msg_stime</a:t>
            </a:r>
            <a:r>
              <a:rPr lang="en-US" altLang="ko-KR" sz="1400" b="1" dirty="0"/>
              <a:t>;       /* last </a:t>
            </a:r>
            <a:r>
              <a:rPr lang="en-US" altLang="ko-KR" sz="1400" b="1" dirty="0" err="1"/>
              <a:t>msgsnd</a:t>
            </a:r>
            <a:r>
              <a:rPr lang="en-US" altLang="ko-KR" sz="1400" b="1" dirty="0"/>
              <a:t> time 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time_t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msg_rtime</a:t>
            </a:r>
            <a:r>
              <a:rPr lang="en-US" altLang="ko-KR" sz="1400" b="1" dirty="0"/>
              <a:t>;       /* last </a:t>
            </a:r>
            <a:r>
              <a:rPr lang="en-US" altLang="ko-KR" sz="1400" b="1" dirty="0" err="1"/>
              <a:t>msgrcv</a:t>
            </a:r>
            <a:r>
              <a:rPr lang="en-US" altLang="ko-KR" sz="1400" b="1" dirty="0"/>
              <a:t> time 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time_t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msg_ctime</a:t>
            </a:r>
            <a:r>
              <a:rPr lang="en-US" altLang="ko-KR" sz="1400" b="1" dirty="0"/>
              <a:t>;       /* last change time 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wait_queue</a:t>
            </a:r>
            <a:r>
              <a:rPr lang="en-US" altLang="ko-KR" sz="1400" b="1" dirty="0"/>
              <a:t> *</a:t>
            </a:r>
            <a:r>
              <a:rPr lang="en-US" altLang="ko-KR" sz="1400" b="1" dirty="0" err="1"/>
              <a:t>wwait</a:t>
            </a:r>
            <a:r>
              <a:rPr lang="en-US" altLang="ko-KR" sz="1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wait_queue</a:t>
            </a:r>
            <a:r>
              <a:rPr lang="en-US" altLang="ko-KR" sz="1400" b="1" dirty="0"/>
              <a:t> *</a:t>
            </a:r>
            <a:r>
              <a:rPr lang="en-US" altLang="ko-KR" sz="1400" b="1" dirty="0" err="1"/>
              <a:t>rwait</a:t>
            </a:r>
            <a:r>
              <a:rPr lang="en-US" altLang="ko-KR" sz="1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ushort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msg_cbytes</a:t>
            </a:r>
            <a:r>
              <a:rPr lang="en-US" altLang="ko-KR" sz="1400" b="1" dirty="0"/>
              <a:t>;   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ushort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msg_qnum</a:t>
            </a:r>
            <a:r>
              <a:rPr lang="en-US" altLang="ko-KR" sz="1400" b="1" dirty="0"/>
              <a:t>;    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ushort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msg_qbytes</a:t>
            </a:r>
            <a:r>
              <a:rPr lang="en-US" altLang="ko-KR" sz="1400" b="1" dirty="0"/>
              <a:t>;      /* max number of bytes on queue 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…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0644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r>
              <a:rPr lang="en-US" altLang="ko-KR" dirty="0"/>
              <a:t>key: </a:t>
            </a:r>
            <a:r>
              <a:rPr lang="ko-KR" altLang="en-US" dirty="0" err="1"/>
              <a:t>메시지큐를</a:t>
            </a:r>
            <a:r>
              <a:rPr lang="ko-KR" altLang="en-US" dirty="0"/>
              <a:t> 시스템에서 식별시키는 단순한 숫자</a:t>
            </a:r>
          </a:p>
          <a:p>
            <a:pPr marL="182563" indent="-182563"/>
            <a:r>
              <a:rPr lang="en-US" altLang="ko-KR" dirty="0" err="1"/>
              <a:t>permflags</a:t>
            </a:r>
            <a:r>
              <a:rPr lang="en-US" altLang="ko-KR" dirty="0"/>
              <a:t> (&lt;sys/</a:t>
            </a:r>
            <a:r>
              <a:rPr lang="en-US" altLang="ko-KR" dirty="0" err="1"/>
              <a:t>ipc.h</a:t>
            </a:r>
            <a:r>
              <a:rPr lang="en-US" altLang="ko-KR" dirty="0"/>
              <a:t>&gt;</a:t>
            </a:r>
            <a:r>
              <a:rPr lang="ko-KR" altLang="en-US" dirty="0"/>
              <a:t>에 정의</a:t>
            </a:r>
            <a:r>
              <a:rPr lang="en-US" altLang="ko-KR" dirty="0"/>
              <a:t>)</a:t>
            </a:r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>
              <a:buNone/>
            </a:pPr>
            <a:r>
              <a:rPr lang="en-US" altLang="ko-KR" dirty="0"/>
              <a:t>   </a:t>
            </a:r>
          </a:p>
          <a:p>
            <a:pPr marL="182563" indent="-182563">
              <a:buNone/>
            </a:pPr>
            <a:r>
              <a:rPr lang="en-US" altLang="ko-KR" dirty="0"/>
              <a:t>ex) </a:t>
            </a:r>
            <a:r>
              <a:rPr lang="en-US" altLang="ko-KR" dirty="0" err="1"/>
              <a:t>mqid</a:t>
            </a:r>
            <a:r>
              <a:rPr lang="en-US" altLang="ko-KR" dirty="0"/>
              <a:t> = </a:t>
            </a:r>
            <a:r>
              <a:rPr lang="en-US" altLang="ko-KR" dirty="0" err="1"/>
              <a:t>msgget</a:t>
            </a:r>
            <a:r>
              <a:rPr lang="en-US" altLang="ko-KR" dirty="0"/>
              <a:t>((</a:t>
            </a:r>
            <a:r>
              <a:rPr lang="en-US" altLang="ko-KR" dirty="0" err="1"/>
              <a:t>key_t</a:t>
            </a:r>
            <a:r>
              <a:rPr lang="en-US" altLang="ko-KR" dirty="0"/>
              <a:t>) 0100, 0666 | IPC_CREAT | IPC_EXCL)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msgget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552" y="1733947"/>
            <a:ext cx="7197725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/>
              <a:t>#include &lt;sys/</a:t>
            </a:r>
            <a:r>
              <a:rPr lang="en-US" altLang="ko-KR" sz="1400" b="1" dirty="0" err="1"/>
              <a:t>msg.h</a:t>
            </a:r>
            <a:r>
              <a:rPr lang="en-US" altLang="ko-KR" sz="1400" b="1" dirty="0"/>
              <a:t>&gt; </a:t>
            </a:r>
          </a:p>
          <a:p>
            <a:pPr>
              <a:lnSpc>
                <a:spcPct val="110000"/>
              </a:lnSpc>
            </a:pP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msgget</a:t>
            </a:r>
            <a:r>
              <a:rPr lang="en-US" altLang="ko-KR" sz="1400" b="1" dirty="0"/>
              <a:t> (</a:t>
            </a:r>
            <a:r>
              <a:rPr lang="en-US" altLang="ko-KR" sz="1400" b="1" dirty="0" err="1"/>
              <a:t>key_t</a:t>
            </a:r>
            <a:r>
              <a:rPr lang="en-US" altLang="ko-KR" sz="1400" b="1" dirty="0"/>
              <a:t> </a:t>
            </a:r>
            <a:r>
              <a:rPr lang="en-US" altLang="ko-KR" sz="1400" b="1" i="1" dirty="0"/>
              <a:t>key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i="1" dirty="0" err="1"/>
              <a:t>permflags</a:t>
            </a:r>
            <a:r>
              <a:rPr lang="en-US" altLang="ko-KR" sz="1400" b="1" dirty="0"/>
              <a:t>);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returns: message queue ID if OK, -1 on error </a:t>
            </a:r>
          </a:p>
        </p:txBody>
      </p:sp>
      <p:graphicFrame>
        <p:nvGraphicFramePr>
          <p:cNvPr id="8" name="Group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925001"/>
              </p:ext>
            </p:extLst>
          </p:nvPr>
        </p:nvGraphicFramePr>
        <p:xfrm>
          <a:off x="395536" y="3894187"/>
          <a:ext cx="8229600" cy="1720977"/>
        </p:xfrm>
        <a:graphic>
          <a:graphicData uri="http://schemas.openxmlformats.org/drawingml/2006/table">
            <a:tbl>
              <a:tblPr/>
              <a:tblGrid>
                <a:gridCol w="123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0125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IPC_CREAT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key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 해당하는 메시지 큐가 존재하지 않는 경우 </a:t>
                      </a:r>
                      <a:r>
                        <a:rPr kumimoji="1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msgget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이 이를 생성하도록 지시한다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파일에 비유하면 이 플래그는 </a:t>
                      </a:r>
                      <a:r>
                        <a:rPr kumimoji="1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msgget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호출이 마치 파일에서의 </a:t>
                      </a:r>
                      <a:r>
                        <a:rPr kumimoji="1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creat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호출과 같이 행동하게 하지만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기존의 메시지 큐가 있는 경우 덮어 쓰지 않는다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IPC_CREAT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플래그가 설정되지 않으면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msgget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은 그 키를 가진 메시지 큐가 존재하는 경우에만 메시지 큐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식별자를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리턴한다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IPC_EXCL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IPC_CREAT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와 같이 설정하여 단지 하나의 메시지 큐를 생성하기 위한 것이다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따라서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key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 대한 큐가 이미 존재하는 경우에는 </a:t>
                      </a:r>
                      <a:r>
                        <a:rPr kumimoji="1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msgget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은 실패하고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-1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돌려준다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이때 오류 변수 </a:t>
                      </a:r>
                      <a:r>
                        <a:rPr kumimoji="1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errno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에는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EEXIST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값이 저장된다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86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0000" lnSpcReduction="20000"/>
          </a:bodyPr>
          <a:lstStyle/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r>
              <a:rPr lang="en-US" altLang="ko-KR" dirty="0" err="1"/>
              <a:t>mqid</a:t>
            </a:r>
            <a:r>
              <a:rPr lang="en-US" altLang="ko-KR" dirty="0"/>
              <a:t>: </a:t>
            </a:r>
            <a:r>
              <a:rPr lang="ko-KR" altLang="en-US" dirty="0"/>
              <a:t>유효한 메시지 </a:t>
            </a:r>
            <a:r>
              <a:rPr lang="ko-KR" altLang="en-US" dirty="0" err="1"/>
              <a:t>큐식별자</a:t>
            </a:r>
            <a:endParaRPr lang="ko-KR" altLang="en-US" dirty="0"/>
          </a:p>
          <a:p>
            <a:pPr marL="182563" indent="-182563"/>
            <a:r>
              <a:rPr lang="en-US" altLang="ko-KR" dirty="0"/>
              <a:t>command : </a:t>
            </a:r>
            <a:r>
              <a:rPr lang="ko-KR" altLang="en-US" dirty="0"/>
              <a:t>수행될 작업 </a:t>
            </a:r>
            <a:r>
              <a:rPr lang="en-US" altLang="ko-KR" dirty="0"/>
              <a:t>(&lt;sys/</a:t>
            </a:r>
            <a:r>
              <a:rPr lang="en-US" altLang="ko-KR" dirty="0" err="1"/>
              <a:t>ipc.h</a:t>
            </a:r>
            <a:r>
              <a:rPr lang="en-US" altLang="ko-KR" dirty="0"/>
              <a:t>&gt;</a:t>
            </a:r>
            <a:r>
              <a:rPr lang="ko-KR" altLang="en-US" dirty="0"/>
              <a:t>에 정의</a:t>
            </a:r>
            <a:r>
              <a:rPr lang="en-US" altLang="ko-KR" dirty="0"/>
              <a:t>)</a:t>
            </a:r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r>
              <a:rPr lang="en-US" altLang="ko-KR" dirty="0" err="1"/>
              <a:t>msg_stat</a:t>
            </a:r>
            <a:r>
              <a:rPr lang="en-US" altLang="ko-KR" dirty="0"/>
              <a:t> : </a:t>
            </a:r>
            <a:r>
              <a:rPr lang="en-US" altLang="ko-KR" dirty="0" err="1"/>
              <a:t>msgid_ds</a:t>
            </a:r>
            <a:r>
              <a:rPr lang="en-US" altLang="ko-KR" dirty="0"/>
              <a:t> structure</a:t>
            </a:r>
            <a:r>
              <a:rPr lang="ko-KR" altLang="en-US" dirty="0"/>
              <a:t>의 주소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msgctl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560" y="1556792"/>
            <a:ext cx="7197725" cy="12684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/>
              <a:t>#include &lt;sys/</a:t>
            </a:r>
            <a:r>
              <a:rPr lang="en-US" altLang="ko-KR" sz="1400" b="1" dirty="0" err="1"/>
              <a:t>msg.h</a:t>
            </a:r>
            <a:r>
              <a:rPr lang="en-US" altLang="ko-KR" sz="1400" b="1" dirty="0"/>
              <a:t>&gt; </a:t>
            </a:r>
          </a:p>
          <a:p>
            <a:pPr>
              <a:lnSpc>
                <a:spcPct val="110000"/>
              </a:lnSpc>
            </a:pP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msgctl</a:t>
            </a:r>
            <a:r>
              <a:rPr lang="en-US" altLang="ko-KR" sz="1400" b="1" dirty="0"/>
              <a:t> 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i="1" dirty="0" err="1"/>
              <a:t>mqid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i="1" dirty="0"/>
              <a:t>command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msqid_ds</a:t>
            </a:r>
            <a:r>
              <a:rPr lang="en-US" altLang="ko-KR" sz="1400" b="1" dirty="0"/>
              <a:t> </a:t>
            </a:r>
            <a:r>
              <a:rPr lang="en-US" altLang="ko-KR" sz="1400" b="1" i="1" dirty="0"/>
              <a:t>*</a:t>
            </a:r>
            <a:r>
              <a:rPr lang="en-US" altLang="ko-KR" sz="1400" b="1" i="1" dirty="0" err="1"/>
              <a:t>msq_stat</a:t>
            </a:r>
            <a:r>
              <a:rPr lang="en-US" altLang="ko-KR" sz="1400" b="1" dirty="0"/>
              <a:t>);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returns: 0 if OK, -1 on error </a:t>
            </a:r>
          </a:p>
        </p:txBody>
      </p:sp>
      <p:graphicFrame>
        <p:nvGraphicFramePr>
          <p:cNvPr id="6" name="Group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066785"/>
              </p:ext>
            </p:extLst>
          </p:nvPr>
        </p:nvGraphicFramePr>
        <p:xfrm>
          <a:off x="467544" y="3501008"/>
          <a:ext cx="8229600" cy="2533587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IPC_STAT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메시지 큐의 상태정보를 가진 </a:t>
                      </a:r>
                      <a:r>
                        <a:rPr kumimoji="1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msqid_ds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구조를 </a:t>
                      </a:r>
                      <a:r>
                        <a:rPr kumimoji="1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msg_stat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넣도록 시스템에 지시한다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1113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IPC_SET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msq_stat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있는 정보에 따라 메시지 큐에 대한 제어변수들의 값을 지정하기 위해 사용되며 다음과 같은 사항을 변경한다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msq_stat.msg_perm.uid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msq_stat.msg_perm.gid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msq_stat.msg_perm.mode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msq_stat.msg_qbytes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IPC_SET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수행 하려면 사용자가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수퍼유저이거나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msq_stat.msg_perm.uid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 가리키는 메시지 큐의 현재 소유자라야 한다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msq_stat.msg_qbytes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값은 한번에 큐에 존재할 수 있는 문자의 최대값으로 이 또한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수퍼유저에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의해서만 변경 가능하다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IPC_RMID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이는 메시지 큐를 시스템에서 삭제하게 한다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이것도 역시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수퍼유저나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큐의 소유자만이 실행할 수 있다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만약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IPC_RMID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command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 지정되면 </a:t>
                      </a:r>
                      <a:r>
                        <a:rPr kumimoji="1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msq_stat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은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NULL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지정된다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95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628800"/>
            <a:ext cx="8229600" cy="4525963"/>
          </a:xfrm>
        </p:spPr>
        <p:txBody>
          <a:bodyPr/>
          <a:lstStyle/>
          <a:p>
            <a:pPr marL="263525" indent="-263525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msgctl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512" y="1268760"/>
            <a:ext cx="8784282" cy="496855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182563" algn="l"/>
                <a:tab pos="3556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182563" algn="l"/>
                <a:tab pos="3556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182563" algn="l"/>
                <a:tab pos="3556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182563" algn="l"/>
                <a:tab pos="3556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182563" algn="l"/>
                <a:tab pos="3556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400" b="1" dirty="0"/>
              <a:t>#include &lt;</a:t>
            </a:r>
            <a:r>
              <a:rPr lang="en-US" altLang="ko-KR" sz="1400" b="1" dirty="0" err="1"/>
              <a:t>stdio.h</a:t>
            </a:r>
            <a:r>
              <a:rPr lang="en-US" altLang="ko-KR" sz="1400" b="1" dirty="0"/>
              <a:t>&gt;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#include &lt;sys/</a:t>
            </a:r>
            <a:r>
              <a:rPr lang="en-US" altLang="ko-KR" sz="1400" b="1" dirty="0" err="1"/>
              <a:t>msg.h</a:t>
            </a:r>
            <a:r>
              <a:rPr lang="en-US" altLang="ko-KR" sz="1400" b="1" dirty="0"/>
              <a:t>&gt;</a:t>
            </a:r>
          </a:p>
          <a:p>
            <a:pPr>
              <a:lnSpc>
                <a:spcPct val="110000"/>
              </a:lnSpc>
            </a:pP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main ()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key_t</a:t>
            </a:r>
            <a:r>
              <a:rPr lang="en-US" altLang="ko-KR" sz="1400" b="1" dirty="0"/>
              <a:t> key;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msgid</a:t>
            </a:r>
            <a:r>
              <a:rPr lang="en-US" altLang="ko-KR" sz="1400" b="1" dirty="0"/>
              <a:t>;</a:t>
            </a:r>
          </a:p>
          <a:p>
            <a:pPr>
              <a:lnSpc>
                <a:spcPct val="110000"/>
              </a:lnSpc>
            </a:pP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key = </a:t>
            </a:r>
            <a:r>
              <a:rPr lang="en-US" altLang="ko-KR" sz="1400" b="1" dirty="0" err="1"/>
              <a:t>ftok</a:t>
            </a:r>
            <a:r>
              <a:rPr lang="en-US" altLang="ko-KR" sz="1400" b="1" dirty="0"/>
              <a:t> ("</a:t>
            </a:r>
            <a:r>
              <a:rPr lang="en-US" altLang="ko-KR" sz="1400" b="1" dirty="0" err="1"/>
              <a:t>keyfile</a:t>
            </a:r>
            <a:r>
              <a:rPr lang="en-US" altLang="ko-KR" sz="1400" b="1" dirty="0"/>
              <a:t>", 1);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msgid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msgget</a:t>
            </a:r>
            <a:r>
              <a:rPr lang="en-US" altLang="ko-KR" sz="1400" b="1" dirty="0"/>
              <a:t> (key, IPC_CREAT|0644);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if (</a:t>
            </a:r>
            <a:r>
              <a:rPr lang="en-US" altLang="ko-KR" sz="1400" b="1" dirty="0" err="1"/>
              <a:t>msgid</a:t>
            </a:r>
            <a:r>
              <a:rPr lang="en-US" altLang="ko-KR" sz="1400" b="1" dirty="0"/>
              <a:t> == -1)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        </a:t>
            </a:r>
            <a:r>
              <a:rPr lang="en-US" altLang="ko-KR" sz="1400" b="1" dirty="0" err="1"/>
              <a:t>perror</a:t>
            </a:r>
            <a:r>
              <a:rPr lang="en-US" altLang="ko-KR" sz="1400" b="1" dirty="0"/>
              <a:t> ("</a:t>
            </a:r>
            <a:r>
              <a:rPr lang="en-US" altLang="ko-KR" sz="1400" b="1" dirty="0" err="1"/>
              <a:t>msgget</a:t>
            </a:r>
            <a:r>
              <a:rPr lang="en-US" altLang="ko-KR" sz="1400" b="1" dirty="0"/>
              <a:t>");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        exit (1);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}</a:t>
            </a:r>
          </a:p>
          <a:p>
            <a:pPr>
              <a:lnSpc>
                <a:spcPct val="110000"/>
              </a:lnSpc>
            </a:pP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printf</a:t>
            </a:r>
            <a:r>
              <a:rPr lang="en-US" altLang="ko-KR" sz="1400" b="1" dirty="0"/>
              <a:t> ("Before IPC_RMID\n");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system ("</a:t>
            </a:r>
            <a:r>
              <a:rPr lang="en-US" altLang="ko-KR" sz="1400" b="1" dirty="0" err="1"/>
              <a:t>ipcs</a:t>
            </a:r>
            <a:r>
              <a:rPr lang="en-US" altLang="ko-KR" sz="1400" b="1" dirty="0"/>
              <a:t> -q");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msgctl</a:t>
            </a:r>
            <a:r>
              <a:rPr lang="en-US" altLang="ko-KR" sz="1400" b="1" dirty="0"/>
              <a:t> (</a:t>
            </a:r>
            <a:r>
              <a:rPr lang="en-US" altLang="ko-KR" sz="1400" b="1" dirty="0" err="1"/>
              <a:t>msgid</a:t>
            </a:r>
            <a:r>
              <a:rPr lang="en-US" altLang="ko-KR" sz="1400" b="1" dirty="0"/>
              <a:t>, IPC_RMID, (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msqid_ds</a:t>
            </a:r>
            <a:r>
              <a:rPr lang="en-US" altLang="ko-KR" sz="1400" b="1" dirty="0"/>
              <a:t> *) NULL);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printf</a:t>
            </a:r>
            <a:r>
              <a:rPr lang="en-US" altLang="ko-KR" sz="1400" b="1" dirty="0"/>
              <a:t> ("After IPC_RMID\n");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system ("</a:t>
            </a:r>
            <a:r>
              <a:rPr lang="en-US" altLang="ko-KR" sz="1400" b="1" dirty="0" err="1"/>
              <a:t>ipcs</a:t>
            </a:r>
            <a:r>
              <a:rPr lang="en-US" altLang="ko-KR" sz="1400" b="1" dirty="0"/>
              <a:t> -q");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5760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2780928"/>
            <a:ext cx="8229600" cy="4525963"/>
          </a:xfrm>
        </p:spPr>
        <p:txBody>
          <a:bodyPr/>
          <a:lstStyle/>
          <a:p>
            <a:pPr marL="182563" indent="-182563"/>
            <a:r>
              <a:rPr lang="en-US" altLang="ko-KR" sz="1800" dirty="0" err="1"/>
              <a:t>mqid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msgget</a:t>
            </a:r>
            <a:r>
              <a:rPr lang="ko-KR" altLang="en-US" sz="1800" dirty="0"/>
              <a:t>에서 받은 메시지 큐 </a:t>
            </a:r>
            <a:r>
              <a:rPr lang="ko-KR" altLang="en-US" sz="1800" dirty="0" err="1"/>
              <a:t>식별자</a:t>
            </a:r>
            <a:endParaRPr lang="ko-KR" altLang="en-US" sz="1800" dirty="0"/>
          </a:p>
          <a:p>
            <a:pPr marL="182563" indent="-182563"/>
            <a:r>
              <a:rPr lang="en-US" altLang="ko-KR" sz="1800" dirty="0"/>
              <a:t>message: </a:t>
            </a:r>
            <a:r>
              <a:rPr lang="ko-KR" altLang="en-US" sz="1800" dirty="0"/>
              <a:t>보낼 메시지를 저장하고 있는 사용자 정의 메시지 자료구조 </a:t>
            </a:r>
            <a:r>
              <a:rPr lang="en-US" altLang="ko-KR" sz="1800" dirty="0" err="1"/>
              <a:t>mymsg</a:t>
            </a:r>
            <a:r>
              <a:rPr lang="ko-KR" altLang="en-US" sz="1800" dirty="0"/>
              <a:t>를 가리키는 포인터</a:t>
            </a:r>
          </a:p>
          <a:p>
            <a:pPr marL="182563" indent="-182563"/>
            <a:r>
              <a:rPr lang="en-US" altLang="ko-KR" sz="1800" dirty="0"/>
              <a:t>size: </a:t>
            </a:r>
            <a:r>
              <a:rPr lang="ko-KR" altLang="en-US" sz="1800" dirty="0"/>
              <a:t>실제 전달되는 메시지의 길이 </a:t>
            </a:r>
            <a:r>
              <a:rPr lang="en-US" altLang="ko-KR" sz="1800" dirty="0"/>
              <a:t>( 0 ~ SOMEVALUE </a:t>
            </a:r>
            <a:r>
              <a:rPr lang="ko-KR" altLang="en-US" sz="1800" dirty="0"/>
              <a:t>또는 시스템에서 정의한 최대값 중 작은 값</a:t>
            </a:r>
            <a:r>
              <a:rPr lang="en-US" altLang="ko-KR" sz="1800" dirty="0"/>
              <a:t>)</a:t>
            </a:r>
          </a:p>
          <a:p>
            <a:pPr marL="182563" indent="-182563"/>
            <a:r>
              <a:rPr lang="en-US" altLang="ko-KR" sz="1800" dirty="0"/>
              <a:t>flag: IPC_NOWAIT</a:t>
            </a:r>
          </a:p>
          <a:p>
            <a:pPr marL="538163" lvl="1" indent="-176213"/>
            <a:r>
              <a:rPr lang="ko-KR" altLang="en-US" sz="1600" dirty="0"/>
              <a:t>메시지를 보내기 위한 충분한 시스템 자원이 없을 경우 수면상태 </a:t>
            </a:r>
            <a:r>
              <a:rPr lang="en-US" altLang="ko-KR" sz="1600" dirty="0"/>
              <a:t>(sleep)</a:t>
            </a:r>
          </a:p>
          <a:p>
            <a:pPr marL="538163" lvl="1" indent="-176213"/>
            <a:r>
              <a:rPr lang="en-US" altLang="ko-KR" sz="1600" dirty="0"/>
              <a:t>flag </a:t>
            </a:r>
            <a:r>
              <a:rPr lang="ko-KR" altLang="en-US" sz="1600" dirty="0"/>
              <a:t>설정 시 메시지가 전달될 수 없을 경우 즉시 복귀</a:t>
            </a:r>
            <a:r>
              <a:rPr lang="en-US" altLang="ko-KR" sz="1600" dirty="0"/>
              <a:t>. (-1</a:t>
            </a:r>
            <a:r>
              <a:rPr lang="ko-KR" altLang="en-US" sz="1600" dirty="0"/>
              <a:t>값 리턴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errno</a:t>
            </a:r>
            <a:r>
              <a:rPr lang="ko-KR" altLang="en-US" sz="1600" dirty="0"/>
              <a:t>는 </a:t>
            </a:r>
            <a:r>
              <a:rPr lang="en-US" altLang="ko-KR" sz="1600" dirty="0"/>
              <a:t>EAGAIN)</a:t>
            </a:r>
          </a:p>
          <a:p>
            <a:pPr marL="182563" indent="-182563"/>
            <a:r>
              <a:rPr lang="ko-KR" altLang="en-US" sz="1800" dirty="0"/>
              <a:t>해당 메시지 큐에 </a:t>
            </a:r>
            <a:r>
              <a:rPr lang="en-US" altLang="ko-KR" sz="1800" dirty="0"/>
              <a:t>write </a:t>
            </a:r>
            <a:r>
              <a:rPr lang="ko-KR" altLang="en-US" sz="1800" dirty="0"/>
              <a:t>접근 권한이 없는 경우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errno</a:t>
            </a:r>
            <a:r>
              <a:rPr lang="en-US" altLang="ko-KR" sz="1800" dirty="0"/>
              <a:t> </a:t>
            </a:r>
            <a:r>
              <a:rPr lang="ko-KR" altLang="en-US" sz="1800" dirty="0"/>
              <a:t>값 </a:t>
            </a:r>
            <a:r>
              <a:rPr lang="en-US" altLang="ko-KR" sz="1800" dirty="0"/>
              <a:t>EACCESS</a:t>
            </a:r>
            <a:r>
              <a:rPr lang="ko-KR" altLang="en-US" sz="1800" dirty="0"/>
              <a:t>를 가지고 호출 실패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msgsnd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3138" y="1341438"/>
            <a:ext cx="7197725" cy="12684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types.h</a:t>
            </a:r>
            <a:r>
              <a:rPr lang="en-US" altLang="ko-KR" sz="1400" dirty="0"/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ipc.h</a:t>
            </a:r>
            <a:r>
              <a:rPr lang="en-US" altLang="ko-KR" sz="1400" dirty="0"/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msg.h</a:t>
            </a:r>
            <a:r>
              <a:rPr lang="en-US" altLang="ko-KR" sz="1400" dirty="0"/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msgsnd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mqid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void *message, </a:t>
            </a:r>
            <a:r>
              <a:rPr lang="en-US" altLang="ko-KR" sz="1400" dirty="0" err="1"/>
              <a:t>size_t</a:t>
            </a:r>
            <a:r>
              <a:rPr lang="en-US" altLang="ko-KR" sz="1400" dirty="0"/>
              <a:t> size,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flags);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returns: 0 if OK, -1 on error </a:t>
            </a:r>
          </a:p>
        </p:txBody>
      </p:sp>
    </p:spTree>
    <p:extLst>
      <p:ext uri="{BB962C8B-B14F-4D97-AF65-F5344CB8AC3E}">
        <p14:creationId xmlns:p14="http://schemas.microsoft.com/office/powerpoint/2010/main" val="150212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2465388"/>
            <a:ext cx="8229600" cy="3960440"/>
          </a:xfrm>
        </p:spPr>
        <p:txBody>
          <a:bodyPr/>
          <a:lstStyle/>
          <a:p>
            <a:pPr marL="182563" indent="-182563"/>
            <a:r>
              <a:rPr lang="en-US" altLang="ko-KR" sz="1600" dirty="0" err="1"/>
              <a:t>mqid</a:t>
            </a:r>
            <a:r>
              <a:rPr lang="en-US" altLang="ko-KR" sz="1600" dirty="0"/>
              <a:t> : </a:t>
            </a:r>
            <a:r>
              <a:rPr lang="ko-KR" altLang="en-US" sz="1600" dirty="0"/>
              <a:t>유효한 메시지 큐 </a:t>
            </a:r>
            <a:r>
              <a:rPr lang="ko-KR" altLang="en-US" sz="1600" dirty="0" err="1"/>
              <a:t>식별자</a:t>
            </a:r>
            <a:endParaRPr lang="ko-KR" altLang="en-US" sz="1600" dirty="0"/>
          </a:p>
          <a:p>
            <a:pPr marL="182563" indent="-182563"/>
            <a:r>
              <a:rPr lang="en-US" altLang="ko-KR" sz="1600" dirty="0"/>
              <a:t>message: </a:t>
            </a:r>
            <a:r>
              <a:rPr lang="ko-KR" altLang="en-US" sz="1600" dirty="0"/>
              <a:t>받아들인 메시지를 저장</a:t>
            </a:r>
          </a:p>
          <a:p>
            <a:pPr marL="182563" indent="-182563"/>
            <a:r>
              <a:rPr lang="en-US" altLang="ko-KR" sz="1600" dirty="0"/>
              <a:t>size: </a:t>
            </a:r>
            <a:r>
              <a:rPr lang="ko-KR" altLang="en-US" sz="1600" dirty="0"/>
              <a:t>이 구조에 저장할 수 있는 최대 길이</a:t>
            </a:r>
          </a:p>
          <a:p>
            <a:pPr marL="182563" indent="-182563"/>
            <a:r>
              <a:rPr lang="en-US" altLang="ko-KR" sz="1600" dirty="0" err="1"/>
              <a:t>meg_type</a:t>
            </a:r>
            <a:r>
              <a:rPr lang="en-US" altLang="ko-KR" sz="1600" dirty="0"/>
              <a:t>: </a:t>
            </a:r>
            <a:r>
              <a:rPr lang="ko-KR" altLang="en-US" sz="1600" dirty="0"/>
              <a:t>메시지의 </a:t>
            </a:r>
            <a:r>
              <a:rPr lang="en-US" altLang="ko-KR" sz="1600" dirty="0" err="1"/>
              <a:t>mtype</a:t>
            </a:r>
            <a:r>
              <a:rPr lang="en-US" altLang="ko-KR" sz="1600" dirty="0"/>
              <a:t> </a:t>
            </a:r>
            <a:r>
              <a:rPr lang="ko-KR" altLang="en-US" sz="1600" dirty="0"/>
              <a:t>필드를 지정하여 읽을 메시지를 선택</a:t>
            </a:r>
          </a:p>
          <a:p>
            <a:pPr marL="538163" lvl="1" indent="-176213"/>
            <a:r>
              <a:rPr lang="en-US" altLang="ko-KR" sz="1400" dirty="0"/>
              <a:t>0 : 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메시지</a:t>
            </a:r>
          </a:p>
          <a:p>
            <a:pPr marL="538163" lvl="1" indent="-176213"/>
            <a:r>
              <a:rPr lang="ko-KR" altLang="en-US" sz="1400" dirty="0"/>
              <a:t>양수 </a:t>
            </a:r>
            <a:r>
              <a:rPr lang="en-US" altLang="ko-KR" sz="1400" dirty="0"/>
              <a:t>: </a:t>
            </a:r>
            <a:r>
              <a:rPr lang="ko-KR" altLang="en-US" sz="1400" dirty="0"/>
              <a:t>그 값을 가지는 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메시지</a:t>
            </a:r>
          </a:p>
          <a:p>
            <a:pPr marL="538163" lvl="1" indent="-176213"/>
            <a:r>
              <a:rPr lang="ko-KR" altLang="en-US" sz="1400" dirty="0"/>
              <a:t>음수</a:t>
            </a:r>
            <a:r>
              <a:rPr lang="en-US" altLang="ko-KR" sz="1400" dirty="0"/>
              <a:t>: </a:t>
            </a:r>
            <a:r>
              <a:rPr lang="ko-KR" altLang="en-US" sz="1400" dirty="0"/>
              <a:t>그 절대값 보다 작거나 같은 것 중 최소값을 갖는 메시지</a:t>
            </a:r>
          </a:p>
          <a:p>
            <a:pPr marL="538163" lvl="1" indent="-176213">
              <a:buFontTx/>
              <a:buNone/>
            </a:pPr>
            <a:r>
              <a:rPr lang="ko-KR" altLang="en-US" sz="1400" dirty="0"/>
              <a:t>	예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mtype</a:t>
            </a:r>
            <a:r>
              <a:rPr lang="en-US" altLang="ko-KR" sz="1400" dirty="0"/>
              <a:t> : 999, 5, 1 </a:t>
            </a:r>
            <a:r>
              <a:rPr lang="ko-KR" altLang="en-US" sz="1400" dirty="0"/>
              <a:t>인 경우</a:t>
            </a:r>
          </a:p>
          <a:p>
            <a:pPr marL="538163" lvl="1" indent="-176213">
              <a:buFontTx/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0 </a:t>
            </a:r>
            <a:r>
              <a:rPr lang="en-US" altLang="ko-KR" sz="1400" dirty="0">
                <a:sym typeface="Wingdings" pitchFamily="2" charset="2"/>
              </a:rPr>
              <a:t> 999 </a:t>
            </a:r>
            <a:r>
              <a:rPr lang="ko-KR" altLang="en-US" sz="1400" dirty="0">
                <a:sym typeface="Wingdings" pitchFamily="2" charset="2"/>
              </a:rPr>
              <a:t>메시지</a:t>
            </a:r>
          </a:p>
          <a:p>
            <a:pPr marL="538163" lvl="1" indent="-176213">
              <a:buFontTx/>
              <a:buNone/>
            </a:pPr>
            <a:r>
              <a:rPr lang="ko-KR" altLang="en-US" sz="1400" dirty="0">
                <a:sym typeface="Wingdings" pitchFamily="2" charset="2"/>
              </a:rPr>
              <a:t>		</a:t>
            </a:r>
            <a:r>
              <a:rPr lang="en-US" altLang="ko-KR" sz="1400" dirty="0">
                <a:sym typeface="Wingdings" pitchFamily="2" charset="2"/>
              </a:rPr>
              <a:t>5  5 </a:t>
            </a:r>
            <a:r>
              <a:rPr lang="ko-KR" altLang="en-US" sz="1400" dirty="0">
                <a:sym typeface="Wingdings" pitchFamily="2" charset="2"/>
              </a:rPr>
              <a:t>메시지</a:t>
            </a:r>
          </a:p>
          <a:p>
            <a:pPr marL="538163" lvl="1" indent="-176213">
              <a:buFontTx/>
              <a:buNone/>
            </a:pPr>
            <a:r>
              <a:rPr lang="ko-KR" altLang="en-US" sz="1400" dirty="0">
                <a:sym typeface="Wingdings" pitchFamily="2" charset="2"/>
              </a:rPr>
              <a:t>		</a:t>
            </a:r>
            <a:r>
              <a:rPr lang="en-US" altLang="ko-KR" sz="1400" dirty="0">
                <a:sym typeface="Wingdings" pitchFamily="2" charset="2"/>
              </a:rPr>
              <a:t>-999  1 </a:t>
            </a:r>
            <a:r>
              <a:rPr lang="ko-KR" altLang="en-US" sz="1400" dirty="0">
                <a:sym typeface="Wingdings" pitchFamily="2" charset="2"/>
              </a:rPr>
              <a:t>메시지</a:t>
            </a:r>
            <a:r>
              <a:rPr lang="en-US" altLang="ko-KR" sz="1400" dirty="0">
                <a:sym typeface="Wingdings" pitchFamily="2" charset="2"/>
              </a:rPr>
              <a:t>, (</a:t>
            </a:r>
            <a:r>
              <a:rPr lang="ko-KR" altLang="en-US" sz="1400" dirty="0" err="1">
                <a:sym typeface="Wingdings" pitchFamily="2" charset="2"/>
              </a:rPr>
              <a:t>두번째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 err="1">
                <a:sym typeface="Wingdings" pitchFamily="2" charset="2"/>
              </a:rPr>
              <a:t>호출시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5, </a:t>
            </a:r>
            <a:r>
              <a:rPr lang="ko-KR" altLang="en-US" sz="1400" dirty="0" err="1">
                <a:sym typeface="Wingdings" pitchFamily="2" charset="2"/>
              </a:rPr>
              <a:t>세번째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 err="1">
                <a:sym typeface="Wingdings" pitchFamily="2" charset="2"/>
              </a:rPr>
              <a:t>호출시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999)</a:t>
            </a:r>
          </a:p>
          <a:p>
            <a:pPr marL="182563" indent="-182563"/>
            <a:r>
              <a:rPr lang="en-US" altLang="ko-KR" sz="1600" dirty="0">
                <a:sym typeface="Wingdings" pitchFamily="2" charset="2"/>
              </a:rPr>
              <a:t>flags: IPC_NOWAIT, MSG_NOERROR</a:t>
            </a:r>
          </a:p>
          <a:p>
            <a:pPr marL="538163" lvl="1" indent="-176213"/>
            <a:r>
              <a:rPr lang="ko-KR" altLang="en-US" sz="1400" dirty="0">
                <a:sym typeface="Wingdings" pitchFamily="2" charset="2"/>
              </a:rPr>
              <a:t>큐에 메시지가 없으면 대기하나</a:t>
            </a:r>
            <a:r>
              <a:rPr lang="en-US" altLang="ko-KR" sz="1400" dirty="0">
                <a:sym typeface="Wingdings" pitchFamily="2" charset="2"/>
              </a:rPr>
              <a:t>, IPC_NOWAIT</a:t>
            </a:r>
            <a:r>
              <a:rPr lang="ko-KR" altLang="en-US" sz="1400" dirty="0">
                <a:sym typeface="Wingdings" pitchFamily="2" charset="2"/>
              </a:rPr>
              <a:t>가 설정되면 즉각 복귀</a:t>
            </a:r>
          </a:p>
          <a:p>
            <a:pPr marL="538163" lvl="1" indent="-176213"/>
            <a:r>
              <a:rPr lang="ko-KR" altLang="en-US" sz="1400" dirty="0"/>
              <a:t>메시지의 내용이 </a:t>
            </a:r>
            <a:r>
              <a:rPr lang="en-US" altLang="ko-KR" sz="1400" dirty="0"/>
              <a:t>size</a:t>
            </a:r>
            <a:r>
              <a:rPr lang="ko-KR" altLang="en-US" sz="1400" dirty="0"/>
              <a:t>보다 길면 호출실패</a:t>
            </a:r>
            <a:r>
              <a:rPr lang="en-US" altLang="ko-KR" sz="1400" dirty="0"/>
              <a:t>, MSG_NOERROR</a:t>
            </a:r>
            <a:r>
              <a:rPr lang="ko-KR" altLang="en-US" sz="1400" dirty="0"/>
              <a:t>가 설정되면 </a:t>
            </a:r>
            <a:r>
              <a:rPr lang="ko-KR" altLang="en-US" sz="1400" dirty="0" err="1"/>
              <a:t>초과분</a:t>
            </a:r>
            <a:r>
              <a:rPr lang="ko-KR" altLang="en-US" sz="1400" dirty="0"/>
              <a:t> 절단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msgrcv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3" y="1196975"/>
            <a:ext cx="6911975" cy="12684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types.h</a:t>
            </a:r>
            <a:r>
              <a:rPr lang="en-US" altLang="ko-KR" sz="1400" dirty="0"/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ipc.h</a:t>
            </a:r>
            <a:r>
              <a:rPr lang="en-US" altLang="ko-KR" sz="1400" dirty="0"/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msg.h</a:t>
            </a:r>
            <a:r>
              <a:rPr lang="en-US" altLang="ko-KR" sz="1400" dirty="0"/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msgrcv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mqid</a:t>
            </a:r>
            <a:r>
              <a:rPr lang="en-US" altLang="ko-KR" sz="1400" dirty="0"/>
              <a:t>, void *message, </a:t>
            </a:r>
            <a:r>
              <a:rPr lang="en-US" altLang="ko-KR" sz="1400" dirty="0" err="1"/>
              <a:t>size_t</a:t>
            </a:r>
            <a:r>
              <a:rPr lang="en-US" altLang="ko-KR" sz="1400" dirty="0"/>
              <a:t> size, long </a:t>
            </a:r>
            <a:r>
              <a:rPr lang="en-US" altLang="ko-KR" sz="1400" dirty="0" err="1"/>
              <a:t>msg_type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flags);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returns: the number of bytes of data read into buffer if OK, -1 on error </a:t>
            </a:r>
          </a:p>
        </p:txBody>
      </p:sp>
    </p:spTree>
    <p:extLst>
      <p:ext uri="{BB962C8B-B14F-4D97-AF65-F5344CB8AC3E}">
        <p14:creationId xmlns:p14="http://schemas.microsoft.com/office/powerpoint/2010/main" val="771546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msgsnd</a:t>
            </a:r>
            <a:r>
              <a:rPr lang="en-US" altLang="ko-KR" dirty="0"/>
              <a:t> &amp; </a:t>
            </a:r>
            <a:r>
              <a:rPr lang="en-US" altLang="ko-KR" dirty="0" err="1"/>
              <a:t>msgrcv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3959225" cy="496775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mymsgbuf</a:t>
            </a:r>
            <a:r>
              <a:rPr lang="en-US" altLang="ko-KR" sz="1200" b="1" dirty="0"/>
              <a:t> {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long </a:t>
            </a:r>
            <a:r>
              <a:rPr lang="en-US" altLang="ko-KR" sz="1200" b="1" dirty="0" err="1"/>
              <a:t>mtype</a:t>
            </a:r>
            <a:r>
              <a:rPr lang="en-US" altLang="ko-KR" sz="1200" b="1" dirty="0"/>
              <a:t>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char </a:t>
            </a:r>
            <a:r>
              <a:rPr lang="en-US" altLang="ko-KR" sz="1200" b="1" dirty="0" err="1"/>
              <a:t>mtext</a:t>
            </a:r>
            <a:r>
              <a:rPr lang="en-US" altLang="ko-KR" sz="1200" b="1" dirty="0"/>
              <a:t>[80];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} 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main(){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</a:t>
            </a:r>
            <a:r>
              <a:rPr lang="en-US" altLang="ko-KR" sz="1200" b="1" dirty="0" err="1"/>
              <a:t>key_t</a:t>
            </a:r>
            <a:r>
              <a:rPr lang="en-US" altLang="ko-KR" sz="1200" b="1" dirty="0"/>
              <a:t> key;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msgid</a:t>
            </a:r>
            <a:r>
              <a:rPr lang="en-US" altLang="ko-KR" sz="1200" b="1" dirty="0"/>
              <a:t>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mymsgbuf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mesg</a:t>
            </a:r>
            <a:r>
              <a:rPr lang="en-US" altLang="ko-KR" sz="1200" b="1" dirty="0"/>
              <a:t>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key = </a:t>
            </a:r>
            <a:r>
              <a:rPr lang="en-US" altLang="ko-KR" sz="1200" b="1" dirty="0" err="1"/>
              <a:t>ftok</a:t>
            </a:r>
            <a:r>
              <a:rPr lang="en-US" altLang="ko-KR" sz="1200" b="1" dirty="0"/>
              <a:t> ("</a:t>
            </a:r>
            <a:r>
              <a:rPr lang="en-US" altLang="ko-KR" sz="1200" b="1" dirty="0" err="1"/>
              <a:t>keyfile</a:t>
            </a:r>
            <a:r>
              <a:rPr lang="en-US" altLang="ko-KR" sz="1200" b="1" dirty="0"/>
              <a:t>", 1);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</a:t>
            </a:r>
            <a:r>
              <a:rPr lang="en-US" altLang="ko-KR" sz="1200" b="1" dirty="0" err="1"/>
              <a:t>msgid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msgget</a:t>
            </a:r>
            <a:r>
              <a:rPr lang="en-US" altLang="ko-KR" sz="1200" b="1" dirty="0"/>
              <a:t> (key, IPC_CREAT|0666);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if (</a:t>
            </a:r>
            <a:r>
              <a:rPr lang="en-US" altLang="ko-KR" sz="1200" b="1" dirty="0" err="1"/>
              <a:t>msgid</a:t>
            </a:r>
            <a:r>
              <a:rPr lang="en-US" altLang="ko-KR" sz="1200" b="1" dirty="0"/>
              <a:t> == -1) {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	</a:t>
            </a:r>
            <a:r>
              <a:rPr lang="en-US" altLang="ko-KR" sz="1200" b="1" dirty="0" err="1"/>
              <a:t>perror</a:t>
            </a:r>
            <a:r>
              <a:rPr lang="en-US" altLang="ko-KR" sz="1200" b="1" dirty="0"/>
              <a:t> ("</a:t>
            </a:r>
            <a:r>
              <a:rPr lang="en-US" altLang="ko-KR" sz="1200" b="1" dirty="0" err="1"/>
              <a:t>msgget</a:t>
            </a:r>
            <a:r>
              <a:rPr lang="en-US" altLang="ko-KR" sz="1200" b="1" dirty="0"/>
              <a:t>");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   	exit (1);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}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</a:t>
            </a:r>
            <a:r>
              <a:rPr lang="en-US" altLang="ko-KR" sz="1200" b="1" dirty="0" err="1"/>
              <a:t>mesg.mtype</a:t>
            </a:r>
            <a:r>
              <a:rPr lang="en-US" altLang="ko-KR" sz="1200" b="1" dirty="0"/>
              <a:t> = 1;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</a:t>
            </a:r>
            <a:r>
              <a:rPr lang="en-US" altLang="ko-KR" sz="1200" b="1" dirty="0" err="1"/>
              <a:t>strcpy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mesg.mtext</a:t>
            </a:r>
            <a:r>
              <a:rPr lang="en-US" altLang="ko-KR" sz="1200" b="1" dirty="0"/>
              <a:t>, "test </a:t>
            </a:r>
            <a:r>
              <a:rPr lang="en-US" altLang="ko-KR" sz="1200" b="1" dirty="0" err="1"/>
              <a:t>messgae</a:t>
            </a:r>
            <a:r>
              <a:rPr lang="en-US" altLang="ko-KR" sz="1200" b="1" dirty="0"/>
              <a:t>\n");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</a:t>
            </a:r>
            <a:r>
              <a:rPr lang="en-US" altLang="ko-KR" sz="1200" b="1" dirty="0" err="1"/>
              <a:t>msgsnd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msgid</a:t>
            </a:r>
            <a:r>
              <a:rPr lang="en-US" altLang="ko-KR" sz="1200" b="1" dirty="0"/>
              <a:t>, (void *)&amp;</a:t>
            </a:r>
            <a:r>
              <a:rPr lang="en-US" altLang="ko-KR" sz="1200" b="1" dirty="0" err="1"/>
              <a:t>mesg</a:t>
            </a:r>
            <a:r>
              <a:rPr lang="en-US" altLang="ko-KR" sz="1200" b="1" dirty="0"/>
              <a:t>, 80, 0);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}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0" y="1125538"/>
            <a:ext cx="4248150" cy="496775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struct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mymsgbuf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{ </a:t>
            </a: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 long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mtype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; </a:t>
            </a: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 char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mtext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[80]; </a:t>
            </a: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} </a:t>
            </a:r>
          </a:p>
          <a:p>
            <a:pPr>
              <a:lnSpc>
                <a:spcPct val="110000"/>
              </a:lnSpc>
            </a:pPr>
            <a:endParaRPr kumimoji="1" lang="en-US" altLang="ko-KR" sz="1200" b="1" dirty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main() { </a:t>
            </a: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key_t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key; </a:t>
            </a: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int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msgid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; </a:t>
            </a: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struct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mymsgbuf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mesg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; </a:t>
            </a:r>
          </a:p>
          <a:p>
            <a:pPr>
              <a:lnSpc>
                <a:spcPct val="110000"/>
              </a:lnSpc>
            </a:pPr>
            <a:endParaRPr kumimoji="1" lang="en-US" altLang="ko-KR" sz="1200" b="1" dirty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 key =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ftok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("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keyfile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", 1); </a:t>
            </a: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msgid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=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msgget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(key, 0); </a:t>
            </a:r>
          </a:p>
          <a:p>
            <a:pPr>
              <a:lnSpc>
                <a:spcPct val="110000"/>
              </a:lnSpc>
            </a:pPr>
            <a:endParaRPr kumimoji="1" lang="en-US" altLang="ko-KR" sz="1200" b="1" dirty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msgrcv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(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msgid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, &amp;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mesg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, 80, 0, 0); </a:t>
            </a: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printf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("Received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Msg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= %s",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mesg.mtext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); </a:t>
            </a: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711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Concept - Semaphore</a:t>
            </a:r>
          </a:p>
          <a:p>
            <a:r>
              <a:rPr lang="en-US" altLang="ko-KR" dirty="0" err="1"/>
              <a:t>semget</a:t>
            </a:r>
            <a:endParaRPr lang="en-US" altLang="ko-KR" dirty="0"/>
          </a:p>
          <a:p>
            <a:r>
              <a:rPr lang="en-US" altLang="ko-KR" dirty="0" err="1"/>
              <a:t>semctl</a:t>
            </a:r>
            <a:endParaRPr lang="en-US" altLang="ko-KR" dirty="0"/>
          </a:p>
          <a:p>
            <a:r>
              <a:rPr lang="en-US" altLang="ko-KR" dirty="0" err="1"/>
              <a:t>semop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46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이론적 개념</a:t>
            </a:r>
          </a:p>
          <a:p>
            <a:pPr lvl="1"/>
            <a:r>
              <a:rPr lang="ko-KR" altLang="en-US" dirty="0"/>
              <a:t>프로세스 동기화 문제에 대한 해결책으로 네덜란드 이론가 </a:t>
            </a:r>
            <a:r>
              <a:rPr lang="en-US" altLang="ko-KR" dirty="0" err="1"/>
              <a:t>E.W.Dijkstra</a:t>
            </a:r>
            <a:r>
              <a:rPr lang="ko-KR" altLang="en-US" dirty="0"/>
              <a:t>에 의해 제안</a:t>
            </a:r>
          </a:p>
          <a:p>
            <a:pPr lvl="1"/>
            <a:r>
              <a:rPr lang="ko-KR" altLang="en-US" dirty="0"/>
              <a:t>다음과 같은 연산이 허용된 변수</a:t>
            </a:r>
          </a:p>
          <a:p>
            <a:pPr lvl="2">
              <a:buFontTx/>
              <a:buChar char="•"/>
            </a:pPr>
            <a:r>
              <a:rPr lang="en-US" altLang="ko-KR" dirty="0"/>
              <a:t>p(</a:t>
            </a:r>
            <a:r>
              <a:rPr lang="en-US" altLang="ko-KR" dirty="0" err="1"/>
              <a:t>sem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/>
              <a:t>wait(</a:t>
            </a:r>
            <a:r>
              <a:rPr lang="en-US" altLang="ko-KR" dirty="0" err="1"/>
              <a:t>sem</a:t>
            </a:r>
            <a:r>
              <a:rPr lang="en-US" altLang="ko-KR" dirty="0"/>
              <a:t>)</a:t>
            </a:r>
          </a:p>
          <a:p>
            <a:pPr lvl="2">
              <a:buFontTx/>
              <a:buChar char="•"/>
            </a:pPr>
            <a:endParaRPr lang="en-US" altLang="ko-KR" dirty="0"/>
          </a:p>
          <a:p>
            <a:pPr lvl="2">
              <a:buFontTx/>
              <a:buChar char="•"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>
              <a:buFontTx/>
              <a:buChar char="•"/>
            </a:pPr>
            <a:r>
              <a:rPr lang="en-US" altLang="ko-KR" dirty="0"/>
              <a:t>v(</a:t>
            </a:r>
            <a:r>
              <a:rPr lang="en-US" altLang="ko-KR" dirty="0" err="1"/>
              <a:t>sem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/>
              <a:t>signal(</a:t>
            </a:r>
            <a:r>
              <a:rPr lang="en-US" altLang="ko-KR" dirty="0" err="1"/>
              <a:t>Sem</a:t>
            </a:r>
            <a:r>
              <a:rPr lang="en-US" altLang="ko-KR" dirty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- 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9240" y="3645718"/>
            <a:ext cx="7197725" cy="10795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400" b="1" dirty="0"/>
              <a:t>if (</a:t>
            </a:r>
            <a:r>
              <a:rPr lang="en-US" altLang="ko-KR" sz="1400" b="1" dirty="0" err="1"/>
              <a:t>sem</a:t>
            </a:r>
            <a:r>
              <a:rPr lang="en-US" altLang="ko-KR" sz="1400" b="1" dirty="0"/>
              <a:t> != 0)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decrement </a:t>
            </a:r>
            <a:r>
              <a:rPr lang="en-US" altLang="ko-KR" sz="1400" b="1" dirty="0" err="1"/>
              <a:t>sem</a:t>
            </a:r>
            <a:r>
              <a:rPr lang="en-US" altLang="ko-KR" sz="1400" b="1" dirty="0"/>
              <a:t> by one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else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wait until </a:t>
            </a:r>
            <a:r>
              <a:rPr lang="en-US" altLang="ko-KR" sz="1400" b="1" dirty="0" err="1"/>
              <a:t>sem</a:t>
            </a:r>
            <a:r>
              <a:rPr lang="en-US" altLang="ko-KR" sz="1400" b="1" dirty="0"/>
              <a:t> becomes non-</a:t>
            </a:r>
            <a:r>
              <a:rPr lang="en-US" altLang="ko-KR" sz="1400" b="1" dirty="0" err="1"/>
              <a:t>sero</a:t>
            </a:r>
            <a:r>
              <a:rPr lang="en-US" altLang="ko-KR" sz="1400" b="1" dirty="0"/>
              <a:t>, then decrement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9818" y="5229894"/>
            <a:ext cx="7197725" cy="863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400" b="1" dirty="0"/>
              <a:t>increment </a:t>
            </a:r>
            <a:r>
              <a:rPr lang="en-US" altLang="ko-KR" sz="1400" b="1" dirty="0" err="1"/>
              <a:t>sem</a:t>
            </a:r>
            <a:r>
              <a:rPr lang="en-US" altLang="ko-KR" sz="1400" b="1" dirty="0"/>
              <a:t> by one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if (queue of waiting processes not empty)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restart first process in wait queue</a:t>
            </a:r>
          </a:p>
        </p:txBody>
      </p:sp>
    </p:spTree>
    <p:extLst>
      <p:ext uri="{BB962C8B-B14F-4D97-AF65-F5344CB8AC3E}">
        <p14:creationId xmlns:p14="http://schemas.microsoft.com/office/powerpoint/2010/main" val="219442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Critical Section</a:t>
            </a:r>
          </a:p>
          <a:p>
            <a:pPr lvl="1"/>
            <a:r>
              <a:rPr lang="ko-KR" altLang="en-US" dirty="0"/>
              <a:t>한번에 하나의 프로세서만 접근해야 하는 공유자원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- 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39751" y="2624138"/>
            <a:ext cx="8064500" cy="3960813"/>
            <a:chOff x="431" y="1570"/>
            <a:chExt cx="5080" cy="2495"/>
          </a:xfrm>
        </p:grpSpPr>
        <p:sp>
          <p:nvSpPr>
            <p:cNvPr id="6" name="Rectangle 36"/>
            <p:cNvSpPr>
              <a:spLocks noChangeArrowheads="1"/>
            </p:cNvSpPr>
            <p:nvPr/>
          </p:nvSpPr>
          <p:spPr bwMode="auto">
            <a:xfrm>
              <a:off x="431" y="1570"/>
              <a:ext cx="5080" cy="24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199" y="1661"/>
              <a:ext cx="1361" cy="2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b="1" dirty="0" err="1"/>
                <a:t>sem</a:t>
              </a:r>
              <a:endParaRPr lang="en-US" altLang="ko-KR" sz="1400" b="1" dirty="0"/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3379" y="3113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657" y="2478"/>
              <a:ext cx="1180" cy="1406"/>
              <a:chOff x="657" y="2478"/>
              <a:chExt cx="1180" cy="1406"/>
            </a:xfrm>
          </p:grpSpPr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703" y="2523"/>
                <a:ext cx="1134" cy="13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lnSpc>
                    <a:spcPct val="120000"/>
                  </a:lnSpc>
                </a:pPr>
                <a:endParaRPr lang="en-US" altLang="ko-KR" sz="1400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do{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p(</a:t>
                </a:r>
                <a:r>
                  <a:rPr lang="en-US" altLang="ko-KR" sz="1400" b="1" dirty="0" err="1"/>
                  <a:t>sem</a:t>
                </a:r>
                <a:r>
                  <a:rPr lang="en-US" altLang="ko-KR" sz="1400" b="1" dirty="0"/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 critical section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v(</a:t>
                </a:r>
                <a:r>
                  <a:rPr lang="en-US" altLang="ko-KR" sz="1400" b="1" dirty="0" err="1"/>
                  <a:t>sem</a:t>
                </a:r>
                <a:r>
                  <a:rPr lang="en-US" altLang="ko-KR" sz="1400" b="1" dirty="0"/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 remainder section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}while(1)</a:t>
                </a:r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748" y="2904"/>
                <a:ext cx="998" cy="1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r>
                  <a:rPr lang="en-US" altLang="ko-KR" sz="1400"/>
                  <a:t> p(sem)</a:t>
                </a: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748" y="3221"/>
                <a:ext cx="998" cy="1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r>
                  <a:rPr lang="en-US" altLang="ko-KR" sz="1400"/>
                  <a:t> v(sem)</a:t>
                </a: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657" y="2478"/>
                <a:ext cx="272" cy="19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400" b="1" dirty="0"/>
                  <a:t>P1</a:t>
                </a:r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018" y="2478"/>
              <a:ext cx="1180" cy="1406"/>
              <a:chOff x="657" y="2478"/>
              <a:chExt cx="1180" cy="1406"/>
            </a:xfrm>
          </p:grpSpPr>
          <p:sp>
            <p:nvSpPr>
              <p:cNvPr id="19" name="Rectangle 27"/>
              <p:cNvSpPr>
                <a:spLocks noChangeArrowheads="1"/>
              </p:cNvSpPr>
              <p:nvPr/>
            </p:nvSpPr>
            <p:spPr bwMode="auto">
              <a:xfrm>
                <a:off x="703" y="2523"/>
                <a:ext cx="1134" cy="13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lnSpc>
                    <a:spcPct val="120000"/>
                  </a:lnSpc>
                </a:pPr>
                <a:endParaRPr lang="en-US" altLang="ko-KR" sz="1400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do{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p(</a:t>
                </a:r>
                <a:r>
                  <a:rPr lang="en-US" altLang="ko-KR" sz="1400" b="1" dirty="0" err="1"/>
                  <a:t>sem</a:t>
                </a:r>
                <a:r>
                  <a:rPr lang="en-US" altLang="ko-KR" sz="1400" b="1" dirty="0"/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 critical section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v(</a:t>
                </a:r>
                <a:r>
                  <a:rPr lang="en-US" altLang="ko-KR" sz="1400" b="1" dirty="0" err="1"/>
                  <a:t>sem</a:t>
                </a:r>
                <a:r>
                  <a:rPr lang="en-US" altLang="ko-KR" sz="1400" b="1" dirty="0"/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 remainder section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}while(1)</a:t>
                </a:r>
              </a:p>
            </p:txBody>
          </p:sp>
          <p:sp>
            <p:nvSpPr>
              <p:cNvPr id="20" name="Rectangle 28"/>
              <p:cNvSpPr>
                <a:spLocks noChangeArrowheads="1"/>
              </p:cNvSpPr>
              <p:nvPr/>
            </p:nvSpPr>
            <p:spPr bwMode="auto">
              <a:xfrm>
                <a:off x="748" y="2904"/>
                <a:ext cx="998" cy="1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r>
                  <a:rPr lang="en-US" altLang="ko-KR" sz="1400"/>
                  <a:t> p(sem)</a:t>
                </a:r>
              </a:p>
            </p:txBody>
          </p:sp>
          <p:sp>
            <p:nvSpPr>
              <p:cNvPr id="21" name="Rectangle 29"/>
              <p:cNvSpPr>
                <a:spLocks noChangeArrowheads="1"/>
              </p:cNvSpPr>
              <p:nvPr/>
            </p:nvSpPr>
            <p:spPr bwMode="auto">
              <a:xfrm>
                <a:off x="748" y="3221"/>
                <a:ext cx="998" cy="1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r>
                  <a:rPr lang="en-US" altLang="ko-KR" sz="1400"/>
                  <a:t> v(sem)</a:t>
                </a:r>
              </a:p>
            </p:txBody>
          </p:sp>
          <p:sp>
            <p:nvSpPr>
              <p:cNvPr id="22" name="Text Box 30"/>
              <p:cNvSpPr txBox="1">
                <a:spLocks noChangeArrowheads="1"/>
              </p:cNvSpPr>
              <p:nvPr/>
            </p:nvSpPr>
            <p:spPr bwMode="auto">
              <a:xfrm>
                <a:off x="657" y="2478"/>
                <a:ext cx="272" cy="19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400" b="1" dirty="0"/>
                  <a:t>P2</a:t>
                </a:r>
              </a:p>
            </p:txBody>
          </p:sp>
        </p:grpSp>
        <p:grpSp>
          <p:nvGrpSpPr>
            <p:cNvPr id="11" name="Group 31"/>
            <p:cNvGrpSpPr>
              <a:grpSpLocks/>
            </p:cNvGrpSpPr>
            <p:nvPr/>
          </p:nvGrpSpPr>
          <p:grpSpPr bwMode="auto">
            <a:xfrm>
              <a:off x="3923" y="2478"/>
              <a:ext cx="1180" cy="1406"/>
              <a:chOff x="657" y="2478"/>
              <a:chExt cx="1180" cy="1406"/>
            </a:xfrm>
          </p:grpSpPr>
          <p:sp>
            <p:nvSpPr>
              <p:cNvPr id="15" name="Rectangle 32"/>
              <p:cNvSpPr>
                <a:spLocks noChangeArrowheads="1"/>
              </p:cNvSpPr>
              <p:nvPr/>
            </p:nvSpPr>
            <p:spPr bwMode="auto">
              <a:xfrm>
                <a:off x="703" y="2523"/>
                <a:ext cx="1134" cy="13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lnSpc>
                    <a:spcPct val="120000"/>
                  </a:lnSpc>
                </a:pPr>
                <a:endParaRPr lang="en-US" altLang="ko-KR" sz="1400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do{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p(</a:t>
                </a:r>
                <a:r>
                  <a:rPr lang="en-US" altLang="ko-KR" sz="1400" b="1" dirty="0" err="1"/>
                  <a:t>sem</a:t>
                </a:r>
                <a:r>
                  <a:rPr lang="en-US" altLang="ko-KR" sz="1400" b="1" dirty="0"/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 critical section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v(</a:t>
                </a:r>
                <a:r>
                  <a:rPr lang="en-US" altLang="ko-KR" sz="1400" b="1" dirty="0" err="1"/>
                  <a:t>sem</a:t>
                </a:r>
                <a:r>
                  <a:rPr lang="en-US" altLang="ko-KR" sz="1400" b="1" dirty="0"/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 remainder section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}while(1)</a:t>
                </a:r>
              </a:p>
            </p:txBody>
          </p:sp>
          <p:sp>
            <p:nvSpPr>
              <p:cNvPr id="16" name="Rectangle 33"/>
              <p:cNvSpPr>
                <a:spLocks noChangeArrowheads="1"/>
              </p:cNvSpPr>
              <p:nvPr/>
            </p:nvSpPr>
            <p:spPr bwMode="auto">
              <a:xfrm>
                <a:off x="748" y="2904"/>
                <a:ext cx="998" cy="1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r>
                  <a:rPr lang="en-US" altLang="ko-KR" sz="1400"/>
                  <a:t> p(sem)</a:t>
                </a:r>
              </a:p>
            </p:txBody>
          </p:sp>
          <p:sp>
            <p:nvSpPr>
              <p:cNvPr id="17" name="Rectangle 34"/>
              <p:cNvSpPr>
                <a:spLocks noChangeArrowheads="1"/>
              </p:cNvSpPr>
              <p:nvPr/>
            </p:nvSpPr>
            <p:spPr bwMode="auto">
              <a:xfrm>
                <a:off x="748" y="3221"/>
                <a:ext cx="998" cy="1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r>
                  <a:rPr lang="en-US" altLang="ko-KR" sz="1400"/>
                  <a:t> v(sem)</a:t>
                </a:r>
              </a:p>
            </p:txBody>
          </p:sp>
          <p:sp>
            <p:nvSpPr>
              <p:cNvPr id="18" name="Text Box 35"/>
              <p:cNvSpPr txBox="1">
                <a:spLocks noChangeArrowheads="1"/>
              </p:cNvSpPr>
              <p:nvPr/>
            </p:nvSpPr>
            <p:spPr bwMode="auto">
              <a:xfrm>
                <a:off x="657" y="2478"/>
                <a:ext cx="272" cy="19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400" b="1" dirty="0"/>
                  <a:t>P3</a:t>
                </a:r>
              </a:p>
            </p:txBody>
          </p:sp>
        </p:grp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 flipV="1">
              <a:off x="1247" y="1888"/>
              <a:ext cx="122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 flipV="1">
              <a:off x="2608" y="1888"/>
              <a:ext cx="272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 flipH="1" flipV="1">
              <a:off x="3198" y="1888"/>
              <a:ext cx="1406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501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프로세스가 새 프로세스를 생성할 때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Return value</a:t>
            </a:r>
          </a:p>
          <a:p>
            <a:pPr lvl="1"/>
            <a:r>
              <a:rPr lang="en-US" altLang="ko-KR" dirty="0"/>
              <a:t>child process</a:t>
            </a:r>
            <a:r>
              <a:rPr lang="ko-KR" altLang="en-US" dirty="0"/>
              <a:t> </a:t>
            </a:r>
            <a:r>
              <a:rPr lang="en-US" altLang="ko-KR" dirty="0"/>
              <a:t>: 0</a:t>
            </a:r>
          </a:p>
          <a:p>
            <a:pPr lvl="1"/>
            <a:r>
              <a:rPr lang="en-US" altLang="ko-KR" dirty="0"/>
              <a:t>parent process</a:t>
            </a:r>
            <a:r>
              <a:rPr lang="ko-KR" altLang="en-US" dirty="0"/>
              <a:t> </a:t>
            </a:r>
            <a:r>
              <a:rPr lang="en-US" altLang="ko-KR" dirty="0"/>
              <a:t>: child </a:t>
            </a:r>
            <a:r>
              <a:rPr lang="ko-KR" altLang="en-US" dirty="0"/>
              <a:t>프로세스의 </a:t>
            </a:r>
            <a:r>
              <a:rPr lang="en-US" altLang="ko-KR" dirty="0"/>
              <a:t>ID</a:t>
            </a:r>
          </a:p>
          <a:p>
            <a:pPr lvl="1"/>
            <a:r>
              <a:rPr lang="en-US" altLang="ko-KR" dirty="0"/>
              <a:t>failure : -1</a:t>
            </a:r>
          </a:p>
          <a:p>
            <a:r>
              <a:rPr lang="ko-KR" altLang="en-US" dirty="0"/>
              <a:t>자식</a:t>
            </a:r>
            <a:r>
              <a:rPr lang="en-US" altLang="ko-KR" dirty="0"/>
              <a:t> </a:t>
            </a:r>
            <a:r>
              <a:rPr lang="ko-KR" altLang="en-US" dirty="0"/>
              <a:t>프로세스와 부모 프로세스 모두</a:t>
            </a:r>
            <a:r>
              <a:rPr lang="en-US" altLang="ko-KR" dirty="0"/>
              <a:t>  fork</a:t>
            </a:r>
            <a:r>
              <a:rPr lang="ko-KR" altLang="en-US" dirty="0"/>
              <a:t> 호출</a:t>
            </a:r>
            <a:r>
              <a:rPr lang="en-US" altLang="ko-KR" dirty="0"/>
              <a:t> </a:t>
            </a:r>
            <a:r>
              <a:rPr lang="ko-KR" altLang="en-US" dirty="0"/>
              <a:t>이후의 명령을 계속 실행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5616" y="2132857"/>
            <a:ext cx="6840760" cy="828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맑은 고딕"/>
                <a:ea typeface="맑은 고딕"/>
              </a:rPr>
              <a:t>#include &lt;</a:t>
            </a:r>
            <a:r>
              <a:rPr kumimoji="0" lang="en-US" altLang="ko-KR" sz="1400" dirty="0" err="1">
                <a:solidFill>
                  <a:prstClr val="black"/>
                </a:solidFill>
                <a:latin typeface="맑은 고딕"/>
                <a:ea typeface="맑은 고딕"/>
              </a:rPr>
              <a:t>unistd.h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/>
                <a:ea typeface="맑은 고딕"/>
              </a:rPr>
              <a:t>&gt;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4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err="1">
                <a:solidFill>
                  <a:prstClr val="black"/>
                </a:solidFill>
                <a:latin typeface="맑은 고딕"/>
                <a:ea typeface="맑은 고딕"/>
              </a:rPr>
              <a:t>pid_t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/>
                <a:ea typeface="맑은 고딕"/>
              </a:rPr>
              <a:t> fork(void);</a:t>
            </a:r>
          </a:p>
        </p:txBody>
      </p:sp>
    </p:spTree>
    <p:extLst>
      <p:ext uri="{BB962C8B-B14F-4D97-AF65-F5344CB8AC3E}">
        <p14:creationId xmlns:p14="http://schemas.microsoft.com/office/powerpoint/2010/main" val="2826226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세미포</a:t>
            </a:r>
            <a:r>
              <a:rPr lang="ko-KR" altLang="en-US" dirty="0"/>
              <a:t> 상태 자료구조 </a:t>
            </a:r>
            <a:r>
              <a:rPr lang="en-US" altLang="ko-KR" dirty="0"/>
              <a:t>(</a:t>
            </a:r>
            <a:r>
              <a:rPr lang="en-US" altLang="ko-KR" dirty="0" err="1"/>
              <a:t>semid_ds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- 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3138" y="2276872"/>
            <a:ext cx="7197725" cy="223224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182563" algn="l"/>
                <a:tab pos="3230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182563" algn="l"/>
                <a:tab pos="3230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182563" algn="l"/>
                <a:tab pos="3230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182563" algn="l"/>
                <a:tab pos="3230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182563" algn="l"/>
                <a:tab pos="3230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230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230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230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230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semid_ds</a:t>
            </a:r>
            <a:r>
              <a:rPr lang="en-US" altLang="ko-KR" sz="1400" b="1" dirty="0"/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{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ipc_perm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sem_perm</a:t>
            </a:r>
            <a:r>
              <a:rPr lang="en-US" altLang="ko-KR" sz="1400" b="1" dirty="0"/>
              <a:t>;	/*operation permission 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time_t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sem_otime</a:t>
            </a:r>
            <a:r>
              <a:rPr lang="en-US" altLang="ko-KR" sz="1400" b="1" dirty="0"/>
              <a:t>;	/*time of last </a:t>
            </a:r>
            <a:r>
              <a:rPr lang="en-US" altLang="ko-KR" sz="1400" b="1" dirty="0" err="1"/>
              <a:t>semop</a:t>
            </a:r>
            <a:r>
              <a:rPr lang="en-US" altLang="ko-KR" sz="1400" b="1" dirty="0"/>
              <a:t>()*/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time_t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sem_ctime</a:t>
            </a:r>
            <a:r>
              <a:rPr lang="en-US" altLang="ko-KR" sz="1400" b="1" dirty="0"/>
              <a:t>;	/*time of the last </a:t>
            </a:r>
            <a:r>
              <a:rPr lang="en-US" altLang="ko-KR" sz="1400" b="1" dirty="0" err="1"/>
              <a:t>semctl</a:t>
            </a:r>
            <a:r>
              <a:rPr lang="en-US" altLang="ko-KR" sz="1400" b="1" dirty="0"/>
              <a:t>() operation that </a:t>
            </a:r>
            <a:br>
              <a:rPr lang="en-US" altLang="ko-KR" sz="1400" b="1" dirty="0"/>
            </a:br>
            <a:r>
              <a:rPr lang="en-US" altLang="ko-KR" sz="1400" b="1" dirty="0"/>
              <a:t>			changed a semaphore in the set*/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unsigned long 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sem_nsems</a:t>
            </a:r>
            <a:r>
              <a:rPr lang="en-US" altLang="ko-KR" sz="1400" b="1" dirty="0"/>
              <a:t>;	/*# of semaphores in set*/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sem</a:t>
            </a:r>
            <a:r>
              <a:rPr lang="en-US" altLang="ko-KR" sz="1400" b="1" dirty="0"/>
              <a:t>  *</a:t>
            </a:r>
            <a:r>
              <a:rPr lang="en-US" altLang="ko-KR" sz="1400" b="1" dirty="0" err="1"/>
              <a:t>sem_base</a:t>
            </a:r>
            <a:r>
              <a:rPr lang="en-US" altLang="ko-KR" sz="1400" b="1" dirty="0"/>
              <a:t>;  	/* A pointer to the first semaphore 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778879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-182563"/>
            <a:endParaRPr lang="en-US" altLang="ko-KR" dirty="0"/>
          </a:p>
          <a:p>
            <a:pPr marL="182563" indent="-182563"/>
            <a:r>
              <a:rPr lang="en-US" altLang="ko-KR" dirty="0"/>
              <a:t>key : </a:t>
            </a:r>
            <a:r>
              <a:rPr lang="ko-KR" altLang="en-US" dirty="0" err="1"/>
              <a:t>세마포</a:t>
            </a:r>
            <a:r>
              <a:rPr lang="ko-KR" altLang="en-US" dirty="0"/>
              <a:t> 식별을 위한 키 값</a:t>
            </a:r>
          </a:p>
          <a:p>
            <a:pPr marL="182563" indent="-182563"/>
            <a:r>
              <a:rPr lang="en-US" altLang="ko-KR" dirty="0" err="1"/>
              <a:t>nsems</a:t>
            </a:r>
            <a:r>
              <a:rPr lang="en-US" altLang="ko-KR" dirty="0"/>
              <a:t>: </a:t>
            </a:r>
            <a:r>
              <a:rPr lang="ko-KR" altLang="en-US" dirty="0" err="1"/>
              <a:t>세마포</a:t>
            </a:r>
            <a:r>
              <a:rPr lang="ko-KR" altLang="en-US" dirty="0"/>
              <a:t> 집합의 크기</a:t>
            </a:r>
            <a:endParaRPr lang="en-US" altLang="ko-KR" dirty="0"/>
          </a:p>
          <a:p>
            <a:pPr marL="468313" lvl="1" indent="-182563"/>
            <a:r>
              <a:rPr lang="ko-KR" altLang="en-US" dirty="0" err="1"/>
              <a:t>세마포어</a:t>
            </a:r>
            <a:r>
              <a:rPr lang="ko-KR" altLang="en-US" dirty="0"/>
              <a:t> 집합을 생성시 반드시 </a:t>
            </a:r>
            <a:r>
              <a:rPr lang="ko-KR" altLang="en-US" dirty="0" err="1"/>
              <a:t>지정해야함</a:t>
            </a:r>
            <a:endParaRPr lang="en-US" altLang="ko-KR" dirty="0"/>
          </a:p>
          <a:p>
            <a:pPr marL="468313" lvl="1" indent="-182563"/>
            <a:r>
              <a:rPr lang="ko-KR" altLang="en-US" dirty="0"/>
              <a:t>기존 집합을 </a:t>
            </a:r>
            <a:r>
              <a:rPr lang="ko-KR" altLang="en-US" dirty="0" err="1"/>
              <a:t>참조시에는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을 지정해도 됨</a:t>
            </a:r>
          </a:p>
          <a:p>
            <a:pPr marL="182563" indent="-182563"/>
            <a:r>
              <a:rPr lang="en-US" altLang="ko-KR" dirty="0" err="1"/>
              <a:t>semflags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semget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3138" y="1268413"/>
            <a:ext cx="7197725" cy="7921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sem.h</a:t>
            </a:r>
            <a:r>
              <a:rPr lang="en-US" altLang="ko-KR" sz="1400" dirty="0"/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semget</a:t>
            </a:r>
            <a:r>
              <a:rPr lang="en-US" altLang="ko-KR" sz="1400" dirty="0"/>
              <a:t> ( </a:t>
            </a:r>
            <a:r>
              <a:rPr lang="en-US" altLang="ko-KR" sz="1400" dirty="0" err="1"/>
              <a:t>key_t</a:t>
            </a:r>
            <a:r>
              <a:rPr lang="en-US" altLang="ko-KR" sz="1400" dirty="0"/>
              <a:t> key,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nsems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semflags</a:t>
            </a:r>
            <a:r>
              <a:rPr lang="en-US" altLang="ko-KR" sz="1400" dirty="0"/>
              <a:t> );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returns: semaphore ID if OK, -1 on error</a:t>
            </a:r>
          </a:p>
        </p:txBody>
      </p:sp>
      <p:graphicFrame>
        <p:nvGraphicFramePr>
          <p:cNvPr id="6" name="Group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153403"/>
              </p:ext>
            </p:extLst>
          </p:nvPr>
        </p:nvGraphicFramePr>
        <p:xfrm>
          <a:off x="746769" y="4186634"/>
          <a:ext cx="7713663" cy="863600"/>
        </p:xfrm>
        <a:graphic>
          <a:graphicData uri="http://schemas.openxmlformats.org/drawingml/2006/table">
            <a:tbl>
              <a:tblPr/>
              <a:tblGrid>
                <a:gridCol w="1011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IPC_CREAT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만약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커널에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해당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key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값으로 존재하는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세마포가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없다면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새로 생성 한다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IPC_EXCL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IPC_CREAT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함께 사용하며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key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값으로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세마포가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이미 존재한다면 실패 값을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리턴한다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907703" y="5085184"/>
            <a:ext cx="4608513" cy="1186788"/>
            <a:chOff x="567" y="2739"/>
            <a:chExt cx="2903" cy="912"/>
          </a:xfrm>
        </p:grpSpPr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>
              <a:off x="1111" y="2931"/>
              <a:ext cx="590" cy="409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/>
                <a:t>semval=2</a:t>
              </a:r>
            </a:p>
          </p:txBody>
        </p:sp>
        <p:sp>
          <p:nvSpPr>
            <p:cNvPr id="9" name="Rectangle 39"/>
            <p:cNvSpPr>
              <a:spLocks noChangeArrowheads="1"/>
            </p:cNvSpPr>
            <p:nvPr/>
          </p:nvSpPr>
          <p:spPr bwMode="auto">
            <a:xfrm>
              <a:off x="1700" y="2931"/>
              <a:ext cx="590" cy="409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/>
                <a:t>semval=4</a:t>
              </a:r>
            </a:p>
          </p:txBody>
        </p:sp>
        <p:sp>
          <p:nvSpPr>
            <p:cNvPr id="10" name="Rectangle 40"/>
            <p:cNvSpPr>
              <a:spLocks noChangeArrowheads="1"/>
            </p:cNvSpPr>
            <p:nvPr/>
          </p:nvSpPr>
          <p:spPr bwMode="auto">
            <a:xfrm>
              <a:off x="2290" y="2931"/>
              <a:ext cx="590" cy="409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/>
                <a:t>semval=1</a:t>
              </a:r>
            </a:p>
          </p:txBody>
        </p: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2880" y="2931"/>
              <a:ext cx="590" cy="409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dirty="0" err="1"/>
                <a:t>semval</a:t>
              </a:r>
              <a:r>
                <a:rPr lang="en-US" altLang="ko-KR" sz="1400" dirty="0"/>
                <a:t>=3</a:t>
              </a:r>
            </a:p>
          </p:txBody>
        </p:sp>
        <p:sp>
          <p:nvSpPr>
            <p:cNvPr id="12" name="Text Box 42"/>
            <p:cNvSpPr txBox="1">
              <a:spLocks noChangeArrowheads="1"/>
            </p:cNvSpPr>
            <p:nvPr/>
          </p:nvSpPr>
          <p:spPr bwMode="auto">
            <a:xfrm>
              <a:off x="1156" y="2739"/>
              <a:ext cx="4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index0</a:t>
              </a:r>
            </a:p>
          </p:txBody>
        </p:sp>
        <p:sp>
          <p:nvSpPr>
            <p:cNvPr id="13" name="Text Box 43"/>
            <p:cNvSpPr txBox="1">
              <a:spLocks noChangeArrowheads="1"/>
            </p:cNvSpPr>
            <p:nvPr/>
          </p:nvSpPr>
          <p:spPr bwMode="auto">
            <a:xfrm>
              <a:off x="1791" y="2739"/>
              <a:ext cx="4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index1</a:t>
              </a:r>
            </a:p>
          </p:txBody>
        </p:sp>
        <p:sp>
          <p:nvSpPr>
            <p:cNvPr id="14" name="Text Box 44"/>
            <p:cNvSpPr txBox="1">
              <a:spLocks noChangeArrowheads="1"/>
            </p:cNvSpPr>
            <p:nvPr/>
          </p:nvSpPr>
          <p:spPr bwMode="auto">
            <a:xfrm>
              <a:off x="2336" y="2739"/>
              <a:ext cx="4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index2</a:t>
              </a:r>
            </a:p>
          </p:txBody>
        </p:sp>
        <p:sp>
          <p:nvSpPr>
            <p:cNvPr id="15" name="Text Box 45"/>
            <p:cNvSpPr txBox="1">
              <a:spLocks noChangeArrowheads="1"/>
            </p:cNvSpPr>
            <p:nvPr/>
          </p:nvSpPr>
          <p:spPr bwMode="auto">
            <a:xfrm>
              <a:off x="2925" y="2739"/>
              <a:ext cx="4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index3</a:t>
              </a:r>
            </a:p>
          </p:txBody>
        </p: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1927" y="3459"/>
              <a:ext cx="7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msemn = 4</a:t>
              </a:r>
            </a:p>
          </p:txBody>
        </p:sp>
        <p:sp>
          <p:nvSpPr>
            <p:cNvPr id="17" name="Text Box 47"/>
            <p:cNvSpPr txBox="1">
              <a:spLocks noChangeArrowheads="1"/>
            </p:cNvSpPr>
            <p:nvPr/>
          </p:nvSpPr>
          <p:spPr bwMode="auto">
            <a:xfrm>
              <a:off x="567" y="3067"/>
              <a:ext cx="4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semid</a:t>
              </a:r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>
              <a:off x="1111" y="3340"/>
              <a:ext cx="816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49"/>
            <p:cNvSpPr>
              <a:spLocks noChangeShapeType="1"/>
            </p:cNvSpPr>
            <p:nvPr/>
          </p:nvSpPr>
          <p:spPr bwMode="auto">
            <a:xfrm flipH="1">
              <a:off x="2653" y="3367"/>
              <a:ext cx="81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31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세마포</a:t>
            </a:r>
            <a:r>
              <a:rPr lang="ko-KR" altLang="en-US" dirty="0"/>
              <a:t> 자료구조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 err="1"/>
              <a:t>semget</a:t>
            </a:r>
            <a:r>
              <a:rPr lang="en-US" altLang="ko-KR" dirty="0"/>
              <a:t> </a:t>
            </a:r>
            <a:r>
              <a:rPr lang="ko-KR" altLang="en-US" dirty="0"/>
              <a:t>함수 예제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semget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 Box 63"/>
          <p:cNvSpPr txBox="1">
            <a:spLocks noChangeArrowheads="1"/>
          </p:cNvSpPr>
          <p:nvPr/>
        </p:nvSpPr>
        <p:spPr bwMode="auto">
          <a:xfrm>
            <a:off x="948356" y="2132856"/>
            <a:ext cx="7197725" cy="172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182563" algn="l"/>
                <a:tab pos="25098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182563" algn="l"/>
                <a:tab pos="25098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182563" algn="l"/>
                <a:tab pos="25098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182563" algn="l"/>
                <a:tab pos="25098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182563" algn="l"/>
                <a:tab pos="25098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25098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25098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25098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25098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sem</a:t>
            </a:r>
            <a:r>
              <a:rPr lang="en-US" altLang="ko-KR" sz="1400" b="1" dirty="0"/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ushort_t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semval</a:t>
            </a:r>
            <a:r>
              <a:rPr lang="en-US" altLang="ko-KR" sz="1400" b="1" dirty="0"/>
              <a:t>;	/*semaphore value, nonnegative*/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short  </a:t>
            </a:r>
            <a:r>
              <a:rPr lang="en-US" altLang="ko-KR" sz="1400" b="1" dirty="0" err="1"/>
              <a:t>sempid</a:t>
            </a:r>
            <a:r>
              <a:rPr lang="en-US" altLang="ko-KR" sz="1400" b="1" dirty="0"/>
              <a:t>	/*PID of last successful </a:t>
            </a:r>
            <a:r>
              <a:rPr lang="en-US" altLang="ko-KR" sz="1400" b="1" dirty="0" err="1"/>
              <a:t>semop</a:t>
            </a:r>
            <a:r>
              <a:rPr lang="en-US" altLang="ko-KR" sz="1400" b="1" dirty="0"/>
              <a:t>(), SETVAL, SETALL*/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ushort_t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semncnt</a:t>
            </a:r>
            <a:r>
              <a:rPr lang="en-US" altLang="ko-KR" sz="1400" b="1" dirty="0"/>
              <a:t>	/*# awaiting </a:t>
            </a:r>
            <a:r>
              <a:rPr lang="en-US" altLang="ko-KR" sz="1400" b="1" dirty="0" err="1"/>
              <a:t>semval</a:t>
            </a:r>
            <a:r>
              <a:rPr lang="en-US" altLang="ko-KR" sz="1400" b="1" dirty="0"/>
              <a:t> &gt; current 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 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ushort_t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semzcnt</a:t>
            </a:r>
            <a:r>
              <a:rPr lang="en-US" altLang="ko-KR" sz="1400" b="1" dirty="0"/>
              <a:t>	/*# awaiting </a:t>
            </a:r>
            <a:r>
              <a:rPr lang="en-US" altLang="ko-KR" sz="1400" b="1" dirty="0" err="1"/>
              <a:t>semval</a:t>
            </a:r>
            <a:r>
              <a:rPr lang="en-US" altLang="ko-KR" sz="1400" b="1" dirty="0"/>
              <a:t> = 0*/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}; </a:t>
            </a:r>
          </a:p>
        </p:txBody>
      </p:sp>
      <p:sp>
        <p:nvSpPr>
          <p:cNvPr id="6" name="Text Box 66"/>
          <p:cNvSpPr txBox="1">
            <a:spLocks noChangeArrowheads="1"/>
          </p:cNvSpPr>
          <p:nvPr/>
        </p:nvSpPr>
        <p:spPr bwMode="auto">
          <a:xfrm>
            <a:off x="948357" y="4221088"/>
            <a:ext cx="7197725" cy="19685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182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182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182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182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182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400" b="1" dirty="0"/>
              <a:t>#include &lt;sys/</a:t>
            </a:r>
            <a:r>
              <a:rPr lang="en-US" altLang="ko-KR" sz="1400" b="1" dirty="0" err="1"/>
              <a:t>types.h</a:t>
            </a:r>
            <a:r>
              <a:rPr lang="en-US" altLang="ko-KR" sz="1400" b="1" dirty="0"/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#include &lt;sys/</a:t>
            </a:r>
            <a:r>
              <a:rPr lang="en-US" altLang="ko-KR" sz="1400" b="1" dirty="0" err="1"/>
              <a:t>ipc.h</a:t>
            </a:r>
            <a:r>
              <a:rPr lang="en-US" altLang="ko-KR" sz="1400" b="1" dirty="0"/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#include &lt;sys/</a:t>
            </a:r>
            <a:r>
              <a:rPr lang="en-US" altLang="ko-KR" sz="1400" b="1" dirty="0" err="1"/>
              <a:t>sem.h</a:t>
            </a:r>
            <a:r>
              <a:rPr lang="en-US" altLang="ko-KR" sz="1400" b="1" dirty="0"/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int</a:t>
            </a:r>
            <a:r>
              <a:rPr lang="en-US" altLang="ko-KR" sz="1400" b="1" dirty="0"/>
              <a:t>  main()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semid</a:t>
            </a:r>
            <a:r>
              <a:rPr lang="en-US" altLang="ko-KR" sz="1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semid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semget</a:t>
            </a:r>
            <a:r>
              <a:rPr lang="en-US" altLang="ko-KR" sz="1400" b="1" dirty="0"/>
              <a:t> ((</a:t>
            </a:r>
            <a:r>
              <a:rPr lang="en-US" altLang="ko-KR" sz="1400" b="1" dirty="0" err="1"/>
              <a:t>key_t</a:t>
            </a:r>
            <a:r>
              <a:rPr lang="en-US" altLang="ko-KR" sz="1400" b="1" dirty="0"/>
              <a:t>)12345, 1, 0666 | IPC_CREAT);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12806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7504" y="2133600"/>
            <a:ext cx="8229600" cy="4525963"/>
          </a:xfrm>
        </p:spPr>
        <p:txBody>
          <a:bodyPr/>
          <a:lstStyle/>
          <a:p>
            <a:pPr marL="182563" indent="-182563"/>
            <a:r>
              <a:rPr lang="en-US" altLang="ko-KR" dirty="0"/>
              <a:t> </a:t>
            </a:r>
            <a:r>
              <a:rPr lang="en-US" altLang="ko-KR" dirty="0" err="1"/>
              <a:t>semid</a:t>
            </a:r>
            <a:r>
              <a:rPr lang="en-US" altLang="ko-KR" dirty="0"/>
              <a:t> : </a:t>
            </a:r>
            <a:r>
              <a:rPr lang="en-US" altLang="ko-KR" dirty="0" err="1"/>
              <a:t>semget</a:t>
            </a:r>
            <a:r>
              <a:rPr lang="ko-KR" altLang="en-US" dirty="0"/>
              <a:t>에서 </a:t>
            </a:r>
            <a:r>
              <a:rPr lang="en-US" altLang="ko-KR" dirty="0"/>
              <a:t>return</a:t>
            </a:r>
            <a:r>
              <a:rPr lang="ko-KR" altLang="en-US" dirty="0"/>
              <a:t>된 유효한 </a:t>
            </a:r>
            <a:r>
              <a:rPr lang="ko-KR" altLang="en-US" dirty="0" err="1"/>
              <a:t>세마포</a:t>
            </a:r>
            <a:r>
              <a:rPr lang="ko-KR" altLang="en-US" dirty="0"/>
              <a:t> </a:t>
            </a:r>
            <a:r>
              <a:rPr lang="ko-KR" altLang="en-US" dirty="0" err="1"/>
              <a:t>식별자</a:t>
            </a:r>
            <a:endParaRPr lang="ko-KR" altLang="en-US" dirty="0"/>
          </a:p>
          <a:p>
            <a:pPr marL="182563" indent="-182563"/>
            <a:r>
              <a:rPr lang="en-US" altLang="ko-KR" dirty="0"/>
              <a:t> command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semctl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3138" y="1268413"/>
            <a:ext cx="7197725" cy="8651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/>
              <a:t>#include &lt;sys/sem.h&gt;</a:t>
            </a:r>
          </a:p>
          <a:p>
            <a:pPr>
              <a:lnSpc>
                <a:spcPct val="110000"/>
              </a:lnSpc>
            </a:pPr>
            <a:r>
              <a:rPr lang="en-US" altLang="ko-KR" sz="1400"/>
              <a:t>int semctl (int semid, int sem_num, int command, union semun ctl_arg); </a:t>
            </a:r>
          </a:p>
          <a:p>
            <a:pPr>
              <a:lnSpc>
                <a:spcPct val="110000"/>
              </a:lnSpc>
            </a:pPr>
            <a:r>
              <a:rPr lang="en-US" altLang="ko-KR" sz="1400"/>
              <a:t>returns: nonnegative value if OK, -1 on error</a:t>
            </a:r>
          </a:p>
        </p:txBody>
      </p:sp>
      <p:graphicFrame>
        <p:nvGraphicFramePr>
          <p:cNvPr id="6" name="Group 2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4279"/>
              </p:ext>
            </p:extLst>
          </p:nvPr>
        </p:nvGraphicFramePr>
        <p:xfrm>
          <a:off x="1979712" y="2708920"/>
          <a:ext cx="6840760" cy="3831984"/>
        </p:xfrm>
        <a:graphic>
          <a:graphicData uri="http://schemas.openxmlformats.org/drawingml/2006/table">
            <a:tbl>
              <a:tblPr/>
              <a:tblGrid>
                <a:gridCol w="137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3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040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표준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기능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IPC_STAT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세마포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상태값을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얻어오기 위해 사용되며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상태값은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ctl_arg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저장된다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IPC_SET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semid_ds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</a:t>
                      </a:r>
                      <a:r>
                        <a:rPr kumimoji="1" lang="en-US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ipc_perm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정보를 변경함으로써 </a:t>
                      </a: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세마포에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대한 권한을 변경한다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IPC_RMID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세마포를 삭제하기 위해서 사용한다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633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단일 세마포 연산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GETVAL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세마포의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값 </a:t>
                      </a:r>
                      <a:r>
                        <a:rPr kumimoji="1" lang="en-US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semval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돌려준다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SETVAL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세마포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값을 </a:t>
                      </a:r>
                      <a:r>
                        <a:rPr kumimoji="1" lang="en-US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ctl_arg.val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지정한다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GETPID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sempid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값을 돌려준다 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GETNCNT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semncnt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돌려준다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GETZCNT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semzcnt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돌려준다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633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전체 </a:t>
                      </a: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세마포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연산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GETALL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모든 </a:t>
                      </a:r>
                      <a:r>
                        <a:rPr kumimoji="1" lang="en-US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semvals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값을 </a:t>
                      </a:r>
                      <a:r>
                        <a:rPr kumimoji="1" lang="en-US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ctl_arg.array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저장한다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SETALL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ctl_arg.array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값을 사용하여 모든 </a:t>
                      </a:r>
                      <a:r>
                        <a:rPr kumimoji="1" lang="en-US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semvals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값을 지정한다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979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-182563"/>
            <a:r>
              <a:rPr lang="en-US" altLang="ko-KR" sz="1800" dirty="0" err="1"/>
              <a:t>sem_num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단일세마포</a:t>
            </a:r>
            <a:r>
              <a:rPr lang="ko-KR" altLang="en-US" sz="1800" dirty="0"/>
              <a:t> 연산을 위한 특정 </a:t>
            </a:r>
            <a:r>
              <a:rPr lang="ko-KR" altLang="en-US" sz="1800" dirty="0" err="1"/>
              <a:t>세마포</a:t>
            </a:r>
            <a:r>
              <a:rPr lang="ko-KR" altLang="en-US" sz="1800" dirty="0"/>
              <a:t> 식별</a:t>
            </a:r>
          </a:p>
          <a:p>
            <a:pPr marL="182563" indent="-182563"/>
            <a:endParaRPr lang="ko-KR" altLang="en-US" sz="1800" dirty="0"/>
          </a:p>
          <a:p>
            <a:pPr marL="182563" indent="-182563"/>
            <a:r>
              <a:rPr lang="en-US" altLang="ko-KR" sz="1800" dirty="0" err="1"/>
              <a:t>ctl_arg</a:t>
            </a:r>
            <a:endParaRPr lang="en-US" altLang="ko-KR" sz="1800" dirty="0"/>
          </a:p>
          <a:p>
            <a:pPr marL="182563" indent="-182563"/>
            <a:endParaRPr lang="en-US" altLang="ko-KR" sz="1800" dirty="0"/>
          </a:p>
          <a:p>
            <a:pPr marL="182563" indent="-182563"/>
            <a:endParaRPr lang="en-US" altLang="ko-KR" sz="1800" dirty="0"/>
          </a:p>
          <a:p>
            <a:pPr marL="182563" indent="-182563"/>
            <a:endParaRPr lang="en-US" altLang="ko-KR" sz="1800" dirty="0"/>
          </a:p>
          <a:p>
            <a:pPr marL="182563" indent="-182563"/>
            <a:endParaRPr lang="en-US" altLang="ko-KR" sz="1800" dirty="0"/>
          </a:p>
          <a:p>
            <a:pPr marL="1225550" lvl="1"/>
            <a:r>
              <a:rPr lang="ko-KR" altLang="en-US" sz="1600" dirty="0" err="1"/>
              <a:t>유니온의</a:t>
            </a:r>
            <a:r>
              <a:rPr lang="ko-KR" altLang="en-US" sz="1600" dirty="0"/>
              <a:t> 구성원은 </a:t>
            </a:r>
            <a:r>
              <a:rPr lang="en-US" altLang="ko-KR" sz="1600" dirty="0" err="1"/>
              <a:t>semctl</a:t>
            </a:r>
            <a:r>
              <a:rPr lang="en-US" altLang="ko-KR" sz="1600" dirty="0"/>
              <a:t> </a:t>
            </a:r>
            <a:r>
              <a:rPr lang="ko-KR" altLang="en-US" sz="1600" dirty="0"/>
              <a:t>유형에 따라 다른 유형의 값</a:t>
            </a:r>
          </a:p>
          <a:p>
            <a:pPr marL="1225550" lvl="1">
              <a:buFontTx/>
              <a:buNone/>
            </a:pPr>
            <a:r>
              <a:rPr lang="ko-KR" altLang="en-US" sz="1600" dirty="0"/>
              <a:t>	예</a:t>
            </a:r>
            <a:r>
              <a:rPr lang="en-US" altLang="ko-KR" sz="1600" dirty="0"/>
              <a:t>) command</a:t>
            </a:r>
            <a:r>
              <a:rPr lang="ko-KR" altLang="en-US" sz="1600" dirty="0"/>
              <a:t>가 </a:t>
            </a:r>
            <a:r>
              <a:rPr lang="en-US" altLang="ko-KR" sz="1600" dirty="0"/>
              <a:t>SETVAL</a:t>
            </a:r>
            <a:r>
              <a:rPr lang="ko-KR" altLang="en-US" sz="1600" dirty="0"/>
              <a:t>이면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 err="1">
                <a:sym typeface="Wingdings" pitchFamily="2" charset="2"/>
              </a:rPr>
              <a:t>ctl_arg.val</a:t>
            </a:r>
            <a:r>
              <a:rPr lang="ko-KR" altLang="en-US" sz="1600" dirty="0">
                <a:sym typeface="Wingdings" pitchFamily="2" charset="2"/>
              </a:rPr>
              <a:t>로 </a:t>
            </a:r>
            <a:r>
              <a:rPr lang="en-US" altLang="ko-KR" sz="1600" dirty="0" err="1">
                <a:sym typeface="Wingdings" pitchFamily="2" charset="2"/>
              </a:rPr>
              <a:t>semval</a:t>
            </a:r>
            <a:r>
              <a:rPr lang="ko-KR" altLang="en-US" sz="1600" dirty="0">
                <a:sym typeface="Wingdings" pitchFamily="2" charset="2"/>
              </a:rPr>
              <a:t>값 지정</a:t>
            </a:r>
          </a:p>
          <a:p>
            <a:pPr marL="182563" indent="-182563"/>
            <a:endParaRPr lang="ko-KR" altLang="en-US" sz="1800" dirty="0"/>
          </a:p>
          <a:p>
            <a:pPr marL="182563" indent="-182563"/>
            <a:r>
              <a:rPr lang="en-US" altLang="ko-KR" sz="1800" dirty="0" err="1"/>
              <a:t>semctl</a:t>
            </a:r>
            <a:r>
              <a:rPr lang="ko-KR" altLang="en-US" sz="1800" dirty="0"/>
              <a:t>을 통해 </a:t>
            </a:r>
            <a:r>
              <a:rPr lang="ko-KR" altLang="en-US" sz="1800" dirty="0" err="1"/>
              <a:t>세마포</a:t>
            </a:r>
            <a:r>
              <a:rPr lang="ko-KR" altLang="en-US" sz="1800" dirty="0"/>
              <a:t> 초기값 지정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semctl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973138" y="2592388"/>
            <a:ext cx="7197725" cy="12684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/>
              <a:t>union </a:t>
            </a:r>
            <a:r>
              <a:rPr lang="en-US" altLang="ko-KR" sz="1400" b="1" dirty="0" err="1"/>
              <a:t>semun</a:t>
            </a:r>
            <a:r>
              <a:rPr lang="en-US" altLang="ko-KR" sz="1400" b="1" dirty="0"/>
              <a:t>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semid_ds</a:t>
            </a:r>
            <a:r>
              <a:rPr lang="en-US" altLang="ko-KR" sz="1400" b="1" dirty="0"/>
              <a:t> *</a:t>
            </a:r>
            <a:r>
              <a:rPr lang="en-US" altLang="ko-KR" sz="1400" b="1" dirty="0" err="1"/>
              <a:t>buf</a:t>
            </a:r>
            <a:r>
              <a:rPr lang="en-US" altLang="ko-KR" sz="1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unsigned short *array;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114568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49610" y="2780928"/>
            <a:ext cx="8229600" cy="4525963"/>
          </a:xfrm>
        </p:spPr>
        <p:txBody>
          <a:bodyPr/>
          <a:lstStyle/>
          <a:p>
            <a:pPr marL="182563" indent="-182563"/>
            <a:r>
              <a:rPr lang="en-US" altLang="ko-KR" sz="1800" dirty="0" err="1"/>
              <a:t>semid</a:t>
            </a:r>
            <a:r>
              <a:rPr lang="en-US" altLang="ko-KR" sz="1800" dirty="0"/>
              <a:t> : </a:t>
            </a:r>
            <a:r>
              <a:rPr lang="ko-KR" altLang="en-US" sz="1800" dirty="0" err="1"/>
              <a:t>세마포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식별자</a:t>
            </a:r>
            <a:endParaRPr lang="ko-KR" altLang="en-US" sz="1800" dirty="0"/>
          </a:p>
          <a:p>
            <a:pPr marL="182563" indent="-182563"/>
            <a:r>
              <a:rPr lang="en-US" altLang="ko-KR" sz="1800" dirty="0" err="1"/>
              <a:t>op_array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sembuf</a:t>
            </a:r>
            <a:r>
              <a:rPr lang="en-US" altLang="ko-KR" sz="1800" dirty="0"/>
              <a:t> </a:t>
            </a:r>
            <a:r>
              <a:rPr lang="ko-KR" altLang="en-US" sz="1800" dirty="0"/>
              <a:t>구조의 배열</a:t>
            </a:r>
          </a:p>
          <a:p>
            <a:pPr marL="538163" lvl="1" indent="-176213"/>
            <a:r>
              <a:rPr lang="en-US" altLang="ko-KR" sz="1600" dirty="0" err="1"/>
              <a:t>sembuf</a:t>
            </a:r>
            <a:r>
              <a:rPr lang="en-US" altLang="ko-KR" sz="1600" dirty="0"/>
              <a:t> </a:t>
            </a:r>
            <a:r>
              <a:rPr lang="ko-KR" altLang="en-US" sz="1600" dirty="0"/>
              <a:t>구조 </a:t>
            </a:r>
            <a:r>
              <a:rPr lang="en-US" altLang="ko-KR" sz="1600" dirty="0"/>
              <a:t>: </a:t>
            </a:r>
            <a:r>
              <a:rPr lang="ko-KR" altLang="en-US" sz="1600" dirty="0"/>
              <a:t>한 </a:t>
            </a:r>
            <a:r>
              <a:rPr lang="ko-KR" altLang="en-US" sz="1600" dirty="0" err="1"/>
              <a:t>세마포에</a:t>
            </a:r>
            <a:r>
              <a:rPr lang="ko-KR" altLang="en-US" sz="1600" dirty="0"/>
              <a:t> 대해 수행할 연산에 대한 명세 저장</a:t>
            </a:r>
          </a:p>
          <a:p>
            <a:pPr marL="182563" indent="-182563"/>
            <a:r>
              <a:rPr lang="en-US" altLang="ko-KR" sz="1800" dirty="0" err="1"/>
              <a:t>num_ops</a:t>
            </a:r>
            <a:r>
              <a:rPr lang="en-US" altLang="ko-KR" sz="1800" dirty="0"/>
              <a:t>: </a:t>
            </a:r>
            <a:r>
              <a:rPr lang="ko-KR" altLang="en-US" sz="1800" dirty="0"/>
              <a:t>배열내의 </a:t>
            </a:r>
            <a:r>
              <a:rPr lang="en-US" altLang="ko-KR" sz="1800" dirty="0" err="1"/>
              <a:t>sembuf</a:t>
            </a:r>
            <a:r>
              <a:rPr lang="en-US" altLang="ko-KR" sz="1800" dirty="0"/>
              <a:t> </a:t>
            </a:r>
            <a:r>
              <a:rPr lang="ko-KR" altLang="en-US" sz="1800" dirty="0"/>
              <a:t>구조의 수</a:t>
            </a:r>
          </a:p>
          <a:p>
            <a:pPr marL="182563" indent="-182563"/>
            <a:endParaRPr lang="ko-KR" altLang="en-US" sz="1800" dirty="0"/>
          </a:p>
          <a:p>
            <a:pPr marL="182563" indent="-182563"/>
            <a:r>
              <a:rPr lang="en-US" altLang="ko-KR" sz="1800" dirty="0" err="1"/>
              <a:t>semop</a:t>
            </a:r>
            <a:r>
              <a:rPr lang="en-US" altLang="ko-KR" sz="1800" dirty="0"/>
              <a:t> </a:t>
            </a:r>
            <a:r>
              <a:rPr lang="ko-KR" altLang="en-US" sz="1800" dirty="0"/>
              <a:t>함수가 </a:t>
            </a:r>
            <a:r>
              <a:rPr lang="ko-KR" altLang="en-US" sz="1800" dirty="0" err="1"/>
              <a:t>세마포</a:t>
            </a:r>
            <a:r>
              <a:rPr lang="ko-KR" altLang="en-US" sz="1800" dirty="0"/>
              <a:t> 집합에 대해 수행하는 일련의 연산들은 모두 원자화되어야 한다 </a:t>
            </a:r>
            <a:r>
              <a:rPr lang="en-US" altLang="ko-KR" sz="1800" dirty="0"/>
              <a:t>(atomic operation)</a:t>
            </a:r>
          </a:p>
          <a:p>
            <a:pPr marL="538163" lvl="1" indent="-176213"/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semop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65548" y="1693069"/>
            <a:ext cx="7197725" cy="8651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/>
              <a:t>#include &lt;sys/</a:t>
            </a:r>
            <a:r>
              <a:rPr lang="en-US" altLang="ko-KR" sz="1400" b="1" dirty="0" err="1"/>
              <a:t>sem.h</a:t>
            </a:r>
            <a:r>
              <a:rPr lang="en-US" altLang="ko-KR" sz="1400" b="1" dirty="0"/>
              <a:t>&gt;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semop</a:t>
            </a:r>
            <a:r>
              <a:rPr lang="en-US" altLang="ko-KR" sz="1400" b="1" dirty="0"/>
              <a:t> 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semid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sembuf</a:t>
            </a:r>
            <a:r>
              <a:rPr lang="en-US" altLang="ko-KR" sz="1400" b="1" dirty="0"/>
              <a:t> *</a:t>
            </a:r>
            <a:r>
              <a:rPr lang="en-US" altLang="ko-KR" sz="1400" b="1" dirty="0" err="1"/>
              <a:t>op_array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size_t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num_ops</a:t>
            </a:r>
            <a:r>
              <a:rPr lang="en-US" altLang="ko-KR" sz="1400" b="1" dirty="0"/>
              <a:t>);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returns: 0 if OK, -1 on error</a:t>
            </a:r>
          </a:p>
        </p:txBody>
      </p:sp>
    </p:spTree>
    <p:extLst>
      <p:ext uri="{BB962C8B-B14F-4D97-AF65-F5344CB8AC3E}">
        <p14:creationId xmlns:p14="http://schemas.microsoft.com/office/powerpoint/2010/main" val="41264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82563" indent="-182563">
              <a:buNone/>
              <a:tabLst>
                <a:tab pos="2244725" algn="l"/>
              </a:tabLst>
            </a:pPr>
            <a:r>
              <a:rPr lang="en-US" altLang="ko-KR" sz="1800" dirty="0" err="1"/>
              <a:t>sembuf</a:t>
            </a:r>
            <a:r>
              <a:rPr lang="en-US" altLang="ko-KR" sz="1800" dirty="0"/>
              <a:t> </a:t>
            </a:r>
            <a:r>
              <a:rPr lang="ko-KR" altLang="en-US" sz="1800" dirty="0"/>
              <a:t>구조 </a:t>
            </a:r>
            <a:r>
              <a:rPr lang="en-US" altLang="ko-KR" sz="1800" dirty="0"/>
              <a:t>: </a:t>
            </a:r>
            <a:r>
              <a:rPr lang="ko-KR" altLang="en-US" sz="1800" dirty="0"/>
              <a:t>한 </a:t>
            </a:r>
            <a:r>
              <a:rPr lang="ko-KR" altLang="en-US" sz="1800" dirty="0" err="1"/>
              <a:t>세마포에</a:t>
            </a:r>
            <a:r>
              <a:rPr lang="ko-KR" altLang="en-US" sz="1800" dirty="0"/>
              <a:t> 대해 수행할 연산에 대한 명세 저장</a:t>
            </a:r>
          </a:p>
          <a:p>
            <a:pPr marL="182563" indent="-182563">
              <a:tabLst>
                <a:tab pos="2244725" algn="l"/>
              </a:tabLst>
            </a:pPr>
            <a:endParaRPr lang="ko-KR" altLang="en-US" sz="1800" dirty="0"/>
          </a:p>
          <a:p>
            <a:pPr marL="182563" indent="-182563">
              <a:tabLst>
                <a:tab pos="2244725" algn="l"/>
              </a:tabLst>
            </a:pPr>
            <a:endParaRPr lang="ko-KR" altLang="en-US" sz="1800" dirty="0"/>
          </a:p>
          <a:p>
            <a:pPr marL="182563" indent="-182563">
              <a:tabLst>
                <a:tab pos="2244725" algn="l"/>
              </a:tabLst>
            </a:pPr>
            <a:endParaRPr lang="ko-KR" altLang="en-US" sz="1800" dirty="0"/>
          </a:p>
          <a:p>
            <a:pPr marL="182563" indent="-182563">
              <a:tabLst>
                <a:tab pos="2244725" algn="l"/>
              </a:tabLst>
            </a:pPr>
            <a:endParaRPr lang="ko-KR" altLang="en-US" sz="1800" dirty="0"/>
          </a:p>
          <a:p>
            <a:pPr marL="182563" indent="-182563">
              <a:tabLst>
                <a:tab pos="2244725" algn="l"/>
              </a:tabLst>
            </a:pPr>
            <a:endParaRPr lang="en-US" altLang="ko-KR" sz="1800" dirty="0"/>
          </a:p>
          <a:p>
            <a:pPr marL="182563" indent="-182563">
              <a:tabLst>
                <a:tab pos="2244725" algn="l"/>
              </a:tabLst>
            </a:pPr>
            <a:r>
              <a:rPr lang="en-US" altLang="ko-KR" sz="1800" dirty="0" err="1"/>
              <a:t>sem_num</a:t>
            </a:r>
            <a:r>
              <a:rPr lang="en-US" altLang="ko-KR" sz="1800" dirty="0"/>
              <a:t>: </a:t>
            </a:r>
            <a:r>
              <a:rPr lang="ko-KR" altLang="en-US" sz="1800" dirty="0"/>
              <a:t>집합 내의 </a:t>
            </a:r>
            <a:r>
              <a:rPr lang="ko-KR" altLang="en-US" sz="1800" dirty="0" err="1"/>
              <a:t>세마포</a:t>
            </a:r>
            <a:r>
              <a:rPr lang="ko-KR" altLang="en-US" sz="1800" dirty="0"/>
              <a:t> 인덱스 저장</a:t>
            </a:r>
          </a:p>
          <a:p>
            <a:pPr marL="182563" indent="-182563">
              <a:tabLst>
                <a:tab pos="2244725" algn="l"/>
              </a:tabLst>
            </a:pPr>
            <a:r>
              <a:rPr lang="en-US" altLang="ko-KR" sz="1800" dirty="0" err="1"/>
              <a:t>sem_op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semop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수행해야하는</a:t>
            </a:r>
            <a:r>
              <a:rPr lang="ko-KR" altLang="en-US" sz="1800" dirty="0"/>
              <a:t> 기능을 정수로 표현</a:t>
            </a:r>
          </a:p>
          <a:p>
            <a:pPr marL="538163" lvl="1" indent="-176213">
              <a:tabLst>
                <a:tab pos="2244725" algn="l"/>
              </a:tabLst>
            </a:pPr>
            <a:r>
              <a:rPr lang="en-US" altLang="ko-KR" sz="1600" dirty="0" err="1"/>
              <a:t>sem_op</a:t>
            </a:r>
            <a:r>
              <a:rPr lang="en-US" altLang="ko-KR" sz="1600" dirty="0"/>
              <a:t> &lt; 0: p() </a:t>
            </a:r>
            <a:r>
              <a:rPr lang="ko-KR" altLang="en-US" sz="1600" dirty="0"/>
              <a:t>연산의 일반화된 형태</a:t>
            </a:r>
            <a:r>
              <a:rPr lang="en-US" altLang="ko-KR" sz="1600" dirty="0"/>
              <a:t>.</a:t>
            </a:r>
          </a:p>
          <a:p>
            <a:pPr marL="890588" lvl="2" indent="-173038">
              <a:buFontTx/>
              <a:buChar char="•"/>
              <a:tabLst>
                <a:tab pos="2244725" algn="l"/>
              </a:tabLst>
            </a:pPr>
            <a:r>
              <a:rPr lang="ko-KR" altLang="en-US" sz="1400" dirty="0"/>
              <a:t>해당 </a:t>
            </a:r>
            <a:r>
              <a:rPr lang="ko-KR" altLang="en-US" sz="1400" dirty="0" err="1"/>
              <a:t>세마포의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semval</a:t>
            </a:r>
            <a:r>
              <a:rPr lang="ko-KR" altLang="en-US" sz="1400" dirty="0"/>
              <a:t>값이 충분히 크면 즉시 감소</a:t>
            </a:r>
          </a:p>
          <a:p>
            <a:pPr marL="890588" lvl="2" indent="-173038">
              <a:buFontTx/>
              <a:buChar char="•"/>
              <a:tabLst>
                <a:tab pos="2244725" algn="l"/>
              </a:tabLst>
            </a:pPr>
            <a:r>
              <a:rPr lang="ko-KR" altLang="en-US" sz="1400" dirty="0"/>
              <a:t>아니면 </a:t>
            </a:r>
            <a:r>
              <a:rPr lang="en-US" altLang="ko-KR" sz="1400" dirty="0" err="1"/>
              <a:t>samval</a:t>
            </a:r>
            <a:r>
              <a:rPr lang="en-US" altLang="ko-KR" sz="1400" dirty="0"/>
              <a:t> </a:t>
            </a:r>
            <a:r>
              <a:rPr lang="ko-KR" altLang="en-US" sz="1400" dirty="0"/>
              <a:t>값이 충분히 </a:t>
            </a:r>
            <a:r>
              <a:rPr lang="ko-KR" altLang="en-US" sz="1400" dirty="0" err="1"/>
              <a:t>커질떄</a:t>
            </a:r>
            <a:r>
              <a:rPr lang="ko-KR" altLang="en-US" sz="1400" dirty="0"/>
              <a:t> 까지 기다린다</a:t>
            </a:r>
            <a:r>
              <a:rPr lang="en-US" altLang="ko-KR" sz="1400" dirty="0"/>
              <a:t>.</a:t>
            </a:r>
          </a:p>
          <a:p>
            <a:pPr marL="890588" lvl="2" indent="-173038">
              <a:buFontTx/>
              <a:buChar char="•"/>
              <a:tabLst>
                <a:tab pos="2244725" algn="l"/>
              </a:tabLst>
            </a:pPr>
            <a:r>
              <a:rPr lang="en-US" altLang="ko-KR" sz="1400" dirty="0" err="1"/>
              <a:t>sem_flag</a:t>
            </a:r>
            <a:r>
              <a:rPr lang="ko-KR" altLang="en-US" sz="1400" dirty="0"/>
              <a:t>에 </a:t>
            </a:r>
            <a:r>
              <a:rPr lang="en-US" altLang="ko-KR" sz="1400" dirty="0"/>
              <a:t>IPC_NOWAIT </a:t>
            </a:r>
            <a:r>
              <a:rPr lang="ko-KR" altLang="en-US" sz="1400" dirty="0"/>
              <a:t>가 지정되어 있으면 즉시 </a:t>
            </a:r>
            <a:r>
              <a:rPr lang="en-US" altLang="ko-KR" sz="1400" dirty="0"/>
              <a:t>-1</a:t>
            </a:r>
            <a:r>
              <a:rPr lang="ko-KR" altLang="en-US" sz="1400" dirty="0"/>
              <a:t>을 </a:t>
            </a:r>
            <a:r>
              <a:rPr lang="en-US" altLang="ko-KR" sz="1400" dirty="0"/>
              <a:t>return (</a:t>
            </a:r>
            <a:r>
              <a:rPr lang="en-US" altLang="ko-KR" sz="1400" dirty="0" err="1"/>
              <a:t>errno</a:t>
            </a:r>
            <a:r>
              <a:rPr lang="en-US" altLang="ko-KR" sz="1400" dirty="0"/>
              <a:t>=EAGAIN)</a:t>
            </a:r>
          </a:p>
          <a:p>
            <a:pPr marL="538163" lvl="1" indent="-176213">
              <a:tabLst>
                <a:tab pos="2244725" algn="l"/>
              </a:tabLst>
            </a:pPr>
            <a:r>
              <a:rPr lang="en-US" altLang="ko-KR" sz="1600" dirty="0" err="1"/>
              <a:t>sem_op</a:t>
            </a:r>
            <a:r>
              <a:rPr lang="en-US" altLang="ko-KR" sz="1600" dirty="0"/>
              <a:t> &gt; 0: v() </a:t>
            </a:r>
            <a:r>
              <a:rPr lang="ko-KR" altLang="en-US" sz="1600" dirty="0"/>
              <a:t>연산</a:t>
            </a:r>
          </a:p>
          <a:p>
            <a:pPr marL="890588" lvl="2" indent="-173038">
              <a:buFontTx/>
              <a:buChar char="•"/>
              <a:tabLst>
                <a:tab pos="2244725" algn="l"/>
              </a:tabLst>
            </a:pPr>
            <a:r>
              <a:rPr lang="en-US" altLang="ko-KR" sz="1400" dirty="0" err="1"/>
              <a:t>sem_op</a:t>
            </a:r>
            <a:r>
              <a:rPr lang="ko-KR" altLang="en-US" sz="1400" dirty="0"/>
              <a:t>값을 </a:t>
            </a:r>
            <a:r>
              <a:rPr lang="en-US" altLang="ko-KR" sz="1400" dirty="0" err="1"/>
              <a:t>semval</a:t>
            </a:r>
            <a:r>
              <a:rPr lang="ko-KR" altLang="en-US" sz="1400" dirty="0"/>
              <a:t>에 더하고</a:t>
            </a:r>
            <a:r>
              <a:rPr lang="en-US" altLang="ko-KR" sz="1400" dirty="0"/>
              <a:t>, </a:t>
            </a:r>
            <a:r>
              <a:rPr lang="ko-KR" altLang="en-US" sz="1400" dirty="0"/>
              <a:t>해당 </a:t>
            </a:r>
            <a:r>
              <a:rPr lang="ko-KR" altLang="en-US" sz="1400" dirty="0" err="1"/>
              <a:t>세마포</a:t>
            </a:r>
            <a:r>
              <a:rPr lang="ko-KR" altLang="en-US" sz="1400" dirty="0"/>
              <a:t> 값이 증가하길 기다리는 프로세스들을 깨운다</a:t>
            </a:r>
            <a:r>
              <a:rPr lang="en-US" altLang="ko-KR" sz="1400" dirty="0"/>
              <a:t>.</a:t>
            </a:r>
          </a:p>
          <a:p>
            <a:pPr marL="538163" lvl="1" indent="-176213">
              <a:tabLst>
                <a:tab pos="2244725" algn="l"/>
              </a:tabLst>
            </a:pPr>
            <a:r>
              <a:rPr lang="en-US" altLang="ko-KR" sz="1600" dirty="0" err="1"/>
              <a:t>sem_op</a:t>
            </a:r>
            <a:r>
              <a:rPr lang="en-US" altLang="ko-KR" sz="1600" dirty="0"/>
              <a:t> = 0</a:t>
            </a:r>
          </a:p>
          <a:p>
            <a:pPr marL="890588" lvl="2" indent="-173038">
              <a:buFontTx/>
              <a:buChar char="•"/>
              <a:tabLst>
                <a:tab pos="2244725" algn="l"/>
              </a:tabLst>
            </a:pPr>
            <a:r>
              <a:rPr lang="en-US" altLang="ko-KR" sz="1400" dirty="0" err="1"/>
              <a:t>semval</a:t>
            </a:r>
            <a:r>
              <a:rPr lang="en-US" altLang="ko-KR" sz="1400" dirty="0"/>
              <a:t> </a:t>
            </a:r>
            <a:r>
              <a:rPr lang="ko-KR" altLang="en-US" sz="1400" dirty="0"/>
              <a:t>값이 </a:t>
            </a:r>
            <a:r>
              <a:rPr lang="en-US" altLang="ko-KR" sz="1400" dirty="0"/>
              <a:t>0</a:t>
            </a:r>
            <a:r>
              <a:rPr lang="ko-KR" altLang="en-US" sz="1400" dirty="0"/>
              <a:t>이 될 때까지 기다린다</a:t>
            </a:r>
            <a:r>
              <a:rPr lang="en-US" altLang="ko-KR" sz="1400" dirty="0"/>
              <a:t>.</a:t>
            </a:r>
          </a:p>
          <a:p>
            <a:pPr marL="890588" lvl="2" indent="-173038">
              <a:buFontTx/>
              <a:buChar char="•"/>
              <a:tabLst>
                <a:tab pos="2244725" algn="l"/>
              </a:tabLst>
            </a:pPr>
            <a:r>
              <a:rPr lang="en-US" altLang="ko-KR" sz="1400" dirty="0" err="1"/>
              <a:t>sem_flag</a:t>
            </a:r>
            <a:r>
              <a:rPr lang="ko-KR" altLang="en-US" sz="1400" dirty="0"/>
              <a:t>에 </a:t>
            </a:r>
            <a:r>
              <a:rPr lang="en-US" altLang="ko-KR" sz="1400" dirty="0"/>
              <a:t>IPC_NOWAIT</a:t>
            </a:r>
            <a:r>
              <a:rPr lang="ko-KR" altLang="en-US" sz="1400" dirty="0"/>
              <a:t>가 지정되면 있으면 즉시 </a:t>
            </a:r>
            <a:r>
              <a:rPr lang="en-US" altLang="ko-KR" sz="1400" dirty="0"/>
              <a:t>-1</a:t>
            </a:r>
            <a:r>
              <a:rPr lang="ko-KR" altLang="en-US" sz="1400" dirty="0"/>
              <a:t>을 </a:t>
            </a:r>
            <a:r>
              <a:rPr lang="en-US" altLang="ko-KR" sz="1400" dirty="0"/>
              <a:t>return (</a:t>
            </a:r>
            <a:r>
              <a:rPr lang="en-US" altLang="ko-KR" sz="1400" dirty="0" err="1"/>
              <a:t>errno</a:t>
            </a:r>
            <a:r>
              <a:rPr lang="en-US" altLang="ko-KR" sz="1400" dirty="0"/>
              <a:t>=EAGAIN)</a:t>
            </a:r>
          </a:p>
          <a:p>
            <a:pPr marL="182563" indent="-182563">
              <a:tabLst>
                <a:tab pos="2244725" algn="l"/>
              </a:tabLst>
            </a:pPr>
            <a:r>
              <a:rPr lang="en-US" altLang="ko-KR" sz="1800" dirty="0" err="1"/>
              <a:t>sem_flag</a:t>
            </a:r>
            <a:r>
              <a:rPr lang="en-US" altLang="ko-KR" sz="1800" dirty="0"/>
              <a:t> : </a:t>
            </a:r>
            <a:r>
              <a:rPr lang="en-US" altLang="ko-KR" sz="1600" dirty="0"/>
              <a:t>IPC_NOWAIT</a:t>
            </a:r>
            <a:r>
              <a:rPr lang="en-US" altLang="ko-KR" sz="1800" dirty="0"/>
              <a:t>, SEM_UNDO</a:t>
            </a:r>
          </a:p>
          <a:p>
            <a:pPr marL="538163" lvl="1" indent="-176213">
              <a:tabLst>
                <a:tab pos="2244725" algn="l"/>
              </a:tabLst>
            </a:pPr>
            <a:r>
              <a:rPr lang="en-US" altLang="ko-KR" sz="1400" dirty="0"/>
              <a:t>SEM_UNDO: </a:t>
            </a:r>
            <a:r>
              <a:rPr lang="ko-KR" altLang="en-US" sz="1400" dirty="0"/>
              <a:t>프로세스가 </a:t>
            </a:r>
            <a:r>
              <a:rPr lang="ko-KR" altLang="en-US" sz="1400" dirty="0" err="1"/>
              <a:t>세마포를</a:t>
            </a:r>
            <a:r>
              <a:rPr lang="ko-KR" altLang="en-US" sz="1400" dirty="0"/>
              <a:t> 돌려주지 않고 종료할 경우 </a:t>
            </a:r>
            <a:r>
              <a:rPr lang="ko-KR" altLang="en-US" sz="1400" dirty="0" err="1"/>
              <a:t>커널에서</a:t>
            </a:r>
            <a:r>
              <a:rPr lang="ko-KR" altLang="en-US" sz="1400" dirty="0"/>
              <a:t> 조정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semop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3568" y="1916832"/>
            <a:ext cx="7197725" cy="12684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sembuf</a:t>
            </a:r>
            <a:r>
              <a:rPr lang="en-US" altLang="ko-KR" sz="1400" b="1" dirty="0"/>
              <a:t>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unsigned short  </a:t>
            </a:r>
            <a:r>
              <a:rPr lang="en-US" altLang="ko-KR" sz="1400" b="1" dirty="0" err="1"/>
              <a:t>sem_num</a:t>
            </a:r>
            <a:r>
              <a:rPr lang="en-US" altLang="ko-KR" sz="1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short  </a:t>
            </a:r>
            <a:r>
              <a:rPr lang="en-US" altLang="ko-KR" sz="1400" b="1" dirty="0" err="1"/>
              <a:t>sem_op</a:t>
            </a:r>
            <a:r>
              <a:rPr lang="en-US" altLang="ko-KR" sz="1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short  </a:t>
            </a:r>
            <a:r>
              <a:rPr lang="en-US" altLang="ko-KR" sz="1400" b="1" dirty="0" err="1"/>
              <a:t>sem_flg</a:t>
            </a:r>
            <a:r>
              <a:rPr lang="en-US" altLang="ko-KR" sz="1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65518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내용 개체 틀 1"/>
          <p:cNvSpPr>
            <a:spLocks noGrp="1"/>
          </p:cNvSpPr>
          <p:nvPr/>
        </p:nvSpPr>
        <p:spPr>
          <a:xfrm>
            <a:off x="457200" y="1166019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22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 // The calling  program must define this union as follows</a:t>
            </a:r>
          </a:p>
          <a:p>
            <a:pPr marL="0" indent="0">
              <a:buNone/>
            </a:pPr>
            <a:r>
              <a:rPr lang="en-US" altLang="ko-KR" sz="1200" dirty="0" err="1"/>
              <a:t>typedef</a:t>
            </a:r>
            <a:r>
              <a:rPr lang="en-US" altLang="ko-KR" sz="1200" dirty="0"/>
              <a:t> union{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semid_ds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ushort</a:t>
            </a:r>
            <a:r>
              <a:rPr lang="en-US" altLang="ko-KR" sz="1200" dirty="0"/>
              <a:t> *array;</a:t>
            </a:r>
          </a:p>
          <a:p>
            <a:pPr marL="0" indent="0">
              <a:buNone/>
            </a:pPr>
            <a:r>
              <a:rPr lang="en-US" altLang="ko-KR" sz="1200" dirty="0"/>
              <a:t>} </a:t>
            </a:r>
            <a:r>
              <a:rPr lang="en-US" altLang="ko-KR" sz="1200" dirty="0" err="1"/>
              <a:t>semun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initsem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key_t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semkey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status = 0, 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	if ((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semget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semkey</a:t>
            </a:r>
            <a:r>
              <a:rPr lang="en-US" altLang="ko-KR" sz="1200" dirty="0"/>
              <a:t>, 1, IPC_CREAT | IPC_EXCL|0660)) == -1) {</a:t>
            </a:r>
          </a:p>
          <a:p>
            <a:pPr marL="0" indent="0">
              <a:buNone/>
            </a:pPr>
            <a:r>
              <a:rPr lang="en-US" altLang="ko-KR" sz="1200" dirty="0"/>
              <a:t>		// </a:t>
            </a:r>
            <a:r>
              <a:rPr lang="ko-KR" altLang="en-US" sz="1200" dirty="0"/>
              <a:t>이미</a:t>
            </a:r>
            <a:r>
              <a:rPr lang="en-US" altLang="ko-KR" sz="1200" dirty="0"/>
              <a:t> </a:t>
            </a:r>
            <a:r>
              <a:rPr lang="ko-KR" altLang="en-US" sz="1200" dirty="0"/>
              <a:t>존재할 경우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	if (</a:t>
            </a:r>
            <a:r>
              <a:rPr lang="en-US" altLang="ko-KR" sz="1200" dirty="0" err="1"/>
              <a:t>errno</a:t>
            </a:r>
            <a:r>
              <a:rPr lang="en-US" altLang="ko-KR" sz="1200" dirty="0"/>
              <a:t> == EEXIST)  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semget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semkey</a:t>
            </a:r>
            <a:r>
              <a:rPr lang="en-US" altLang="ko-KR" sz="1200" dirty="0"/>
              <a:t>, 1, 0);</a:t>
            </a:r>
          </a:p>
          <a:p>
            <a:pPr marL="0" indent="0">
              <a:buNone/>
            </a:pPr>
            <a:r>
              <a:rPr lang="en-US" altLang="ko-KR" sz="1200" dirty="0"/>
              <a:t>	}</a:t>
            </a:r>
          </a:p>
          <a:p>
            <a:pPr marL="0" indent="0">
              <a:buNone/>
            </a:pPr>
            <a:r>
              <a:rPr lang="en-US" altLang="ko-KR" sz="1200" dirty="0"/>
              <a:t>	else {</a:t>
            </a:r>
          </a:p>
          <a:p>
            <a:pPr mar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semun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arg</a:t>
            </a:r>
            <a:r>
              <a:rPr lang="en-US" altLang="ko-KR" sz="1200" dirty="0"/>
              <a:t>; 	</a:t>
            </a:r>
            <a:r>
              <a:rPr lang="en-US" altLang="ko-KR" sz="1200" dirty="0" err="1"/>
              <a:t>arg.val</a:t>
            </a:r>
            <a:r>
              <a:rPr lang="en-US" altLang="ko-KR" sz="1200" dirty="0"/>
              <a:t> = 1;</a:t>
            </a:r>
          </a:p>
          <a:p>
            <a:pPr marL="0" indent="0">
              <a:buNone/>
            </a:pPr>
            <a:r>
              <a:rPr lang="en-US" altLang="ko-KR" sz="1200" dirty="0"/>
              <a:t>		status = </a:t>
            </a:r>
            <a:r>
              <a:rPr lang="en-US" altLang="ko-KR" sz="1200" dirty="0" err="1"/>
              <a:t>semctl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, 0, SETVAL, </a:t>
            </a:r>
            <a:r>
              <a:rPr lang="en-US" altLang="ko-KR" sz="1200" dirty="0" err="1"/>
              <a:t>arg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	}</a:t>
            </a:r>
          </a:p>
          <a:p>
            <a:pPr marL="0" indent="0">
              <a:buNone/>
            </a:pPr>
            <a:r>
              <a:rPr lang="en-US" altLang="ko-KR" sz="1200" dirty="0"/>
              <a:t>	if (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 == -1 || status == -1) {</a:t>
            </a:r>
          </a:p>
          <a:p>
            <a:pPr marL="0" indent="0">
              <a:buNone/>
            </a:pPr>
            <a:r>
              <a:rPr lang="en-US" altLang="ko-KR" sz="1200" dirty="0"/>
              <a:t>		return (-1);</a:t>
            </a:r>
          </a:p>
          <a:p>
            <a:pPr marL="0" indent="0">
              <a:buNone/>
            </a:pPr>
            <a:r>
              <a:rPr lang="en-US" altLang="ko-KR" sz="1200" dirty="0"/>
              <a:t>	}</a:t>
            </a:r>
          </a:p>
          <a:p>
            <a:pPr marL="0" indent="0">
              <a:buNone/>
            </a:pPr>
            <a:r>
              <a:rPr lang="en-US" altLang="ko-KR" sz="1200" dirty="0"/>
              <a:t>	return (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8360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내용 개체 틀 1"/>
          <p:cNvSpPr>
            <a:spLocks noGrp="1"/>
          </p:cNvSpPr>
          <p:nvPr/>
        </p:nvSpPr>
        <p:spPr>
          <a:xfrm>
            <a:off x="457200" y="1166019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22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p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	// p </a:t>
            </a:r>
            <a:r>
              <a:rPr lang="ko-KR" altLang="en-US" sz="1200" dirty="0"/>
              <a:t>연산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sembuf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p_buf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p_buf.sem_num</a:t>
            </a:r>
            <a:r>
              <a:rPr lang="en-US" altLang="ko-KR" sz="1200" dirty="0"/>
              <a:t> = 0;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p_buf.sem_op</a:t>
            </a:r>
            <a:r>
              <a:rPr lang="en-US" altLang="ko-KR" sz="1200" dirty="0"/>
              <a:t> = -1;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p_buf.sem_flg</a:t>
            </a:r>
            <a:r>
              <a:rPr lang="en-US" altLang="ko-KR" sz="1200" dirty="0"/>
              <a:t> = SEM_UNDO;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if (</a:t>
            </a:r>
            <a:r>
              <a:rPr lang="en-US" altLang="ko-KR" sz="1200" dirty="0" err="1"/>
              <a:t>semop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p_buf</a:t>
            </a:r>
            <a:r>
              <a:rPr lang="en-US" altLang="ko-KR" sz="1200" dirty="0"/>
              <a:t>, 1) == -1) exit (1);</a:t>
            </a:r>
          </a:p>
          <a:p>
            <a:pPr marL="0" indent="0">
              <a:buNone/>
            </a:pPr>
            <a:r>
              <a:rPr lang="en-US" altLang="ko-KR" sz="1200" dirty="0"/>
              <a:t>	return (0);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v(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	// v </a:t>
            </a:r>
            <a:r>
              <a:rPr lang="ko-KR" altLang="en-US" sz="1200" dirty="0"/>
              <a:t>연산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sembuf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v_buf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v_buf.sem_num</a:t>
            </a:r>
            <a:r>
              <a:rPr lang="en-US" altLang="ko-KR" sz="1200" dirty="0"/>
              <a:t> = 0;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v_buf.sem_op</a:t>
            </a:r>
            <a:r>
              <a:rPr lang="en-US" altLang="ko-KR" sz="1200" dirty="0"/>
              <a:t> = 1;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v_buf.sem_flg</a:t>
            </a:r>
            <a:r>
              <a:rPr lang="en-US" altLang="ko-KR" sz="1200" dirty="0"/>
              <a:t> = SEM_UNDO;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if (</a:t>
            </a:r>
            <a:r>
              <a:rPr lang="en-US" altLang="ko-KR" sz="1200" dirty="0" err="1"/>
              <a:t>semop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v_buf</a:t>
            </a:r>
            <a:r>
              <a:rPr lang="en-US" altLang="ko-KR" sz="1200" dirty="0"/>
              <a:t>, 1) == -1) exit (1);</a:t>
            </a:r>
          </a:p>
          <a:p>
            <a:pPr marL="0" indent="0">
              <a:buNone/>
            </a:pPr>
            <a:r>
              <a:rPr lang="en-US" altLang="ko-KR" sz="1200" dirty="0"/>
              <a:t>	return (0);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3332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내용 개체 틀 1"/>
          <p:cNvSpPr>
            <a:spLocks noGrp="1"/>
          </p:cNvSpPr>
          <p:nvPr/>
        </p:nvSpPr>
        <p:spPr>
          <a:xfrm>
            <a:off x="457200" y="1166019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22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handlesem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key_t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skey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pid_t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getpid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	if ( (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initsem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skey</a:t>
            </a:r>
            <a:r>
              <a:rPr lang="en-US" altLang="ko-KR" sz="1200" dirty="0"/>
              <a:t>)) &lt; 0) exit (0);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("process %d before critical section\n",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p (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("process %d in critical section\n",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	/* </a:t>
            </a:r>
            <a:r>
              <a:rPr lang="ko-KR" altLang="en-US" sz="1200" dirty="0"/>
              <a:t>실제로 뭔가 흥미로운 일을 한다 *</a:t>
            </a:r>
            <a:r>
              <a:rPr lang="en-US" altLang="ko-KR" sz="1200" dirty="0"/>
              <a:t>/</a:t>
            </a:r>
          </a:p>
          <a:p>
            <a:pPr marL="0" indent="0">
              <a:buNone/>
            </a:pPr>
            <a:r>
              <a:rPr lang="en-US" altLang="ko-KR" sz="1200" dirty="0"/>
              <a:t>	sleep (10);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("process %d leaving critical section\n",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v (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("process %d exiting\n",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	exit (0);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main () {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key_t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semkey</a:t>
            </a:r>
            <a:r>
              <a:rPr lang="en-US" altLang="ko-KR" sz="1200" dirty="0"/>
              <a:t> = 0x200;</a:t>
            </a:r>
          </a:p>
          <a:p>
            <a:pPr marL="0" indent="0">
              <a:buNone/>
            </a:pPr>
            <a:r>
              <a:rPr lang="en-US" altLang="ko-KR" sz="1200" dirty="0"/>
              <a:t>	for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marL="0" indent="0">
              <a:buNone/>
            </a:pPr>
            <a:r>
              <a:rPr lang="en-US" altLang="ko-KR" sz="1200" dirty="0"/>
              <a:t>		if (fork () == 0) </a:t>
            </a:r>
            <a:r>
              <a:rPr lang="en-US" altLang="ko-KR" sz="1200" dirty="0" err="1"/>
              <a:t>handlesem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semkey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</p:txBody>
      </p:sp>
      <p:sp>
        <p:nvSpPr>
          <p:cNvPr id="7" name="내용 개체 틀 1"/>
          <p:cNvSpPr>
            <a:spLocks noGrp="1"/>
          </p:cNvSpPr>
          <p:nvPr/>
        </p:nvSpPr>
        <p:spPr>
          <a:xfrm>
            <a:off x="5796136" y="3429000"/>
            <a:ext cx="2903215" cy="27422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22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4794 before critical section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4794 in critical section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4795 before critical section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4796 before critical section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4794 leaving critical section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4794 exiting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4795 in critical section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4795 leaving critical section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4795 exiting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4796 in critical section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4796 leaving critical section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4796 exiting</a:t>
            </a:r>
          </a:p>
        </p:txBody>
      </p:sp>
    </p:spTree>
    <p:extLst>
      <p:ext uri="{BB962C8B-B14F-4D97-AF65-F5344CB8AC3E}">
        <p14:creationId xmlns:p14="http://schemas.microsoft.com/office/powerpoint/2010/main" val="365456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자식은</a:t>
            </a:r>
            <a:r>
              <a:rPr lang="en-US" altLang="ko-KR" dirty="0"/>
              <a:t> </a:t>
            </a:r>
            <a:r>
              <a:rPr lang="ko-KR" altLang="en-US" dirty="0"/>
              <a:t>부모의 복사본</a:t>
            </a:r>
            <a:endParaRPr lang="en-US" altLang="ko-KR" dirty="0"/>
          </a:p>
          <a:p>
            <a:pPr lvl="1"/>
            <a:r>
              <a:rPr lang="ko-KR" altLang="en-US" dirty="0"/>
              <a:t>자식은 부모의 자료 구역</a:t>
            </a:r>
            <a:r>
              <a:rPr lang="en-US" altLang="ko-KR" dirty="0"/>
              <a:t>, </a:t>
            </a:r>
            <a:r>
              <a:rPr lang="ko-KR" altLang="en-US" dirty="0" err="1"/>
              <a:t>힙</a:t>
            </a:r>
            <a:r>
              <a:rPr lang="en-US" altLang="ko-KR" dirty="0"/>
              <a:t>, </a:t>
            </a:r>
            <a:r>
              <a:rPr lang="ko-KR" altLang="en-US" dirty="0" err="1"/>
              <a:t>스택의</a:t>
            </a:r>
            <a:r>
              <a:rPr lang="ko-KR" altLang="en-US" dirty="0"/>
              <a:t> 복사본을 가짐</a:t>
            </a:r>
            <a:br>
              <a:rPr lang="en-US" altLang="ko-KR" dirty="0"/>
            </a:br>
            <a:r>
              <a:rPr lang="ko-KR" altLang="en-US" dirty="0"/>
              <a:t>이는 자식을 위한 복사본일 뿐</a:t>
            </a:r>
            <a:r>
              <a:rPr lang="en-US" altLang="ko-KR" dirty="0"/>
              <a:t>, </a:t>
            </a:r>
            <a:r>
              <a:rPr lang="ko-KR" altLang="en-US" dirty="0"/>
              <a:t>부모와 자식이 동일한 메모리 영역을 공유하는 것은 아님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text segment </a:t>
            </a:r>
            <a:r>
              <a:rPr lang="ko-KR" altLang="en-US" dirty="0"/>
              <a:t>영역은 공유하지 않음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현재의 구현들이 부모의 자료</a:t>
            </a:r>
            <a:r>
              <a:rPr lang="en-US" altLang="ko-KR" dirty="0"/>
              <a:t>,</a:t>
            </a:r>
            <a:r>
              <a:rPr lang="ko-KR" altLang="en-US" dirty="0" err="1"/>
              <a:t>스택</a:t>
            </a:r>
            <a:r>
              <a:rPr lang="en-US" altLang="ko-KR" dirty="0"/>
              <a:t>,</a:t>
            </a:r>
            <a:r>
              <a:rPr lang="ko-KR" altLang="en-US" dirty="0" err="1"/>
              <a:t>힙</a:t>
            </a:r>
            <a:r>
              <a:rPr lang="ko-KR" altLang="en-US" dirty="0"/>
              <a:t> 전체를 무조건 복사하지 않음</a:t>
            </a:r>
            <a:endParaRPr lang="en-US" altLang="ko-KR" dirty="0"/>
          </a:p>
          <a:p>
            <a:r>
              <a:rPr lang="en-US" altLang="ko-KR" dirty="0"/>
              <a:t>copy-on-write</a:t>
            </a:r>
          </a:p>
          <a:p>
            <a:pPr lvl="1"/>
            <a:r>
              <a:rPr lang="ko-KR" altLang="en-US" dirty="0"/>
              <a:t>자식 생성시에 자료구역</a:t>
            </a:r>
            <a:r>
              <a:rPr lang="en-US" altLang="ko-KR" dirty="0"/>
              <a:t>,</a:t>
            </a:r>
            <a:r>
              <a:rPr lang="ko-KR" altLang="en-US" dirty="0" err="1"/>
              <a:t>스택</a:t>
            </a:r>
            <a:r>
              <a:rPr lang="en-US" altLang="ko-KR" dirty="0"/>
              <a:t>,</a:t>
            </a:r>
            <a:r>
              <a:rPr lang="ko-KR" altLang="en-US" dirty="0" err="1"/>
              <a:t>힙</a:t>
            </a:r>
            <a:r>
              <a:rPr lang="ko-KR" altLang="en-US" dirty="0"/>
              <a:t> 등을 부모와 자식이 공유</a:t>
            </a:r>
            <a:endParaRPr lang="en-US" altLang="ko-KR" dirty="0"/>
          </a:p>
          <a:p>
            <a:pPr lvl="1"/>
            <a:r>
              <a:rPr lang="ko-KR" altLang="en-US" dirty="0"/>
              <a:t>이후 자식과 부모 중 하나라도 이 영역을 수정하면 필요한 만큼의 조각</a:t>
            </a:r>
            <a:r>
              <a:rPr lang="en-US" altLang="ko-KR" dirty="0"/>
              <a:t>(</a:t>
            </a:r>
            <a:r>
              <a:rPr lang="ko-KR" altLang="en-US" dirty="0"/>
              <a:t>보통 가상메모리의 한 </a:t>
            </a:r>
            <a:r>
              <a:rPr lang="en-US" altLang="ko-KR" dirty="0"/>
              <a:t>page)</a:t>
            </a:r>
            <a:r>
              <a:rPr lang="ko-KR" altLang="en-US" dirty="0"/>
              <a:t>만을 복사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788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Concept - shared memory</a:t>
            </a:r>
          </a:p>
          <a:p>
            <a:r>
              <a:rPr lang="en-US" altLang="ko-KR" dirty="0" err="1"/>
              <a:t>shmget</a:t>
            </a:r>
            <a:endParaRPr lang="en-US" altLang="ko-KR" dirty="0"/>
          </a:p>
          <a:p>
            <a:r>
              <a:rPr lang="en-US" altLang="ko-KR" dirty="0" err="1"/>
              <a:t>shmat</a:t>
            </a:r>
            <a:r>
              <a:rPr lang="en-US" altLang="ko-KR" dirty="0"/>
              <a:t> &amp; </a:t>
            </a:r>
            <a:r>
              <a:rPr lang="en-US" altLang="ko-KR" dirty="0" err="1"/>
              <a:t>shmdt</a:t>
            </a:r>
            <a:endParaRPr lang="en-US" altLang="ko-KR" dirty="0"/>
          </a:p>
          <a:p>
            <a:r>
              <a:rPr lang="en-US" altLang="ko-KR" dirty="0" err="1"/>
              <a:t>shmctl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Shared Memory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295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공유 메모리</a:t>
            </a:r>
          </a:p>
          <a:p>
            <a:pPr lvl="1"/>
            <a:r>
              <a:rPr lang="ko-KR" altLang="en-US" dirty="0"/>
              <a:t>여러 프로세스에서 동시에 접근 가능한 영역</a:t>
            </a:r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IPC</a:t>
            </a:r>
            <a:r>
              <a:rPr lang="ko-KR" altLang="en-US" dirty="0"/>
              <a:t>중 가장 빠른 실행속도 </a:t>
            </a:r>
            <a:r>
              <a:rPr lang="en-US" altLang="ko-KR" dirty="0"/>
              <a:t>(</a:t>
            </a:r>
            <a:r>
              <a:rPr lang="ko-KR" altLang="en-US" dirty="0"/>
              <a:t>데이터 복사 불필요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한번에 하나의 프로세스만 접근하도록 보장 필요</a:t>
            </a:r>
          </a:p>
          <a:p>
            <a:pPr lvl="1"/>
            <a:r>
              <a:rPr lang="en-US" altLang="ko-KR" i="1" dirty="0" err="1">
                <a:solidFill>
                  <a:srgbClr val="FF0000"/>
                </a:solidFill>
              </a:rPr>
              <a:t>shmget</a:t>
            </a:r>
            <a:r>
              <a:rPr lang="en-US" altLang="ko-KR" dirty="0"/>
              <a:t> </a:t>
            </a:r>
            <a:r>
              <a:rPr lang="ko-KR" altLang="en-US" dirty="0"/>
              <a:t>호출로 공유 메모리 영역 생성</a:t>
            </a:r>
          </a:p>
          <a:p>
            <a:pPr lvl="1"/>
            <a:r>
              <a:rPr lang="ko-KR" altLang="en-US" dirty="0"/>
              <a:t>프로세스는 </a:t>
            </a:r>
            <a:r>
              <a:rPr lang="en-US" altLang="ko-KR" i="1" dirty="0" err="1">
                <a:solidFill>
                  <a:srgbClr val="FF0000"/>
                </a:solidFill>
              </a:rPr>
              <a:t>shmat</a:t>
            </a:r>
            <a:r>
              <a:rPr lang="ko-KR" altLang="en-US" dirty="0"/>
              <a:t>을 사용하여 자신을 그 메모리에 부착</a:t>
            </a:r>
          </a:p>
          <a:p>
            <a:pPr lvl="1"/>
            <a:r>
              <a:rPr lang="ko-KR" altLang="en-US" dirty="0"/>
              <a:t>그 메모리가 더 이상 필요 없게 되면 </a:t>
            </a:r>
            <a:r>
              <a:rPr lang="en-US" altLang="ko-KR" i="1" dirty="0" err="1">
                <a:solidFill>
                  <a:srgbClr val="FF0000"/>
                </a:solidFill>
              </a:rPr>
              <a:t>shmdt</a:t>
            </a:r>
            <a:r>
              <a:rPr lang="ko-KR" altLang="en-US" dirty="0"/>
              <a:t>로 자신을 떼어낸다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공유 메모리 생성 및 관리</a:t>
            </a:r>
          </a:p>
          <a:p>
            <a:pPr lvl="1"/>
            <a:r>
              <a:rPr lang="ko-KR" altLang="en-US" dirty="0" err="1"/>
              <a:t>커널에</a:t>
            </a:r>
            <a:r>
              <a:rPr lang="ko-KR" altLang="en-US" dirty="0"/>
              <a:t> 의해 </a:t>
            </a:r>
            <a:r>
              <a:rPr lang="ko-KR" altLang="en-US" dirty="0" err="1"/>
              <a:t>커널</a:t>
            </a:r>
            <a:r>
              <a:rPr lang="ko-KR" altLang="en-US" dirty="0"/>
              <a:t> 영역 메모리 할당</a:t>
            </a:r>
          </a:p>
          <a:p>
            <a:pPr lvl="1"/>
            <a:r>
              <a:rPr lang="ko-KR" altLang="en-US" dirty="0" err="1"/>
              <a:t>커널에</a:t>
            </a:r>
            <a:r>
              <a:rPr lang="ko-KR" altLang="en-US" dirty="0"/>
              <a:t> 의해 관리되어지므로 운영체제를 </a:t>
            </a:r>
            <a:r>
              <a:rPr lang="ko-KR" altLang="en-US" dirty="0" err="1"/>
              <a:t>리부팅</a:t>
            </a:r>
            <a:r>
              <a:rPr lang="ko-KR" altLang="en-US" dirty="0"/>
              <a:t> 하거나 직접 공유메모리 공간을 삭제시키지 않는 한 유지됨</a:t>
            </a:r>
          </a:p>
          <a:p>
            <a:pPr lvl="1"/>
            <a:r>
              <a:rPr lang="ko-KR" altLang="en-US" dirty="0"/>
              <a:t>공유메모리 상태 자료구조 </a:t>
            </a:r>
            <a:r>
              <a:rPr lang="en-US" altLang="ko-KR" dirty="0"/>
              <a:t>(</a:t>
            </a:r>
            <a:r>
              <a:rPr lang="en-US" altLang="ko-KR" dirty="0" err="1"/>
              <a:t>shmid_ds</a:t>
            </a:r>
            <a:r>
              <a:rPr lang="en-US" altLang="ko-KR" dirty="0"/>
              <a:t>)</a:t>
            </a:r>
            <a:r>
              <a:rPr lang="ko-KR" altLang="en-US" dirty="0"/>
              <a:t>를 통하여 공유 메모리 관리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– Shared Memory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408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공유 메모리 상태 자료구조 </a:t>
            </a:r>
            <a:r>
              <a:rPr lang="en-US" altLang="ko-KR" dirty="0"/>
              <a:t>(</a:t>
            </a:r>
            <a:r>
              <a:rPr lang="en-US" altLang="ko-KR" dirty="0" err="1"/>
              <a:t>shmid_ds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– Shared Memory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3138" y="2205038"/>
            <a:ext cx="7197725" cy="26685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shmid_ds</a:t>
            </a: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struct</a:t>
            </a:r>
            <a:r>
              <a:rPr lang="en-US" altLang="ko-KR" sz="1400" b="1" dirty="0"/>
              <a:t>	</a:t>
            </a:r>
            <a:r>
              <a:rPr lang="en-US" altLang="ko-KR" sz="1400" b="1" dirty="0" err="1"/>
              <a:t>ipc_perm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shm_perm</a:t>
            </a:r>
            <a:r>
              <a:rPr lang="en-US" altLang="ko-KR" sz="1400" b="1" dirty="0"/>
              <a:t>;	// </a:t>
            </a:r>
            <a:r>
              <a:rPr lang="ko-KR" altLang="en-US" sz="1400" b="1" dirty="0" err="1"/>
              <a:t>퍼미션</a:t>
            </a:r>
            <a:endParaRPr lang="ko-KR" altLang="en-US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int</a:t>
            </a:r>
            <a:r>
              <a:rPr lang="en-US" altLang="ko-KR" sz="1400" b="1" dirty="0"/>
              <a:t>	</a:t>
            </a:r>
            <a:r>
              <a:rPr lang="en-US" altLang="ko-KR" sz="1400" b="1" dirty="0" err="1"/>
              <a:t>shm_segsz</a:t>
            </a:r>
            <a:r>
              <a:rPr lang="en-US" altLang="ko-KR" sz="1400" b="1" dirty="0"/>
              <a:t>;             	// </a:t>
            </a:r>
            <a:r>
              <a:rPr lang="ko-KR" altLang="en-US" sz="1400" b="1" dirty="0"/>
              <a:t>메모리 공간의 크기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time_t</a:t>
            </a:r>
            <a:r>
              <a:rPr lang="en-US" altLang="ko-KR" sz="1400" b="1" dirty="0"/>
              <a:t>	</a:t>
            </a:r>
            <a:r>
              <a:rPr lang="en-US" altLang="ko-KR" sz="1400" b="1" dirty="0" err="1"/>
              <a:t>shm_atime</a:t>
            </a:r>
            <a:r>
              <a:rPr lang="en-US" altLang="ko-KR" sz="1400" b="1" dirty="0"/>
              <a:t>;            	// </a:t>
            </a:r>
            <a:r>
              <a:rPr lang="ko-KR" altLang="en-US" sz="1400" b="1" dirty="0"/>
              <a:t>마지막 </a:t>
            </a:r>
            <a:r>
              <a:rPr lang="en-US" altLang="ko-KR" sz="1400" b="1" dirty="0"/>
              <a:t>attach </a:t>
            </a:r>
            <a:r>
              <a:rPr lang="ko-KR" altLang="en-US" sz="1400" b="1" dirty="0"/>
              <a:t>시간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time_t</a:t>
            </a:r>
            <a:r>
              <a:rPr lang="en-US" altLang="ko-KR" sz="1400" b="1" dirty="0"/>
              <a:t>	</a:t>
            </a:r>
            <a:r>
              <a:rPr lang="en-US" altLang="ko-KR" sz="1400" b="1" dirty="0" err="1"/>
              <a:t>shm_dtime</a:t>
            </a:r>
            <a:r>
              <a:rPr lang="en-US" altLang="ko-KR" sz="1400" b="1" dirty="0"/>
              <a:t>;            	// </a:t>
            </a:r>
            <a:r>
              <a:rPr lang="ko-KR" altLang="en-US" sz="1400" b="1" dirty="0"/>
              <a:t>마지막 </a:t>
            </a:r>
            <a:r>
              <a:rPr lang="en-US" altLang="ko-KR" sz="1400" b="1" dirty="0"/>
              <a:t>detach </a:t>
            </a:r>
            <a:r>
              <a:rPr lang="ko-KR" altLang="en-US" sz="1400" b="1" dirty="0"/>
              <a:t>시간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time_t</a:t>
            </a:r>
            <a:r>
              <a:rPr lang="en-US" altLang="ko-KR" sz="1400" b="1" dirty="0"/>
              <a:t>	</a:t>
            </a:r>
            <a:r>
              <a:rPr lang="en-US" altLang="ko-KR" sz="1400" b="1" dirty="0" err="1"/>
              <a:t>shm_ctime</a:t>
            </a:r>
            <a:r>
              <a:rPr lang="en-US" altLang="ko-KR" sz="1400" b="1" dirty="0"/>
              <a:t>;            	// </a:t>
            </a:r>
            <a:r>
              <a:rPr lang="ko-KR" altLang="en-US" sz="1400" b="1" dirty="0"/>
              <a:t>마지막 변경 시간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unsigned short </a:t>
            </a:r>
            <a:r>
              <a:rPr lang="en-US" altLang="ko-KR" sz="1400" b="1" dirty="0" err="1"/>
              <a:t>shm_cpid</a:t>
            </a:r>
            <a:r>
              <a:rPr lang="en-US" altLang="ko-KR" sz="1400" b="1" dirty="0"/>
              <a:t>;        	// </a:t>
            </a:r>
            <a:r>
              <a:rPr lang="ko-KR" altLang="en-US" sz="1400" b="1" dirty="0"/>
              <a:t>생성프로세스의 </a:t>
            </a:r>
            <a:r>
              <a:rPr lang="en-US" altLang="ko-KR" sz="1400" b="1" dirty="0" err="1"/>
              <a:t>pid</a:t>
            </a: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unsigned short </a:t>
            </a:r>
            <a:r>
              <a:rPr lang="en-US" altLang="ko-KR" sz="1400" b="1" dirty="0" err="1"/>
              <a:t>shm_lpid</a:t>
            </a:r>
            <a:r>
              <a:rPr lang="en-US" altLang="ko-KR" sz="1400" b="1" dirty="0"/>
              <a:t>;         	// </a:t>
            </a:r>
            <a:r>
              <a:rPr lang="en-US" altLang="ko-KR" sz="1400" b="1" dirty="0" err="1"/>
              <a:t>shmop</a:t>
            </a:r>
            <a:r>
              <a:rPr lang="en-US" altLang="ko-KR" sz="1400" b="1" dirty="0"/>
              <a:t>()</a:t>
            </a:r>
            <a:r>
              <a:rPr lang="ko-KR" altLang="en-US" sz="1400" b="1" dirty="0"/>
              <a:t>를 마지막으로 호출한 프로세스의 </a:t>
            </a:r>
            <a:r>
              <a:rPr lang="en-US" altLang="ko-KR" sz="1400" b="1" dirty="0" err="1"/>
              <a:t>pid</a:t>
            </a: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short	</a:t>
            </a:r>
            <a:r>
              <a:rPr lang="en-US" altLang="ko-KR" sz="1400" b="1" dirty="0" err="1"/>
              <a:t>shm_nattch</a:t>
            </a:r>
            <a:r>
              <a:rPr lang="en-US" altLang="ko-KR" sz="1400" b="1" dirty="0"/>
              <a:t>;          	// </a:t>
            </a:r>
            <a:r>
              <a:rPr lang="ko-KR" altLang="en-US" sz="1400" b="1" dirty="0"/>
              <a:t>현재 부착 횟수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983786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-182563"/>
            <a:r>
              <a:rPr lang="en-US" altLang="ko-KR" dirty="0"/>
              <a:t>key : </a:t>
            </a:r>
            <a:r>
              <a:rPr lang="ko-KR" altLang="en-US" dirty="0"/>
              <a:t>공유 메모리 영역 식별</a:t>
            </a:r>
          </a:p>
          <a:p>
            <a:pPr marL="182563" indent="-182563"/>
            <a:r>
              <a:rPr lang="en-US" altLang="ko-KR" dirty="0"/>
              <a:t>size : </a:t>
            </a:r>
            <a:r>
              <a:rPr lang="ko-KR" altLang="en-US" dirty="0"/>
              <a:t>필요한 공유메모리 영역의 최소 크기를 바이트 단위로 지정</a:t>
            </a:r>
          </a:p>
          <a:p>
            <a:pPr marL="182563" indent="-182563"/>
            <a:r>
              <a:rPr lang="en-US" altLang="ko-KR" dirty="0" err="1"/>
              <a:t>permflags</a:t>
            </a:r>
            <a:r>
              <a:rPr lang="en-US" altLang="ko-KR" dirty="0"/>
              <a:t>: IPC_CREAT, IPC_EXCL</a:t>
            </a:r>
          </a:p>
          <a:p>
            <a:pPr marL="182563" indent="-182563"/>
            <a:r>
              <a:rPr lang="ko-KR" altLang="en-US" dirty="0"/>
              <a:t>예제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shmget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3138" y="1125538"/>
            <a:ext cx="7197725" cy="86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/>
              <a:t>#include &lt;sys/</a:t>
            </a:r>
            <a:r>
              <a:rPr lang="en-US" altLang="ko-KR" sz="1400" b="1" dirty="0" err="1"/>
              <a:t>shm.h</a:t>
            </a:r>
            <a:r>
              <a:rPr lang="en-US" altLang="ko-KR" sz="1400" b="1" dirty="0"/>
              <a:t>&gt;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shmget</a:t>
            </a:r>
            <a:r>
              <a:rPr lang="en-US" altLang="ko-KR" sz="1400" b="1" dirty="0"/>
              <a:t> (</a:t>
            </a:r>
            <a:r>
              <a:rPr lang="en-US" altLang="ko-KR" sz="1400" b="1" dirty="0" err="1"/>
              <a:t>key_t</a:t>
            </a:r>
            <a:r>
              <a:rPr lang="en-US" altLang="ko-KR" sz="1400" b="1" dirty="0"/>
              <a:t> key, </a:t>
            </a:r>
            <a:r>
              <a:rPr lang="en-US" altLang="ko-KR" sz="1400" b="1" dirty="0" err="1"/>
              <a:t>size_t</a:t>
            </a:r>
            <a:r>
              <a:rPr lang="en-US" altLang="ko-KR" sz="1400" b="1" dirty="0"/>
              <a:t> size,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permflags</a:t>
            </a:r>
            <a:r>
              <a:rPr lang="en-US" altLang="ko-KR" sz="1400" b="1" dirty="0"/>
              <a:t>);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returns: shared memory ID if OK, -1 on error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73138" y="3717033"/>
            <a:ext cx="7197725" cy="244827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/>
              <a:t>main() {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key_t</a:t>
            </a:r>
            <a:r>
              <a:rPr lang="en-US" altLang="ko-KR" sz="1400" b="1" dirty="0"/>
              <a:t> key;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shmid</a:t>
            </a:r>
            <a:r>
              <a:rPr lang="en-US" altLang="ko-KR" sz="1400" b="1" dirty="0"/>
              <a:t>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key = </a:t>
            </a:r>
            <a:r>
              <a:rPr lang="en-US" altLang="ko-KR" sz="1400" b="1" dirty="0" err="1"/>
              <a:t>ftok</a:t>
            </a:r>
            <a:r>
              <a:rPr lang="en-US" altLang="ko-KR" sz="1400" b="1" dirty="0"/>
              <a:t> ("</a:t>
            </a:r>
            <a:r>
              <a:rPr lang="en-US" altLang="ko-KR" sz="1400" b="1" dirty="0" err="1"/>
              <a:t>myfile</a:t>
            </a:r>
            <a:r>
              <a:rPr lang="en-US" altLang="ko-KR" sz="1400" b="1" dirty="0"/>
              <a:t>", 1);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shmid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shmget</a:t>
            </a:r>
            <a:r>
              <a:rPr lang="en-US" altLang="ko-KR" sz="1400" b="1" dirty="0"/>
              <a:t> (key, 1024, IPC_CREAT|0644);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if(</a:t>
            </a:r>
            <a:r>
              <a:rPr lang="en-US" altLang="ko-KR" sz="1400" b="1" dirty="0" err="1"/>
              <a:t>shmid</a:t>
            </a:r>
            <a:r>
              <a:rPr lang="en-US" altLang="ko-KR" sz="1400" b="1" dirty="0"/>
              <a:t> == -1) {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perror</a:t>
            </a:r>
            <a:r>
              <a:rPr lang="en-US" altLang="ko-KR" sz="1400" b="1" dirty="0"/>
              <a:t> ("</a:t>
            </a:r>
            <a:r>
              <a:rPr lang="en-US" altLang="ko-KR" sz="1400" b="1" dirty="0" err="1"/>
              <a:t>shmget</a:t>
            </a:r>
            <a:r>
              <a:rPr lang="en-US" altLang="ko-KR" sz="1400" b="1" dirty="0"/>
              <a:t>");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exit (1);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}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449899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</p:spPr>
        <p:txBody>
          <a:bodyPr>
            <a:normAutofit/>
          </a:bodyPr>
          <a:lstStyle/>
          <a:p>
            <a:pPr marL="182563" indent="-182563"/>
            <a:endParaRPr lang="en-US" altLang="ko-KR" sz="1800" dirty="0"/>
          </a:p>
          <a:p>
            <a:pPr marL="182563" indent="-182563"/>
            <a:endParaRPr lang="en-US" altLang="ko-KR" sz="1800" dirty="0"/>
          </a:p>
          <a:p>
            <a:pPr marL="182563" indent="-182563"/>
            <a:r>
              <a:rPr lang="en-US" altLang="ko-KR" sz="1800" dirty="0" err="1"/>
              <a:t>shmid</a:t>
            </a:r>
            <a:r>
              <a:rPr lang="en-US" altLang="ko-KR" sz="1800" dirty="0"/>
              <a:t> : </a:t>
            </a:r>
            <a:r>
              <a:rPr lang="en-US" altLang="ko-KR" sz="1800" dirty="0" err="1"/>
              <a:t>shmget</a:t>
            </a:r>
            <a:r>
              <a:rPr lang="en-US" altLang="ko-KR" sz="1800" dirty="0"/>
              <a:t> </a:t>
            </a:r>
            <a:r>
              <a:rPr lang="ko-KR" altLang="en-US" sz="1800" dirty="0"/>
              <a:t>함수에서 받은 공유메모리 </a:t>
            </a:r>
            <a:r>
              <a:rPr lang="ko-KR" altLang="en-US" sz="1800" dirty="0" err="1"/>
              <a:t>식별자</a:t>
            </a:r>
            <a:endParaRPr lang="ko-KR" altLang="en-US" sz="1800" dirty="0"/>
          </a:p>
          <a:p>
            <a:pPr marL="182563" indent="-182563"/>
            <a:r>
              <a:rPr lang="en-US" altLang="ko-KR" sz="1800" dirty="0" err="1"/>
              <a:t>daddr</a:t>
            </a:r>
            <a:r>
              <a:rPr lang="en-US" altLang="ko-KR" sz="1800" dirty="0"/>
              <a:t> : </a:t>
            </a:r>
            <a:r>
              <a:rPr lang="ko-KR" altLang="en-US" sz="1800" dirty="0"/>
              <a:t>메모리가 붙을 주소 </a:t>
            </a:r>
            <a:r>
              <a:rPr lang="en-US" altLang="ko-KR" sz="1800" dirty="0"/>
              <a:t>(0</a:t>
            </a:r>
            <a:r>
              <a:rPr lang="ko-KR" altLang="en-US" sz="1800" dirty="0"/>
              <a:t>인경 우 </a:t>
            </a:r>
            <a:r>
              <a:rPr lang="ko-KR" altLang="en-US" sz="1800" dirty="0" err="1"/>
              <a:t>커널에서</a:t>
            </a:r>
            <a:r>
              <a:rPr lang="ko-KR" altLang="en-US" sz="1800" dirty="0"/>
              <a:t> 지정</a:t>
            </a:r>
            <a:r>
              <a:rPr lang="en-US" altLang="ko-KR" sz="1800" dirty="0"/>
              <a:t>)</a:t>
            </a:r>
          </a:p>
          <a:p>
            <a:pPr marL="182563" indent="-182563"/>
            <a:r>
              <a:rPr lang="en-US" altLang="ko-KR" sz="1800" dirty="0" err="1"/>
              <a:t>shmflags</a:t>
            </a:r>
            <a:endParaRPr lang="en-US" altLang="ko-KR" sz="1800" dirty="0"/>
          </a:p>
          <a:p>
            <a:pPr marL="538163" lvl="1" indent="-176213"/>
            <a:r>
              <a:rPr lang="en-US" altLang="ko-KR" sz="1600" dirty="0"/>
              <a:t>SHM_RDONLY : </a:t>
            </a:r>
            <a:r>
              <a:rPr lang="ko-KR" altLang="en-US" sz="1600" dirty="0"/>
              <a:t>읽기전용 </a:t>
            </a:r>
            <a:r>
              <a:rPr lang="en-US" altLang="ko-KR" sz="1600" dirty="0"/>
              <a:t>(</a:t>
            </a:r>
            <a:r>
              <a:rPr lang="ko-KR" altLang="en-US" sz="1600" dirty="0"/>
              <a:t>이 </a:t>
            </a:r>
            <a:r>
              <a:rPr lang="en-US" altLang="ko-KR" sz="1600" dirty="0"/>
              <a:t>flag</a:t>
            </a:r>
            <a:r>
              <a:rPr lang="ko-KR" altLang="en-US" sz="1600" dirty="0"/>
              <a:t>가 없으면 읽기</a:t>
            </a:r>
            <a:r>
              <a:rPr lang="en-US" altLang="ko-KR" sz="1600" dirty="0"/>
              <a:t>/</a:t>
            </a:r>
            <a:r>
              <a:rPr lang="ko-KR" altLang="en-US" sz="1600" dirty="0"/>
              <a:t>쓰기 가능</a:t>
            </a:r>
            <a:r>
              <a:rPr lang="en-US" altLang="ko-KR" sz="1600" dirty="0"/>
              <a:t>)</a:t>
            </a:r>
          </a:p>
          <a:p>
            <a:pPr marL="538163" lvl="1" indent="-176213"/>
            <a:r>
              <a:rPr lang="en-US" altLang="ko-KR" sz="1600" dirty="0"/>
              <a:t>SHM_RND: </a:t>
            </a:r>
            <a:r>
              <a:rPr lang="en-US" altLang="ko-KR" sz="1600" dirty="0" err="1"/>
              <a:t>daddr</a:t>
            </a:r>
            <a:r>
              <a:rPr lang="en-US" altLang="ko-KR" sz="1600" dirty="0"/>
              <a:t> </a:t>
            </a:r>
            <a:r>
              <a:rPr lang="ko-KR" altLang="en-US" sz="1600" dirty="0"/>
              <a:t>값을 반올림하여 메모리 페이지의 경계에 맞춤</a:t>
            </a:r>
          </a:p>
          <a:p>
            <a:pPr marL="538163" lvl="1" indent="-176213"/>
            <a:endParaRPr lang="ko-KR" altLang="en-US" sz="1600" dirty="0"/>
          </a:p>
          <a:p>
            <a:pPr marL="538163" lvl="1" indent="-176213"/>
            <a:endParaRPr lang="ko-KR" altLang="en-US" sz="1600" dirty="0"/>
          </a:p>
          <a:p>
            <a:pPr marL="361950" lvl="1" indent="0">
              <a:buNone/>
            </a:pPr>
            <a:endParaRPr lang="ko-KR" altLang="en-US" sz="1600" dirty="0"/>
          </a:p>
          <a:p>
            <a:pPr marL="182563" indent="-182563"/>
            <a:r>
              <a:rPr lang="en-US" altLang="ko-KR" sz="1800" dirty="0" err="1"/>
              <a:t>shmdt</a:t>
            </a:r>
            <a:r>
              <a:rPr lang="ko-KR" altLang="en-US" sz="1800" dirty="0"/>
              <a:t>를 성공적으로 수행되면 </a:t>
            </a:r>
            <a:r>
              <a:rPr lang="ko-KR" altLang="en-US" sz="1800" dirty="0" err="1"/>
              <a:t>커널은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shmid_ds</a:t>
            </a:r>
            <a:r>
              <a:rPr lang="ko-KR" altLang="en-US" sz="1800" dirty="0"/>
              <a:t>의 내용 갱신</a:t>
            </a:r>
          </a:p>
          <a:p>
            <a:pPr marL="538163" lvl="1" indent="-176213"/>
            <a:r>
              <a:rPr lang="en-US" altLang="ko-KR" sz="1600" dirty="0" err="1"/>
              <a:t>shm_dtime</a:t>
            </a:r>
            <a:r>
              <a:rPr lang="en-US" altLang="ko-KR" sz="1600" dirty="0"/>
              <a:t> : </a:t>
            </a:r>
            <a:r>
              <a:rPr lang="ko-KR" altLang="en-US" sz="1600" dirty="0"/>
              <a:t>가장 최근 </a:t>
            </a:r>
            <a:r>
              <a:rPr lang="en-US" altLang="ko-KR" sz="1600" dirty="0" err="1"/>
              <a:t>dettach</a:t>
            </a:r>
            <a:r>
              <a:rPr lang="ko-KR" altLang="en-US" sz="1600" dirty="0"/>
              <a:t>된 시간</a:t>
            </a:r>
          </a:p>
          <a:p>
            <a:pPr marL="538163" lvl="1" indent="-176213"/>
            <a:r>
              <a:rPr lang="en-US" altLang="ko-KR" sz="1600" dirty="0" err="1"/>
              <a:t>shm_lpid</a:t>
            </a:r>
            <a:r>
              <a:rPr lang="en-US" altLang="ko-KR" sz="1600" dirty="0"/>
              <a:t> : </a:t>
            </a:r>
            <a:r>
              <a:rPr lang="ko-KR" altLang="en-US" sz="1600" dirty="0"/>
              <a:t>호출한 프로세스의 </a:t>
            </a:r>
            <a:r>
              <a:rPr lang="en-US" altLang="ko-KR" sz="1600" dirty="0" err="1"/>
              <a:t>pid</a:t>
            </a:r>
            <a:endParaRPr lang="en-US" altLang="ko-KR" sz="1600" dirty="0"/>
          </a:p>
          <a:p>
            <a:pPr marL="538163" lvl="1" indent="-176213"/>
            <a:r>
              <a:rPr lang="en-US" altLang="ko-KR" sz="1600" dirty="0" err="1"/>
              <a:t>shm_nattch</a:t>
            </a:r>
            <a:r>
              <a:rPr lang="en-US" altLang="ko-KR" sz="1600" dirty="0"/>
              <a:t>: </a:t>
            </a:r>
            <a:r>
              <a:rPr lang="ko-KR" altLang="en-US" sz="1600" dirty="0"/>
              <a:t>현재 공유메모리를 사용하는 프로세스의 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shmat</a:t>
            </a:r>
            <a:r>
              <a:rPr lang="en-US" altLang="ko-KR" dirty="0"/>
              <a:t> </a:t>
            </a:r>
            <a:r>
              <a:rPr lang="ko-KR" altLang="en-US" dirty="0"/>
              <a:t>함수와 </a:t>
            </a:r>
            <a:r>
              <a:rPr lang="en-US" altLang="ko-KR" dirty="0" err="1"/>
              <a:t>shmdt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3136" y="1580059"/>
            <a:ext cx="7197725" cy="792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/>
              <a:t>#include &lt;sys/</a:t>
            </a:r>
            <a:r>
              <a:rPr lang="en-US" altLang="ko-KR" sz="1400" b="1" dirty="0" err="1"/>
              <a:t>shm.h</a:t>
            </a:r>
            <a:r>
              <a:rPr lang="en-US" altLang="ko-KR" sz="1400" b="1" dirty="0"/>
              <a:t>&gt;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shmat</a:t>
            </a:r>
            <a:r>
              <a:rPr lang="en-US" altLang="ko-KR" sz="1400" b="1" dirty="0"/>
              <a:t> 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shmid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const</a:t>
            </a:r>
            <a:r>
              <a:rPr lang="en-US" altLang="ko-KR" sz="1400" b="1" dirty="0"/>
              <a:t> void *</a:t>
            </a:r>
            <a:r>
              <a:rPr lang="en-US" altLang="ko-KR" sz="1400" b="1" dirty="0" err="1"/>
              <a:t>daddr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shmflags</a:t>
            </a:r>
            <a:r>
              <a:rPr lang="en-US" altLang="ko-KR" sz="1400" b="1" dirty="0"/>
              <a:t>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returns: starting address of mapped region if OK, -1 on error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73137" y="4077072"/>
            <a:ext cx="7197725" cy="8016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/>
              <a:t>#include &lt;sys/</a:t>
            </a:r>
            <a:r>
              <a:rPr lang="en-US" altLang="ko-KR" sz="1400" b="1" dirty="0" err="1"/>
              <a:t>shm.h</a:t>
            </a:r>
            <a:r>
              <a:rPr lang="en-US" altLang="ko-KR" sz="1400" b="1" dirty="0"/>
              <a:t>&gt;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shmdt</a:t>
            </a:r>
            <a:r>
              <a:rPr lang="en-US" altLang="ko-KR" sz="1400" b="1" dirty="0"/>
              <a:t> (void *</a:t>
            </a:r>
            <a:r>
              <a:rPr lang="en-US" altLang="ko-KR" sz="1400" b="1" dirty="0" err="1"/>
              <a:t>addr</a:t>
            </a:r>
            <a:r>
              <a:rPr lang="en-US" altLang="ko-KR" sz="1400" b="1" dirty="0"/>
              <a:t>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returns:0 if OK, -1 on error </a:t>
            </a:r>
          </a:p>
        </p:txBody>
      </p:sp>
    </p:spTree>
    <p:extLst>
      <p:ext uri="{BB962C8B-B14F-4D97-AF65-F5344CB8AC3E}">
        <p14:creationId xmlns:p14="http://schemas.microsoft.com/office/powerpoint/2010/main" val="2503738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r>
              <a:rPr lang="en-US" altLang="ko-KR" dirty="0" err="1"/>
              <a:t>shmid</a:t>
            </a:r>
            <a:r>
              <a:rPr lang="en-US" altLang="ko-KR" dirty="0"/>
              <a:t> : </a:t>
            </a:r>
            <a:r>
              <a:rPr lang="ko-KR" altLang="en-US" dirty="0"/>
              <a:t>유효한 공유 메모리 </a:t>
            </a:r>
            <a:r>
              <a:rPr lang="ko-KR" altLang="en-US" dirty="0" err="1"/>
              <a:t>식별자</a:t>
            </a:r>
            <a:endParaRPr lang="ko-KR" altLang="en-US" dirty="0"/>
          </a:p>
          <a:p>
            <a:pPr marL="182563" indent="-182563"/>
            <a:r>
              <a:rPr lang="en-US" altLang="ko-KR" dirty="0"/>
              <a:t>command</a:t>
            </a:r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r>
              <a:rPr lang="en-US" altLang="ko-KR" dirty="0" err="1"/>
              <a:t>shm_stat</a:t>
            </a:r>
            <a:r>
              <a:rPr lang="en-US" altLang="ko-KR" dirty="0"/>
              <a:t> : </a:t>
            </a:r>
            <a:r>
              <a:rPr lang="ko-KR" altLang="en-US" dirty="0"/>
              <a:t>해당 공유메모리의 상태 자료구조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shmctl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1713" y="1535113"/>
            <a:ext cx="7197725" cy="7921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/>
              <a:t>#include &lt;sys/shm.h&gt;</a:t>
            </a:r>
          </a:p>
          <a:p>
            <a:pPr>
              <a:lnSpc>
                <a:spcPct val="110000"/>
              </a:lnSpc>
            </a:pPr>
            <a:r>
              <a:rPr lang="en-US" altLang="ko-KR" sz="1400"/>
              <a:t>int shmctl( int shmid, int command, struct shmid_ds *shm_stat );</a:t>
            </a:r>
          </a:p>
          <a:p>
            <a:pPr>
              <a:lnSpc>
                <a:spcPct val="110000"/>
              </a:lnSpc>
            </a:pPr>
            <a:r>
              <a:rPr lang="en-US" altLang="ko-KR" sz="1400"/>
              <a:t>returns: 0 if OK, -1 on error </a:t>
            </a:r>
          </a:p>
        </p:txBody>
      </p:sp>
      <p:graphicFrame>
        <p:nvGraphicFramePr>
          <p:cNvPr id="6" name="Group 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942954"/>
              </p:ext>
            </p:extLst>
          </p:nvPr>
        </p:nvGraphicFramePr>
        <p:xfrm>
          <a:off x="457200" y="3212976"/>
          <a:ext cx="8229600" cy="2351724"/>
        </p:xfrm>
        <a:graphic>
          <a:graphicData uri="http://schemas.openxmlformats.org/drawingml/2006/table">
            <a:tbl>
              <a:tblPr/>
              <a:tblGrid>
                <a:gridCol w="136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2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IPC_STAT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공유메모리 공간에 관한 정보를 가져오기 위해서 사용된다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정보는 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buf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저장된다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IPC_SET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공유메모리 공간에 대한 사용자권한 변경을 위해서 사용된다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 권한 변경을 위해서는 슈퍼유저 혹은 사용자권한을 가지고 있어야 한다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IPC_RMID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공유메모리 공간을 삭제하기 위해서 사용된다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명령을 사용한다고 해서 곧바로 실행되는 것은 아니며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더 이상 공유메모리 공간을 사용하는 프로세스가 없을 때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즉 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shm_nattch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 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 때까지 기다렸다가 삭제된다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즉 해당 공유메모리 공간에 대해서 삭제표시를 하는 것으로 생각하면 된다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SHM_LOCK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공유메모리 세그먼트를 잠근다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커맨드는 슈퍼유저에 의해서만 실행된다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SHM_UNLOCK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공유메모리 세그먼트 잠금을 해지한다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커맨드는 슈퍼유저에 의해서만 실행된다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47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Shared Memory </a:t>
            </a:r>
            <a:r>
              <a:rPr lang="ko-KR" altLang="en-US" dirty="0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21717" y="1596828"/>
            <a:ext cx="8426450" cy="3384550"/>
            <a:chOff x="204" y="799"/>
            <a:chExt cx="5308" cy="2132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567" y="2296"/>
              <a:ext cx="4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107" y="2659"/>
              <a:ext cx="589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/>
                <a:t>shmid2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109" y="2704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/>
                <a:t>shmid1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99" y="2390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b="1"/>
                <a:t>Kernel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292" y="1026"/>
              <a:ext cx="1497" cy="108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971" y="1026"/>
              <a:ext cx="1497" cy="108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247" y="799"/>
              <a:ext cx="11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b="1"/>
                <a:t>reader process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880" y="799"/>
              <a:ext cx="10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b="1"/>
                <a:t>writer process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474" y="1207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/>
                <a:t>buf1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474" y="1525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/>
                <a:t>buf2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605" y="1252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/>
                <a:t>buf1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05" y="1570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/>
                <a:t>buf2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748" y="1344"/>
              <a:ext cx="68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04" y="1043"/>
              <a:ext cx="12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1. read (0, buf1, SIZ)</a:t>
              </a:r>
            </a:p>
          </p:txBody>
        </p:sp>
        <p:cxnSp>
          <p:nvCxnSpPr>
            <p:cNvPr id="20" name="AutoShape 21"/>
            <p:cNvCxnSpPr>
              <a:cxnSpLocks noChangeShapeType="1"/>
              <a:stCxn id="14" idx="3"/>
              <a:endCxn id="8" idx="0"/>
            </p:cNvCxnSpPr>
            <p:nvPr/>
          </p:nvCxnSpPr>
          <p:spPr bwMode="auto">
            <a:xfrm>
              <a:off x="2064" y="1321"/>
              <a:ext cx="340" cy="1383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748" y="1661"/>
              <a:ext cx="68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218" y="1723"/>
              <a:ext cx="12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solidFill>
                    <a:schemeClr val="accent2"/>
                  </a:solidFill>
                </a:rPr>
                <a:t>2. read (0, buf2, SIZ)</a:t>
              </a:r>
            </a:p>
          </p:txBody>
        </p:sp>
        <p:cxnSp>
          <p:nvCxnSpPr>
            <p:cNvPr id="23" name="AutoShape 24"/>
            <p:cNvCxnSpPr>
              <a:cxnSpLocks noChangeShapeType="1"/>
              <a:stCxn id="8" idx="3"/>
              <a:endCxn id="16" idx="1"/>
            </p:cNvCxnSpPr>
            <p:nvPr/>
          </p:nvCxnSpPr>
          <p:spPr bwMode="auto">
            <a:xfrm flipV="1">
              <a:off x="2699" y="1366"/>
              <a:ext cx="906" cy="145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059" y="1344"/>
              <a:ext cx="14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4286" y="1162"/>
              <a:ext cx="12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2. write (1, buf1, SIZ)</a:t>
              </a:r>
            </a:p>
          </p:txBody>
        </p:sp>
        <p:cxnSp>
          <p:nvCxnSpPr>
            <p:cNvPr id="26" name="AutoShape 28"/>
            <p:cNvCxnSpPr>
              <a:cxnSpLocks noChangeShapeType="1"/>
              <a:stCxn id="15" idx="3"/>
              <a:endCxn id="7" idx="1"/>
            </p:cNvCxnSpPr>
            <p:nvPr/>
          </p:nvCxnSpPr>
          <p:spPr bwMode="auto">
            <a:xfrm>
              <a:off x="2064" y="1639"/>
              <a:ext cx="1043" cy="1134"/>
            </a:xfrm>
            <a:prstGeom prst="curvedConnector3">
              <a:avLst>
                <a:gd name="adj1" fmla="val 49954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9"/>
            <p:cNvCxnSpPr>
              <a:cxnSpLocks noChangeShapeType="1"/>
              <a:stCxn id="7" idx="0"/>
              <a:endCxn id="17" idx="1"/>
            </p:cNvCxnSpPr>
            <p:nvPr/>
          </p:nvCxnSpPr>
          <p:spPr bwMode="auto">
            <a:xfrm rot="16200000">
              <a:off x="3016" y="2070"/>
              <a:ext cx="975" cy="203"/>
            </a:xfrm>
            <a:prstGeom prst="curvedConnector2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4059" y="1661"/>
              <a:ext cx="145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4286" y="1706"/>
              <a:ext cx="12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solidFill>
                    <a:schemeClr val="accent2"/>
                  </a:solidFill>
                </a:rPr>
                <a:t>3. write (1, buf1, SIZ)</a:t>
              </a:r>
            </a:p>
          </p:txBody>
        </p:sp>
      </p:grp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187451" y="5264721"/>
            <a:ext cx="324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i="1" dirty="0"/>
              <a:t>$ </a:t>
            </a:r>
            <a:r>
              <a:rPr lang="en-US" altLang="ko-KR" b="1" i="1" dirty="0" err="1"/>
              <a:t>shmcp</a:t>
            </a:r>
            <a:r>
              <a:rPr lang="en-US" altLang="ko-KR" b="1" i="1" dirty="0"/>
              <a:t> &lt; big &gt; /</a:t>
            </a:r>
            <a:r>
              <a:rPr lang="en-US" altLang="ko-KR" b="1" i="1" dirty="0" err="1"/>
              <a:t>tmp</a:t>
            </a:r>
            <a:r>
              <a:rPr lang="en-US" altLang="ko-KR" b="1" i="1" dirty="0"/>
              <a:t>/big</a:t>
            </a:r>
          </a:p>
        </p:txBody>
      </p:sp>
    </p:spTree>
    <p:extLst>
      <p:ext uri="{BB962C8B-B14F-4D97-AF65-F5344CB8AC3E}">
        <p14:creationId xmlns:p14="http://schemas.microsoft.com/office/powerpoint/2010/main" val="4154931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Shared Memory </a:t>
            </a:r>
            <a:r>
              <a:rPr lang="ko-KR" altLang="en-US" dirty="0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97471" y="1412776"/>
            <a:ext cx="7056139" cy="48242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200" b="1" dirty="0"/>
              <a:t>#define SHARED_KEY1 (</a:t>
            </a:r>
            <a:r>
              <a:rPr lang="en-US" altLang="ko-KR" sz="1200" b="1" dirty="0" err="1"/>
              <a:t>key_t</a:t>
            </a:r>
            <a:r>
              <a:rPr lang="en-US" altLang="ko-KR" sz="1200" b="1" dirty="0"/>
              <a:t>) 0x10 /* </a:t>
            </a:r>
            <a:r>
              <a:rPr lang="ko-KR" altLang="en-US" sz="1200" b="1" dirty="0"/>
              <a:t>공유 메모리 키 *</a:t>
            </a:r>
            <a:r>
              <a:rPr lang="en-US" altLang="ko-KR" sz="1200" b="1" dirty="0"/>
              <a:t>/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#define SHARED_KEY2 (</a:t>
            </a:r>
            <a:r>
              <a:rPr lang="en-US" altLang="ko-KR" sz="1200" b="1" dirty="0" err="1"/>
              <a:t>key_t</a:t>
            </a:r>
            <a:r>
              <a:rPr lang="en-US" altLang="ko-KR" sz="1200" b="1" dirty="0"/>
              <a:t>) 0x15 /*</a:t>
            </a:r>
            <a:r>
              <a:rPr lang="ko-KR" altLang="en-US" sz="1200" b="1" dirty="0"/>
              <a:t>공유 메모리 키 *</a:t>
            </a:r>
            <a:r>
              <a:rPr lang="en-US" altLang="ko-KR" sz="1200" b="1" dirty="0"/>
              <a:t>/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#define SEM_KEY (</a:t>
            </a:r>
            <a:r>
              <a:rPr lang="en-US" altLang="ko-KR" sz="1200" b="1" dirty="0" err="1"/>
              <a:t>key_t</a:t>
            </a:r>
            <a:r>
              <a:rPr lang="en-US" altLang="ko-KR" sz="1200" b="1" dirty="0"/>
              <a:t>) 0x20 /* </a:t>
            </a:r>
            <a:r>
              <a:rPr lang="ko-KR" altLang="en-US" sz="1200" b="1" dirty="0" err="1"/>
              <a:t>세마포</a:t>
            </a:r>
            <a:r>
              <a:rPr lang="ko-KR" altLang="en-US" sz="1200" b="1" dirty="0"/>
              <a:t> 키 *</a:t>
            </a:r>
            <a:r>
              <a:rPr lang="en-US" altLang="ko-KR" sz="1200" b="1" dirty="0"/>
              <a:t>/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#define IFLAGS (IPC_CREAT )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#define ERR ((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 *) -1)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#define SIZE 2048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sembuf</a:t>
            </a:r>
            <a:r>
              <a:rPr lang="en-US" altLang="ko-KR" sz="1200" b="1" dirty="0"/>
              <a:t> p1 = {0, -1, SEM_UNDO }, p2 = {1, -1, SEM_UNDO };</a:t>
            </a:r>
          </a:p>
          <a:p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sembuf</a:t>
            </a:r>
            <a:r>
              <a:rPr lang="en-US" altLang="ko-KR" sz="1200" b="1" dirty="0"/>
              <a:t> v1 = {0, 1, SEM_UNDO }, v2 = {1, 1, SEM_UNDO };</a:t>
            </a:r>
          </a:p>
          <a:p>
            <a:endParaRPr lang="en-US" altLang="ko-KR" sz="1200" b="1" dirty="0"/>
          </a:p>
          <a:p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 {	/* data 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read count </a:t>
            </a:r>
            <a:r>
              <a:rPr lang="ko-KR" altLang="en-US" sz="1200" b="1" dirty="0"/>
              <a:t>저장 *</a:t>
            </a:r>
            <a:r>
              <a:rPr lang="en-US" altLang="ko-KR" sz="1200" b="1" dirty="0"/>
              <a:t>/</a:t>
            </a:r>
          </a:p>
          <a:p>
            <a:r>
              <a:rPr lang="en-US" altLang="ko-KR" sz="1200" b="1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d_nread</a:t>
            </a:r>
            <a:r>
              <a:rPr lang="en-US" altLang="ko-KR" sz="1200" b="1" dirty="0"/>
              <a:t>;</a:t>
            </a:r>
          </a:p>
          <a:p>
            <a:r>
              <a:rPr lang="en-US" altLang="ko-KR" sz="1200" b="1" dirty="0"/>
              <a:t>	char </a:t>
            </a:r>
            <a:r>
              <a:rPr lang="en-US" altLang="ko-KR" sz="1200" b="1" dirty="0" err="1"/>
              <a:t>d_buf</a:t>
            </a:r>
            <a:r>
              <a:rPr lang="en-US" altLang="ko-KR" sz="1200" b="1" dirty="0"/>
              <a:t>[SIZE];</a:t>
            </a:r>
          </a:p>
          <a:p>
            <a:r>
              <a:rPr lang="en-US" altLang="ko-KR" sz="1200" b="1" dirty="0"/>
              <a:t>};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shm_id1, shm_id2, </a:t>
            </a:r>
            <a:r>
              <a:rPr lang="en-US" altLang="ko-KR" sz="1200" b="1" dirty="0" err="1"/>
              <a:t>sem_id</a:t>
            </a:r>
            <a:r>
              <a:rPr lang="en-US" altLang="ko-KR" sz="12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96420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97471" y="1412776"/>
            <a:ext cx="7056139" cy="48242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200" b="1" dirty="0"/>
              <a:t>/* </a:t>
            </a:r>
            <a:r>
              <a:rPr lang="ko-KR" altLang="en-US" sz="1200" b="1" dirty="0"/>
              <a:t>초기화 루틴 들*</a:t>
            </a:r>
            <a:r>
              <a:rPr lang="en-US" altLang="ko-KR" sz="1200" b="1" dirty="0"/>
              <a:t>/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void </a:t>
            </a:r>
            <a:r>
              <a:rPr lang="en-US" altLang="ko-KR" sz="1200" b="1" dirty="0" err="1"/>
              <a:t>getseg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 **p1, 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 **p2)  {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if ((shm_id1 = </a:t>
            </a:r>
            <a:r>
              <a:rPr lang="en-US" altLang="ko-KR" sz="1200" b="1" dirty="0" err="1"/>
              <a:t>shmget</a:t>
            </a:r>
            <a:r>
              <a:rPr lang="en-US" altLang="ko-KR" sz="1200" b="1" dirty="0"/>
              <a:t> (SHARED_KEY1, </a:t>
            </a:r>
            <a:r>
              <a:rPr lang="en-US" altLang="ko-KR" sz="1200" b="1" dirty="0" err="1"/>
              <a:t>sizeof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), 0600 | IFLAGS)) == -1) {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perror</a:t>
            </a:r>
            <a:r>
              <a:rPr lang="en-US" altLang="ko-KR" sz="1200" b="1" dirty="0"/>
              <a:t>("error </a:t>
            </a:r>
            <a:r>
              <a:rPr lang="en-US" altLang="ko-KR" sz="1200" b="1" dirty="0" err="1"/>
              <a:t>shmget</a:t>
            </a:r>
            <a:r>
              <a:rPr lang="en-US" altLang="ko-KR" sz="1200" b="1" dirty="0"/>
              <a:t>\n");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exit(1);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}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if ((shm_id2 = </a:t>
            </a:r>
            <a:r>
              <a:rPr lang="en-US" altLang="ko-KR" sz="1200" b="1" dirty="0" err="1"/>
              <a:t>shmget</a:t>
            </a:r>
            <a:r>
              <a:rPr lang="en-US" altLang="ko-KR" sz="1200" b="1" dirty="0"/>
              <a:t> (SHARED_KEY2, </a:t>
            </a:r>
            <a:r>
              <a:rPr lang="en-US" altLang="ko-KR" sz="1200" b="1" dirty="0" err="1"/>
              <a:t>sizeof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), 0600 | IFLAGS)) == -1){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perror</a:t>
            </a:r>
            <a:r>
              <a:rPr lang="en-US" altLang="ko-KR" sz="1200" b="1" dirty="0"/>
              <a:t>("error </a:t>
            </a:r>
            <a:r>
              <a:rPr lang="en-US" altLang="ko-KR" sz="1200" b="1" dirty="0" err="1"/>
              <a:t>shmget</a:t>
            </a:r>
            <a:r>
              <a:rPr lang="en-US" altLang="ko-KR" sz="1200" b="1" dirty="0"/>
              <a:t>\n");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exit(1);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}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if ((*p1 = (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 *) </a:t>
            </a:r>
            <a:r>
              <a:rPr lang="en-US" altLang="ko-KR" sz="1200" b="1" dirty="0" err="1"/>
              <a:t>shmat</a:t>
            </a:r>
            <a:r>
              <a:rPr lang="en-US" altLang="ko-KR" sz="1200" b="1" dirty="0"/>
              <a:t> (shm_id1, 0, 0)) == ERR){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perror</a:t>
            </a:r>
            <a:r>
              <a:rPr lang="en-US" altLang="ko-KR" sz="1200" b="1" dirty="0"/>
              <a:t>("error </a:t>
            </a:r>
            <a:r>
              <a:rPr lang="en-US" altLang="ko-KR" sz="1200" b="1" dirty="0" err="1"/>
              <a:t>shmget</a:t>
            </a:r>
            <a:r>
              <a:rPr lang="en-US" altLang="ko-KR" sz="1200" b="1" dirty="0"/>
              <a:t>\n");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exit(1);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}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if ((*p2 = (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 *) </a:t>
            </a:r>
            <a:r>
              <a:rPr lang="en-US" altLang="ko-KR" sz="1200" b="1" dirty="0" err="1"/>
              <a:t>shmat</a:t>
            </a:r>
            <a:r>
              <a:rPr lang="en-US" altLang="ko-KR" sz="1200" b="1" dirty="0"/>
              <a:t> (shm_id2, 0, 0)) == ERR){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perror</a:t>
            </a:r>
            <a:r>
              <a:rPr lang="en-US" altLang="ko-KR" sz="1200" b="1" dirty="0"/>
              <a:t>("error </a:t>
            </a:r>
            <a:r>
              <a:rPr lang="en-US" altLang="ko-KR" sz="1200" b="1" dirty="0" err="1"/>
              <a:t>shmget</a:t>
            </a:r>
            <a:r>
              <a:rPr lang="en-US" altLang="ko-KR" sz="1200" b="1" dirty="0"/>
              <a:t>\n");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exit(1);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}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22542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97471" y="1412776"/>
            <a:ext cx="7056139" cy="48242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getsem</a:t>
            </a:r>
            <a:r>
              <a:rPr lang="en-US" altLang="ko-KR" sz="1200" b="1" dirty="0"/>
              <a:t> (void) 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</a:t>
            </a:r>
            <a:r>
              <a:rPr lang="en-US" altLang="ko-KR" sz="1200" b="1" dirty="0" err="1"/>
              <a:t>semun</a:t>
            </a:r>
            <a:r>
              <a:rPr lang="en-US" altLang="ko-KR" sz="1200" b="1" dirty="0"/>
              <a:t> x;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</a:t>
            </a:r>
            <a:r>
              <a:rPr lang="en-US" altLang="ko-KR" sz="1200" b="1" dirty="0" err="1"/>
              <a:t>x.val</a:t>
            </a:r>
            <a:r>
              <a:rPr lang="en-US" altLang="ko-KR" sz="1200" b="1" dirty="0"/>
              <a:t> = 0;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id=-1;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if ((id = </a:t>
            </a:r>
            <a:r>
              <a:rPr lang="en-US" altLang="ko-KR" sz="1200" b="1" dirty="0" err="1"/>
              <a:t>semget</a:t>
            </a:r>
            <a:r>
              <a:rPr lang="en-US" altLang="ko-KR" sz="1200" b="1" dirty="0"/>
              <a:t> (SEM_KEY, 2, 0600 | IFLAGS) ) == -1) 	exit(1);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if (</a:t>
            </a:r>
            <a:r>
              <a:rPr lang="en-US" altLang="ko-KR" sz="1200" b="1" dirty="0" err="1"/>
              <a:t>semctl</a:t>
            </a:r>
            <a:r>
              <a:rPr lang="en-US" altLang="ko-KR" sz="1200" b="1" dirty="0"/>
              <a:t> ( id, 0, SETVAL, x) == -1) 		exit(1);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if (</a:t>
            </a:r>
            <a:r>
              <a:rPr lang="en-US" altLang="ko-KR" sz="1200" b="1" dirty="0" err="1"/>
              <a:t>semctl</a:t>
            </a:r>
            <a:r>
              <a:rPr lang="en-US" altLang="ko-KR" sz="1200" b="1" dirty="0"/>
              <a:t> ( id, 1, SETVAL, x) == -1)		exit(1) 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return (id);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}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void </a:t>
            </a:r>
            <a:r>
              <a:rPr lang="en-US" altLang="ko-KR" sz="1200" b="1" dirty="0" err="1"/>
              <a:t>remobj</a:t>
            </a:r>
            <a:r>
              <a:rPr lang="en-US" altLang="ko-KR" sz="1200" b="1" dirty="0"/>
              <a:t> (void)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if (</a:t>
            </a:r>
            <a:r>
              <a:rPr lang="en-US" altLang="ko-KR" sz="1200" b="1" dirty="0" err="1"/>
              <a:t>shmctl</a:t>
            </a:r>
            <a:r>
              <a:rPr lang="en-US" altLang="ko-KR" sz="1200" b="1" dirty="0"/>
              <a:t> (shm_id1, IPC_RMID, 0) == -1)		exit(1);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if (</a:t>
            </a:r>
            <a:r>
              <a:rPr lang="en-US" altLang="ko-KR" sz="1200" b="1" dirty="0" err="1"/>
              <a:t>shmctl</a:t>
            </a:r>
            <a:r>
              <a:rPr lang="en-US" altLang="ko-KR" sz="1200" b="1" dirty="0"/>
              <a:t> (shm_id2, IPC_RMID, 0) == -1)		exit(1);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if (</a:t>
            </a:r>
            <a:r>
              <a:rPr lang="en-US" altLang="ko-KR" sz="1200" b="1" dirty="0" err="1"/>
              <a:t>semctl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sem_id</a:t>
            </a:r>
            <a:r>
              <a:rPr lang="en-US" altLang="ko-KR" sz="1200" b="1" dirty="0"/>
              <a:t>, 0, IPC_RMID, 0) == -1) 		exit(1) 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1244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내용 개체 틀 1"/>
          <p:cNvSpPr>
            <a:spLocks noGrp="1"/>
          </p:cNvSpPr>
          <p:nvPr/>
        </p:nvSpPr>
        <p:spPr>
          <a:xfrm>
            <a:off x="457200" y="1166019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22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0" dirty="0" err="1"/>
              <a:t>int</a:t>
            </a:r>
            <a:r>
              <a:rPr lang="en-US" altLang="ko-KR" sz="1200" b="0" dirty="0"/>
              <a:t> glob = 6;	// </a:t>
            </a:r>
            <a:r>
              <a:rPr lang="ko-KR" altLang="en-US" sz="1200" b="0" dirty="0"/>
              <a:t>외부 변수</a:t>
            </a: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b="0" dirty="0" err="1"/>
              <a:t>int</a:t>
            </a:r>
            <a:r>
              <a:rPr lang="en-US" altLang="ko-KR" sz="1200" b="0" dirty="0"/>
              <a:t> main(void) {</a:t>
            </a:r>
          </a:p>
          <a:p>
            <a:pPr marL="0" indent="0">
              <a:buNone/>
            </a:pPr>
            <a:r>
              <a:rPr lang="en-US" altLang="ko-KR" sz="1200" b="0" dirty="0"/>
              <a:t>	</a:t>
            </a:r>
            <a:r>
              <a:rPr lang="en-US" altLang="ko-KR" sz="1200" b="0" dirty="0" err="1"/>
              <a:t>pid_t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pid</a:t>
            </a:r>
            <a:r>
              <a:rPr lang="en-US" altLang="ko-KR" sz="1200" b="0" dirty="0"/>
              <a:t>;</a:t>
            </a:r>
          </a:p>
          <a:p>
            <a:pPr marL="0" indent="0">
              <a:buNone/>
            </a:pPr>
            <a:r>
              <a:rPr lang="en-US" altLang="ko-KR" sz="1200" b="0" dirty="0"/>
              <a:t>	</a:t>
            </a:r>
            <a:r>
              <a:rPr lang="en-US" altLang="ko-KR" sz="1200" b="0" dirty="0" err="1"/>
              <a:t>int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var</a:t>
            </a:r>
            <a:r>
              <a:rPr lang="en-US" altLang="ko-KR" sz="1200" b="0" dirty="0"/>
              <a:t> = 88;	// </a:t>
            </a:r>
            <a:r>
              <a:rPr lang="ko-KR" altLang="en-US" sz="1200" b="0" dirty="0"/>
              <a:t>자동변수</a:t>
            </a:r>
            <a:endParaRPr lang="en-US" altLang="ko-KR" sz="1200" b="0" dirty="0"/>
          </a:p>
          <a:p>
            <a:pPr marL="0" indent="0">
              <a:buNone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b="0" dirty="0"/>
              <a:t>	</a:t>
            </a:r>
            <a:r>
              <a:rPr lang="en-US" altLang="ko-KR" sz="1200" b="0" dirty="0" err="1"/>
              <a:t>pid</a:t>
            </a:r>
            <a:r>
              <a:rPr lang="en-US" altLang="ko-KR" sz="1200" b="0" dirty="0"/>
              <a:t> = fork();</a:t>
            </a:r>
          </a:p>
          <a:p>
            <a:pPr marL="0" indent="0">
              <a:buNone/>
            </a:pPr>
            <a:r>
              <a:rPr lang="en-US" altLang="ko-KR" sz="1200" b="0" dirty="0"/>
              <a:t>	if(</a:t>
            </a:r>
            <a:r>
              <a:rPr lang="en-US" altLang="ko-KR" sz="1200" b="0" dirty="0" err="1"/>
              <a:t>pid</a:t>
            </a:r>
            <a:r>
              <a:rPr lang="en-US" altLang="ko-KR" sz="1200" b="0" dirty="0"/>
              <a:t> == -1) { </a:t>
            </a:r>
            <a:r>
              <a:rPr lang="en-US" altLang="ko-KR" sz="1200" b="0" dirty="0" err="1"/>
              <a:t>printf</a:t>
            </a:r>
            <a:r>
              <a:rPr lang="en-US" altLang="ko-KR" sz="1200" b="0" dirty="0"/>
              <a:t>("error\n"); exit(0); }</a:t>
            </a:r>
          </a:p>
          <a:p>
            <a:pPr marL="0" indent="0">
              <a:buNone/>
            </a:pPr>
            <a:r>
              <a:rPr lang="en-US" altLang="ko-KR" sz="1200" b="0" dirty="0"/>
              <a:t>	else if (</a:t>
            </a:r>
            <a:r>
              <a:rPr lang="en-US" altLang="ko-KR" sz="1200" b="0" dirty="0" err="1"/>
              <a:t>pid</a:t>
            </a:r>
            <a:r>
              <a:rPr lang="en-US" altLang="ko-KR" sz="1200" b="0" dirty="0"/>
              <a:t> == 0)  {</a:t>
            </a:r>
          </a:p>
          <a:p>
            <a:pPr marL="0" indent="0">
              <a:buNone/>
            </a:pPr>
            <a:r>
              <a:rPr lang="en-US" altLang="ko-KR" sz="1200" b="0" dirty="0"/>
              <a:t>		// child</a:t>
            </a:r>
          </a:p>
          <a:p>
            <a:pPr marL="0" indent="0">
              <a:buNone/>
            </a:pPr>
            <a:r>
              <a:rPr lang="en-US" altLang="ko-KR" sz="1200" b="0" dirty="0"/>
              <a:t>		glob++;  </a:t>
            </a:r>
            <a:r>
              <a:rPr lang="en-US" altLang="ko-KR" sz="1200" b="0" dirty="0" err="1"/>
              <a:t>var</a:t>
            </a:r>
            <a:r>
              <a:rPr lang="en-US" altLang="ko-KR" sz="1200" b="0" dirty="0"/>
              <a:t>++;	// </a:t>
            </a:r>
            <a:r>
              <a:rPr lang="ko-KR" altLang="en-US" sz="1200" b="0" dirty="0"/>
              <a:t>변수 수정</a:t>
            </a:r>
            <a:r>
              <a:rPr lang="en-US" altLang="ko-KR" sz="1200" b="0" dirty="0"/>
              <a:t>	</a:t>
            </a:r>
          </a:p>
          <a:p>
            <a:pPr marL="0" indent="0">
              <a:buNone/>
            </a:pPr>
            <a:r>
              <a:rPr lang="en-US" altLang="ko-KR" sz="1200" b="0" dirty="0"/>
              <a:t>		</a:t>
            </a:r>
            <a:r>
              <a:rPr lang="en-US" altLang="ko-KR" sz="1200" b="0" dirty="0" err="1"/>
              <a:t>printf</a:t>
            </a:r>
            <a:r>
              <a:rPr lang="en-US" altLang="ko-KR" sz="1200" b="0" dirty="0"/>
              <a:t>("child : </a:t>
            </a:r>
            <a:r>
              <a:rPr lang="en-US" altLang="ko-KR" sz="1200" b="0" dirty="0" err="1"/>
              <a:t>getpid</a:t>
            </a:r>
            <a:r>
              <a:rPr lang="en-US" altLang="ko-KR" sz="1200" b="0" dirty="0"/>
              <a:t>() %d, </a:t>
            </a:r>
            <a:r>
              <a:rPr lang="en-US" altLang="ko-KR" sz="1200" b="0" dirty="0" err="1"/>
              <a:t>getppid</a:t>
            </a:r>
            <a:r>
              <a:rPr lang="en-US" altLang="ko-KR" sz="1200" b="0" dirty="0"/>
              <a:t>() %d\n",</a:t>
            </a:r>
            <a:r>
              <a:rPr lang="en-US" altLang="ko-KR" sz="1200" b="0" dirty="0" err="1"/>
              <a:t>getpid</a:t>
            </a:r>
            <a:r>
              <a:rPr lang="en-US" altLang="ko-KR" sz="1200" b="0" dirty="0"/>
              <a:t>(),</a:t>
            </a:r>
            <a:r>
              <a:rPr lang="en-US" altLang="ko-KR" sz="1200" b="0" dirty="0" err="1"/>
              <a:t>getppid</a:t>
            </a:r>
            <a:r>
              <a:rPr lang="en-US" altLang="ko-KR" sz="1200" b="0" dirty="0"/>
              <a:t>());</a:t>
            </a:r>
          </a:p>
          <a:p>
            <a:pPr marL="0" indent="0">
              <a:buNone/>
            </a:pPr>
            <a:r>
              <a:rPr lang="en-US" altLang="ko-KR" sz="1200" b="0" dirty="0"/>
              <a:t>		</a:t>
            </a:r>
            <a:r>
              <a:rPr lang="en-US" altLang="ko-KR" sz="1200" b="0" dirty="0" err="1"/>
              <a:t>printf</a:t>
            </a:r>
            <a:r>
              <a:rPr lang="en-US" altLang="ko-KR" sz="1200" b="0" dirty="0"/>
              <a:t>("child : </a:t>
            </a:r>
            <a:r>
              <a:rPr lang="en-US" altLang="ko-KR" sz="1200" b="0" dirty="0" err="1"/>
              <a:t>pid</a:t>
            </a:r>
            <a:r>
              <a:rPr lang="en-US" altLang="ko-KR" sz="1200" b="0" dirty="0"/>
              <a:t> %d\n", </a:t>
            </a:r>
            <a:r>
              <a:rPr lang="en-US" altLang="ko-KR" sz="1200" b="0" dirty="0" err="1"/>
              <a:t>pid</a:t>
            </a:r>
            <a:r>
              <a:rPr lang="en-US" altLang="ko-KR" sz="1200" b="0" dirty="0"/>
              <a:t>);</a:t>
            </a:r>
          </a:p>
          <a:p>
            <a:pPr marL="0" indent="0">
              <a:buNone/>
            </a:pPr>
            <a:r>
              <a:rPr lang="en-US" altLang="ko-KR" sz="1200" b="0" dirty="0"/>
              <a:t>		</a:t>
            </a:r>
            <a:r>
              <a:rPr lang="en-US" altLang="ko-KR" sz="1200" b="0" dirty="0" err="1"/>
              <a:t>printf</a:t>
            </a:r>
            <a:r>
              <a:rPr lang="en-US" altLang="ko-KR" sz="1200" b="0" dirty="0"/>
              <a:t>("child : glob %d </a:t>
            </a:r>
            <a:r>
              <a:rPr lang="en-US" altLang="ko-KR" sz="1200" b="0" dirty="0" err="1"/>
              <a:t>var</a:t>
            </a:r>
            <a:r>
              <a:rPr lang="en-US" altLang="ko-KR" sz="1200" b="0" dirty="0"/>
              <a:t> %d\n", glob, </a:t>
            </a:r>
            <a:r>
              <a:rPr lang="en-US" altLang="ko-KR" sz="1200" b="0" dirty="0" err="1"/>
              <a:t>var</a:t>
            </a:r>
            <a:r>
              <a:rPr lang="en-US" altLang="ko-KR" sz="1200" b="0" dirty="0"/>
              <a:t>);</a:t>
            </a:r>
          </a:p>
          <a:p>
            <a:pPr marL="0" indent="0">
              <a:buNone/>
            </a:pPr>
            <a:r>
              <a:rPr lang="en-US" altLang="ko-KR" sz="1200" b="0" dirty="0"/>
              <a:t>	} else {</a:t>
            </a:r>
          </a:p>
          <a:p>
            <a:pPr marL="0" indent="0">
              <a:buNone/>
            </a:pPr>
            <a:r>
              <a:rPr lang="en-US" altLang="ko-KR" sz="1200" b="0" dirty="0"/>
              <a:t>		// parent</a:t>
            </a:r>
          </a:p>
          <a:p>
            <a:pPr marL="0" indent="0">
              <a:buNone/>
            </a:pPr>
            <a:r>
              <a:rPr lang="en-US" altLang="ko-KR" sz="1200" b="0" dirty="0"/>
              <a:t>		</a:t>
            </a:r>
            <a:r>
              <a:rPr lang="en-US" altLang="ko-KR" sz="1200" b="0" dirty="0" err="1"/>
              <a:t>printf</a:t>
            </a:r>
            <a:r>
              <a:rPr lang="en-US" altLang="ko-KR" sz="1200" b="0" dirty="0"/>
              <a:t>("parent : </a:t>
            </a:r>
            <a:r>
              <a:rPr lang="en-US" altLang="ko-KR" sz="1200" b="0" dirty="0" err="1"/>
              <a:t>getpid</a:t>
            </a:r>
            <a:r>
              <a:rPr lang="en-US" altLang="ko-KR" sz="1200" b="0" dirty="0"/>
              <a:t>() %d\n",</a:t>
            </a:r>
            <a:r>
              <a:rPr lang="en-US" altLang="ko-KR" sz="1200" b="0" dirty="0" err="1"/>
              <a:t>getpid</a:t>
            </a:r>
            <a:r>
              <a:rPr lang="en-US" altLang="ko-KR" sz="1200" b="0" dirty="0"/>
              <a:t>());</a:t>
            </a:r>
          </a:p>
          <a:p>
            <a:pPr marL="0" indent="0">
              <a:buNone/>
            </a:pPr>
            <a:r>
              <a:rPr lang="en-US" altLang="ko-KR" sz="1200" b="0" dirty="0"/>
              <a:t>		</a:t>
            </a:r>
            <a:r>
              <a:rPr lang="en-US" altLang="ko-KR" sz="1200" b="0" dirty="0" err="1"/>
              <a:t>printf</a:t>
            </a:r>
            <a:r>
              <a:rPr lang="en-US" altLang="ko-KR" sz="1200" b="0" dirty="0"/>
              <a:t>("parent : </a:t>
            </a:r>
            <a:r>
              <a:rPr lang="en-US" altLang="ko-KR" sz="1200" b="0" dirty="0" err="1"/>
              <a:t>pid</a:t>
            </a:r>
            <a:r>
              <a:rPr lang="en-US" altLang="ko-KR" sz="1200" b="0" dirty="0"/>
              <a:t> %d\n", </a:t>
            </a:r>
            <a:r>
              <a:rPr lang="en-US" altLang="ko-KR" sz="1200" b="0" dirty="0" err="1"/>
              <a:t>pid</a:t>
            </a:r>
            <a:r>
              <a:rPr lang="en-US" altLang="ko-KR" sz="1200" b="0" dirty="0"/>
              <a:t>);</a:t>
            </a:r>
          </a:p>
          <a:p>
            <a:pPr marL="0" indent="0">
              <a:buNone/>
            </a:pPr>
            <a:r>
              <a:rPr lang="en-US" altLang="ko-KR" sz="1200" b="0" dirty="0"/>
              <a:t>		</a:t>
            </a:r>
            <a:r>
              <a:rPr lang="en-US" altLang="ko-KR" sz="1200" b="0" dirty="0" err="1"/>
              <a:t>printf</a:t>
            </a:r>
            <a:r>
              <a:rPr lang="en-US" altLang="ko-KR" sz="1200" b="0" dirty="0"/>
              <a:t>("parent : glob %d </a:t>
            </a:r>
            <a:r>
              <a:rPr lang="en-US" altLang="ko-KR" sz="1200" b="0" dirty="0" err="1"/>
              <a:t>var</a:t>
            </a:r>
            <a:r>
              <a:rPr lang="en-US" altLang="ko-KR" sz="1200" b="0" dirty="0"/>
              <a:t> %d\n", glob, </a:t>
            </a:r>
            <a:r>
              <a:rPr lang="en-US" altLang="ko-KR" sz="1200" b="0" dirty="0" err="1"/>
              <a:t>var</a:t>
            </a:r>
            <a:r>
              <a:rPr lang="en-US" altLang="ko-KR" sz="1200" b="0" dirty="0"/>
              <a:t>);</a:t>
            </a:r>
          </a:p>
          <a:p>
            <a:pPr marL="0" indent="0">
              <a:buNone/>
            </a:pPr>
            <a:r>
              <a:rPr lang="en-US" altLang="ko-KR" sz="1200" b="0" dirty="0"/>
              <a:t>	}</a:t>
            </a:r>
          </a:p>
          <a:p>
            <a:pPr marL="0" indent="0">
              <a:buNone/>
            </a:pPr>
            <a:r>
              <a:rPr lang="en-US" altLang="ko-KR" sz="1200" b="0" dirty="0"/>
              <a:t>}</a:t>
            </a:r>
          </a:p>
        </p:txBody>
      </p:sp>
      <p:sp>
        <p:nvSpPr>
          <p:cNvPr id="9" name="내용 개체 틀 1"/>
          <p:cNvSpPr>
            <a:spLocks noGrp="1"/>
          </p:cNvSpPr>
          <p:nvPr/>
        </p:nvSpPr>
        <p:spPr>
          <a:xfrm>
            <a:off x="5963047" y="4763988"/>
            <a:ext cx="2736304" cy="14072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22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parent : </a:t>
            </a:r>
            <a:r>
              <a:rPr lang="en-US" altLang="ko-KR" sz="1200" b="0" dirty="0" err="1">
                <a:solidFill>
                  <a:schemeClr val="bg1"/>
                </a:solidFill>
                <a:latin typeface="+mj-lt"/>
              </a:rPr>
              <a:t>getpid</a:t>
            </a: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() 4215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parent : </a:t>
            </a:r>
            <a:r>
              <a:rPr lang="en-US" altLang="ko-KR" sz="1200" b="0" dirty="0" err="1">
                <a:solidFill>
                  <a:schemeClr val="bg1"/>
                </a:solidFill>
                <a:latin typeface="+mj-lt"/>
              </a:rPr>
              <a:t>pid</a:t>
            </a: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 4216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parent : glob 6 </a:t>
            </a:r>
            <a:r>
              <a:rPr lang="en-US" altLang="ko-KR" sz="1200" b="0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 88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child : </a:t>
            </a:r>
            <a:r>
              <a:rPr lang="en-US" altLang="ko-KR" sz="1200" b="0" dirty="0" err="1">
                <a:solidFill>
                  <a:schemeClr val="bg1"/>
                </a:solidFill>
                <a:latin typeface="+mj-lt"/>
              </a:rPr>
              <a:t>getpid</a:t>
            </a: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() 4216, </a:t>
            </a:r>
            <a:r>
              <a:rPr lang="en-US" altLang="ko-KR" sz="1200" b="0" dirty="0" err="1">
                <a:solidFill>
                  <a:schemeClr val="bg1"/>
                </a:solidFill>
                <a:latin typeface="+mj-lt"/>
              </a:rPr>
              <a:t>getppid</a:t>
            </a: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() 4215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child : </a:t>
            </a:r>
            <a:r>
              <a:rPr lang="en-US" altLang="ko-KR" sz="1200" b="0" dirty="0" err="1">
                <a:solidFill>
                  <a:schemeClr val="bg1"/>
                </a:solidFill>
                <a:latin typeface="+mj-lt"/>
              </a:rPr>
              <a:t>pid</a:t>
            </a: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 0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child : glob 7 </a:t>
            </a:r>
            <a:r>
              <a:rPr lang="en-US" altLang="ko-KR" sz="1200" b="0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 89</a:t>
            </a:r>
          </a:p>
        </p:txBody>
      </p:sp>
    </p:spTree>
    <p:extLst>
      <p:ext uri="{BB962C8B-B14F-4D97-AF65-F5344CB8AC3E}">
        <p14:creationId xmlns:p14="http://schemas.microsoft.com/office/powerpoint/2010/main" val="1984490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97471" y="1412776"/>
            <a:ext cx="7056139" cy="48242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200" b="1" dirty="0"/>
              <a:t>main () {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</a:t>
            </a:r>
            <a:r>
              <a:rPr lang="en-US" altLang="ko-KR" sz="1200" b="1" dirty="0" err="1"/>
              <a:t>pid_t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pid</a:t>
            </a:r>
            <a:r>
              <a:rPr lang="en-US" altLang="ko-KR" sz="12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 *buf1, *buf2;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</a:t>
            </a:r>
            <a:r>
              <a:rPr lang="en-US" altLang="ko-KR" sz="1200" b="1" dirty="0" err="1"/>
              <a:t>sem_id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getsem</a:t>
            </a:r>
            <a:r>
              <a:rPr lang="en-US" altLang="ko-KR" sz="1200" b="1" dirty="0"/>
              <a:t>();	 		// </a:t>
            </a:r>
            <a:r>
              <a:rPr lang="ko-KR" altLang="en-US" sz="1200" b="1" dirty="0" err="1"/>
              <a:t>세마포</a:t>
            </a:r>
            <a:r>
              <a:rPr lang="ko-KR" altLang="en-US" sz="1200" b="1" dirty="0"/>
              <a:t> 생성 및 초기화 </a:t>
            </a:r>
            <a:endParaRPr lang="en-US" altLang="ko-KR" sz="1200" b="1" dirty="0"/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</a:t>
            </a:r>
            <a:r>
              <a:rPr lang="en-US" altLang="ko-KR" sz="1200" b="1" dirty="0" err="1"/>
              <a:t>getseg</a:t>
            </a:r>
            <a:r>
              <a:rPr lang="en-US" altLang="ko-KR" sz="1200" b="1" dirty="0"/>
              <a:t> (&amp;buf1, &amp;buf2); 		// </a:t>
            </a:r>
            <a:r>
              <a:rPr lang="ko-KR" altLang="en-US" sz="1200" b="1" dirty="0"/>
              <a:t>공유 메모리 생성 및 부착 </a:t>
            </a:r>
            <a:endParaRPr lang="en-US" altLang="ko-KR" sz="1200" b="1" dirty="0"/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switch (</a:t>
            </a:r>
            <a:r>
              <a:rPr lang="en-US" altLang="ko-KR" sz="1200" b="1" dirty="0" err="1"/>
              <a:t>pid</a:t>
            </a:r>
            <a:r>
              <a:rPr lang="en-US" altLang="ko-KR" sz="1200" b="1" dirty="0"/>
              <a:t> = fork ()) {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case -1: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</a:t>
            </a:r>
            <a:r>
              <a:rPr lang="en-US" altLang="ko-KR" sz="1200" b="1" dirty="0" err="1"/>
              <a:t>perror</a:t>
            </a:r>
            <a:r>
              <a:rPr lang="en-US" altLang="ko-KR" sz="1200" b="1" dirty="0"/>
              <a:t>("fork");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break;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case 0: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writer (</a:t>
            </a:r>
            <a:r>
              <a:rPr lang="en-US" altLang="ko-KR" sz="1200" b="1" dirty="0" err="1"/>
              <a:t>sem_id</a:t>
            </a:r>
            <a:r>
              <a:rPr lang="en-US" altLang="ko-KR" sz="1200" b="1" dirty="0"/>
              <a:t>, buf1, buf2);	// </a:t>
            </a:r>
            <a:r>
              <a:rPr lang="ko-KR" altLang="en-US" sz="1200" b="1" dirty="0"/>
              <a:t>자식 프로세스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공유메모리 </a:t>
            </a:r>
            <a:r>
              <a:rPr lang="ko-KR" altLang="en-US" sz="1200" b="1" dirty="0">
                <a:sym typeface="Wingdings" pitchFamily="2" charset="2"/>
              </a:rPr>
              <a:t> 표준출력</a:t>
            </a:r>
            <a:r>
              <a:rPr lang="ko-KR" altLang="en-US" sz="1200" b="1" dirty="0"/>
              <a:t> </a:t>
            </a: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</a:t>
            </a:r>
            <a:r>
              <a:rPr lang="en-US" altLang="ko-KR" sz="1200" b="1" dirty="0" err="1"/>
              <a:t>remobj</a:t>
            </a:r>
            <a:r>
              <a:rPr lang="en-US" altLang="ko-KR" sz="1200" b="1" dirty="0"/>
              <a:t> ();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break;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default:			// </a:t>
            </a:r>
            <a:r>
              <a:rPr lang="ko-KR" altLang="en-US" sz="1200" b="1" dirty="0"/>
              <a:t>부모 프로세스 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표준입력 </a:t>
            </a:r>
            <a:r>
              <a:rPr lang="ko-KR" altLang="en-US" sz="1200" b="1" dirty="0">
                <a:sym typeface="Wingdings" pitchFamily="2" charset="2"/>
              </a:rPr>
              <a:t> 공유메모리</a:t>
            </a: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reader (</a:t>
            </a:r>
            <a:r>
              <a:rPr lang="en-US" altLang="ko-KR" sz="1200" b="1" dirty="0" err="1"/>
              <a:t>sem_id</a:t>
            </a:r>
            <a:r>
              <a:rPr lang="en-US" altLang="ko-KR" sz="1200" b="1" dirty="0"/>
              <a:t>, buf1, buf2);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break;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}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747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1268760"/>
            <a:ext cx="4318000" cy="532889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// reader – </a:t>
            </a:r>
            <a:r>
              <a:rPr lang="ko-KR" altLang="en-US" sz="1200" b="1" dirty="0"/>
              <a:t>파일 읽기 처리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표준입력 </a:t>
            </a:r>
            <a:r>
              <a:rPr lang="ko-KR" altLang="en-US" sz="1200" b="1" dirty="0">
                <a:sym typeface="Wingdings" pitchFamily="2" charset="2"/>
              </a:rPr>
              <a:t> 공유 메모리</a:t>
            </a:r>
            <a:r>
              <a:rPr lang="en-US" altLang="ko-KR" sz="1200" b="1" dirty="0">
                <a:sym typeface="Wingdings" pitchFamily="2" charset="2"/>
              </a:rPr>
              <a:t>)</a:t>
            </a:r>
            <a:r>
              <a:rPr lang="en-US" altLang="ko-KR" sz="1200" b="1" dirty="0"/>
              <a:t> 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void reader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semid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 *buf1, 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 *buf2)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for (;;)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{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buf1 -&gt;</a:t>
            </a:r>
            <a:r>
              <a:rPr lang="en-US" altLang="ko-KR" sz="1200" b="1" dirty="0" err="1"/>
              <a:t>d_nread</a:t>
            </a:r>
            <a:r>
              <a:rPr lang="en-US" altLang="ko-KR" sz="1200" b="1" dirty="0"/>
              <a:t> = read (0, buf1 -&gt; </a:t>
            </a:r>
            <a:r>
              <a:rPr lang="en-US" altLang="ko-KR" sz="1200" b="1" dirty="0" err="1"/>
              <a:t>d_buf</a:t>
            </a:r>
            <a:r>
              <a:rPr lang="en-US" altLang="ko-KR" sz="1200" b="1" dirty="0"/>
              <a:t>, SIZE);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semop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semid</a:t>
            </a:r>
            <a:r>
              <a:rPr lang="en-US" altLang="ko-KR" sz="1200" b="1" dirty="0"/>
              <a:t>, &amp;v1, 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semop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semid</a:t>
            </a:r>
            <a:r>
              <a:rPr lang="en-US" altLang="ko-KR" sz="1200" b="1" dirty="0"/>
              <a:t>, &amp;p2, 1);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if (buf1 -&gt; </a:t>
            </a:r>
            <a:r>
              <a:rPr lang="en-US" altLang="ko-KR" sz="1200" b="1" dirty="0" err="1"/>
              <a:t>d_nread</a:t>
            </a:r>
            <a:r>
              <a:rPr lang="en-US" altLang="ko-KR" sz="1200" b="1" dirty="0"/>
              <a:t> &lt;= 0)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return;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buf2 -&gt; </a:t>
            </a:r>
            <a:r>
              <a:rPr lang="en-US" altLang="ko-KR" sz="1200" b="1" dirty="0" err="1"/>
              <a:t>d_nread</a:t>
            </a:r>
            <a:r>
              <a:rPr lang="en-US" altLang="ko-KR" sz="1200" b="1" dirty="0"/>
              <a:t> = read (0, buf2 -&gt; </a:t>
            </a:r>
            <a:r>
              <a:rPr lang="en-US" altLang="ko-KR" sz="1200" b="1" dirty="0" err="1"/>
              <a:t>d_buf</a:t>
            </a:r>
            <a:r>
              <a:rPr lang="en-US" altLang="ko-KR" sz="1200" b="1" dirty="0"/>
              <a:t>, SIZE);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semop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semid</a:t>
            </a:r>
            <a:r>
              <a:rPr lang="en-US" altLang="ko-KR" sz="1200" b="1" dirty="0"/>
              <a:t>, &amp;v1, 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semop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semid</a:t>
            </a:r>
            <a:r>
              <a:rPr lang="en-US" altLang="ko-KR" sz="1200" b="1" dirty="0"/>
              <a:t>, &amp;p2, 1);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if (buf2 -&gt; </a:t>
            </a:r>
            <a:r>
              <a:rPr lang="en-US" altLang="ko-KR" sz="1200" b="1" dirty="0" err="1"/>
              <a:t>d_nread</a:t>
            </a:r>
            <a:r>
              <a:rPr lang="en-US" altLang="ko-KR" sz="1200" b="1" dirty="0"/>
              <a:t> &lt;= 0)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return;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}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}		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43438" y="1268760"/>
            <a:ext cx="4318000" cy="532889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// writer – </a:t>
            </a:r>
            <a:r>
              <a:rPr lang="ko-KR" altLang="en-US" sz="1200" b="1" dirty="0"/>
              <a:t>파일 쓰기 처리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공유 메모리 </a:t>
            </a:r>
            <a:r>
              <a:rPr lang="ko-KR" altLang="en-US" sz="1200" b="1" dirty="0">
                <a:sym typeface="Wingdings" pitchFamily="2" charset="2"/>
              </a:rPr>
              <a:t> 표준출력</a:t>
            </a:r>
            <a:r>
              <a:rPr lang="en-US" altLang="ko-KR" sz="1200" b="1" dirty="0">
                <a:sym typeface="Wingdings" pitchFamily="2" charset="2"/>
              </a:rPr>
              <a:t>) </a:t>
            </a:r>
            <a:endParaRPr lang="en-US" altLang="ko-KR" sz="1200" b="1" dirty="0"/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void writer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semid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 *buf1, 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 *buf2)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for (;;)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{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semop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semid</a:t>
            </a:r>
            <a:r>
              <a:rPr lang="en-US" altLang="ko-KR" sz="1200" b="1" dirty="0"/>
              <a:t>, &amp;p1, 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semop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semid</a:t>
            </a:r>
            <a:r>
              <a:rPr lang="en-US" altLang="ko-KR" sz="1200" b="1" dirty="0"/>
              <a:t>, &amp;v2, 1);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if (buf1 -&gt; </a:t>
            </a:r>
            <a:r>
              <a:rPr lang="en-US" altLang="ko-KR" sz="1200" b="1" dirty="0" err="1"/>
              <a:t>d_nread</a:t>
            </a:r>
            <a:r>
              <a:rPr lang="en-US" altLang="ko-KR" sz="1200" b="1" dirty="0"/>
              <a:t> &lt;= 0)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return;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write (1, buf1 -&gt; </a:t>
            </a:r>
            <a:r>
              <a:rPr lang="en-US" altLang="ko-KR" sz="1200" b="1" dirty="0" err="1"/>
              <a:t>d_buf</a:t>
            </a:r>
            <a:r>
              <a:rPr lang="en-US" altLang="ko-KR" sz="1200" b="1" dirty="0"/>
              <a:t>, buf1 -&gt; </a:t>
            </a:r>
            <a:r>
              <a:rPr lang="en-US" altLang="ko-KR" sz="1200" b="1" dirty="0" err="1"/>
              <a:t>d_nread</a:t>
            </a:r>
            <a:r>
              <a:rPr lang="en-US" altLang="ko-KR" sz="1200" b="1" dirty="0"/>
              <a:t>);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semop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semid</a:t>
            </a:r>
            <a:r>
              <a:rPr lang="en-US" altLang="ko-KR" sz="1200" b="1" dirty="0"/>
              <a:t>, &amp;p1, 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semop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semid</a:t>
            </a:r>
            <a:r>
              <a:rPr lang="en-US" altLang="ko-KR" sz="1200" b="1" dirty="0"/>
              <a:t>, &amp;v2, 1);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if (buf2 -&gt; </a:t>
            </a:r>
            <a:r>
              <a:rPr lang="en-US" altLang="ko-KR" sz="1200" b="1" dirty="0" err="1"/>
              <a:t>d_nread</a:t>
            </a:r>
            <a:r>
              <a:rPr lang="en-US" altLang="ko-KR" sz="1200" b="1" dirty="0"/>
              <a:t> &lt;= 0)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return;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write (1, buf2 -&gt; </a:t>
            </a:r>
            <a:r>
              <a:rPr lang="en-US" altLang="ko-KR" sz="1200" b="1" dirty="0" err="1"/>
              <a:t>d_buf</a:t>
            </a:r>
            <a:r>
              <a:rPr lang="en-US" altLang="ko-KR" sz="1200" b="1" dirty="0"/>
              <a:t>, buf2 -&gt; </a:t>
            </a:r>
            <a:r>
              <a:rPr lang="en-US" altLang="ko-KR" sz="1200" b="1" dirty="0" err="1"/>
              <a:t>d_nread</a:t>
            </a:r>
            <a:r>
              <a:rPr lang="en-US" altLang="ko-KR" sz="1200" b="1" dirty="0"/>
              <a:t>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}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}	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2484438" y="3356992"/>
            <a:ext cx="25193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484438" y="3573016"/>
            <a:ext cx="25193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484437" y="5013176"/>
            <a:ext cx="25193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84438" y="5229200"/>
            <a:ext cx="25193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08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IPC (</a:t>
            </a:r>
            <a:r>
              <a:rPr lang="en-US" altLang="ko-KR" dirty="0" err="1"/>
              <a:t>Interprocess</a:t>
            </a:r>
            <a:r>
              <a:rPr lang="en-US" altLang="ko-KR" dirty="0"/>
              <a:t> Communication)</a:t>
            </a:r>
          </a:p>
          <a:p>
            <a:pPr lvl="1"/>
            <a:r>
              <a:rPr lang="en-US" altLang="ko-KR" dirty="0"/>
              <a:t>Message passing </a:t>
            </a:r>
            <a:r>
              <a:rPr lang="ko-KR" altLang="en-US" dirty="0"/>
              <a:t>방식</a:t>
            </a:r>
          </a:p>
          <a:p>
            <a:pPr lvl="1"/>
            <a:r>
              <a:rPr lang="en-US" altLang="ko-KR" dirty="0"/>
              <a:t>Synchronization </a:t>
            </a:r>
            <a:r>
              <a:rPr lang="ko-KR" altLang="en-US" dirty="0"/>
              <a:t>방식</a:t>
            </a:r>
          </a:p>
          <a:p>
            <a:r>
              <a:rPr lang="ko-KR" altLang="en-US" dirty="0"/>
              <a:t>고급 </a:t>
            </a:r>
            <a:r>
              <a:rPr lang="en-US" altLang="ko-KR" dirty="0"/>
              <a:t>IPC </a:t>
            </a:r>
            <a:r>
              <a:rPr lang="ko-KR" altLang="en-US" dirty="0"/>
              <a:t>설비 </a:t>
            </a:r>
          </a:p>
          <a:p>
            <a:pPr lvl="1"/>
            <a:r>
              <a:rPr lang="en-US" altLang="ko-KR" dirty="0"/>
              <a:t>Message queue</a:t>
            </a:r>
          </a:p>
          <a:p>
            <a:pPr lvl="1"/>
            <a:r>
              <a:rPr lang="en-US" altLang="ko-KR" dirty="0"/>
              <a:t>Semaphore</a:t>
            </a:r>
          </a:p>
          <a:p>
            <a:pPr lvl="1"/>
            <a:r>
              <a:rPr lang="en-US" altLang="ko-KR" dirty="0"/>
              <a:t>Shared memory</a:t>
            </a:r>
          </a:p>
          <a:p>
            <a:r>
              <a:rPr lang="en-US" altLang="ko-KR" dirty="0"/>
              <a:t>IPC </a:t>
            </a:r>
            <a:r>
              <a:rPr lang="ko-KR" altLang="en-US" dirty="0"/>
              <a:t>설비 키 </a:t>
            </a:r>
            <a:r>
              <a:rPr lang="en-US" altLang="ko-KR" dirty="0"/>
              <a:t>(keys)</a:t>
            </a:r>
          </a:p>
          <a:p>
            <a:pPr lvl="1"/>
            <a:r>
              <a:rPr lang="en-US" altLang="ko-KR" dirty="0"/>
              <a:t>UNIX </a:t>
            </a:r>
            <a:r>
              <a:rPr lang="ko-KR" altLang="en-US" dirty="0"/>
              <a:t>시스템의 </a:t>
            </a:r>
            <a:r>
              <a:rPr lang="en-US" altLang="ko-KR" dirty="0"/>
              <a:t>IPC</a:t>
            </a:r>
            <a:r>
              <a:rPr lang="ko-KR" altLang="en-US" dirty="0"/>
              <a:t>객체를 식별하는데 사용하는 수</a:t>
            </a:r>
          </a:p>
          <a:p>
            <a:pPr lvl="1"/>
            <a:r>
              <a:rPr lang="en-US" altLang="ko-KR" dirty="0"/>
              <a:t>Data type : </a:t>
            </a:r>
            <a:r>
              <a:rPr lang="en-US" altLang="ko-KR" dirty="0" err="1"/>
              <a:t>key_t</a:t>
            </a:r>
            <a:r>
              <a:rPr lang="en-US" altLang="ko-KR" dirty="0"/>
              <a:t> (&lt;sys/</a:t>
            </a:r>
            <a:r>
              <a:rPr lang="en-US" altLang="ko-KR" dirty="0" err="1"/>
              <a:t>types.h</a:t>
            </a:r>
            <a:r>
              <a:rPr lang="en-US" altLang="ko-KR" dirty="0"/>
              <a:t>&gt;</a:t>
            </a:r>
            <a:r>
              <a:rPr lang="ko-KR" altLang="en-US" dirty="0"/>
              <a:t>에서 정의</a:t>
            </a:r>
            <a:r>
              <a:rPr lang="en-US" altLang="ko-KR" dirty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89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IPC </a:t>
            </a:r>
            <a:r>
              <a:rPr lang="ko-KR" altLang="en-US" dirty="0"/>
              <a:t>생성 </a:t>
            </a:r>
            <a:r>
              <a:rPr lang="en-US" altLang="ko-KR" dirty="0"/>
              <a:t>(IPC </a:t>
            </a:r>
            <a:r>
              <a:rPr lang="en-US" altLang="ko-KR" i="1" dirty="0"/>
              <a:t>get</a:t>
            </a:r>
            <a:r>
              <a:rPr lang="en-US" altLang="ko-KR" dirty="0"/>
              <a:t> </a:t>
            </a:r>
            <a:r>
              <a:rPr lang="ko-KR" altLang="en-US" dirty="0"/>
              <a:t>연산들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IPC </a:t>
            </a:r>
            <a:r>
              <a:rPr lang="ko-KR" altLang="en-US" dirty="0"/>
              <a:t>객체를 생성하거나 기존의 </a:t>
            </a:r>
            <a:r>
              <a:rPr lang="en-US" altLang="ko-KR" dirty="0"/>
              <a:t>IPC </a:t>
            </a:r>
            <a:r>
              <a:rPr lang="ko-KR" altLang="en-US" dirty="0"/>
              <a:t>객체에 접근</a:t>
            </a:r>
          </a:p>
          <a:p>
            <a:pPr lvl="1"/>
            <a:r>
              <a:rPr lang="ko-KR" altLang="en-US" dirty="0"/>
              <a:t>연산의 결과인 </a:t>
            </a:r>
            <a:r>
              <a:rPr lang="en-US" altLang="ko-KR" dirty="0"/>
              <a:t>IPC </a:t>
            </a:r>
            <a:r>
              <a:rPr lang="ko-KR" altLang="en-US" dirty="0" err="1"/>
              <a:t>식별자는</a:t>
            </a:r>
            <a:r>
              <a:rPr lang="ko-KR" altLang="en-US" dirty="0"/>
              <a:t> 다른 </a:t>
            </a:r>
            <a:r>
              <a:rPr lang="en-US" altLang="ko-KR" dirty="0"/>
              <a:t>IPC </a:t>
            </a:r>
            <a:r>
              <a:rPr lang="ko-KR" altLang="en-US" dirty="0"/>
              <a:t>루틴 호출에 사용된다</a:t>
            </a:r>
            <a:r>
              <a:rPr lang="en-US" altLang="ko-KR" dirty="0"/>
              <a:t>.</a:t>
            </a:r>
          </a:p>
          <a:p>
            <a:pPr lvl="2">
              <a:buFontTx/>
              <a:buNone/>
            </a:pPr>
            <a:r>
              <a:rPr lang="en-US" altLang="ko-KR" dirty="0"/>
              <a:t>ex) </a:t>
            </a:r>
            <a:r>
              <a:rPr lang="en-US" altLang="ko-KR" dirty="0" err="1">
                <a:solidFill>
                  <a:srgbClr val="0000CC"/>
                </a:solidFill>
              </a:rPr>
              <a:t>mqid</a:t>
            </a:r>
            <a:r>
              <a:rPr lang="en-US" altLang="ko-KR" dirty="0">
                <a:solidFill>
                  <a:srgbClr val="0000CC"/>
                </a:solidFill>
              </a:rPr>
              <a:t> = </a:t>
            </a:r>
            <a:r>
              <a:rPr lang="en-US" altLang="ko-KR" dirty="0" err="1">
                <a:solidFill>
                  <a:srgbClr val="0000CC"/>
                </a:solidFill>
              </a:rPr>
              <a:t>msgget</a:t>
            </a:r>
            <a:r>
              <a:rPr lang="en-US" altLang="ko-KR" dirty="0">
                <a:solidFill>
                  <a:srgbClr val="0000CC"/>
                </a:solidFill>
              </a:rPr>
              <a:t>( (</a:t>
            </a:r>
            <a:r>
              <a:rPr lang="en-US" altLang="ko-KR" dirty="0" err="1">
                <a:solidFill>
                  <a:srgbClr val="0000CC"/>
                </a:solidFill>
              </a:rPr>
              <a:t>key_t</a:t>
            </a:r>
            <a:r>
              <a:rPr lang="en-US" altLang="ko-KR" dirty="0">
                <a:solidFill>
                  <a:srgbClr val="0000CC"/>
                </a:solidFill>
              </a:rPr>
              <a:t>) 0100, 0644 | IPC_CREAT | IPC_EXCL);</a:t>
            </a:r>
          </a:p>
          <a:p>
            <a:pPr lvl="1"/>
            <a:r>
              <a:rPr lang="en-US" altLang="ko-KR" i="1" dirty="0" err="1"/>
              <a:t>msgget</a:t>
            </a:r>
            <a:r>
              <a:rPr lang="en-US" altLang="ko-KR" i="1" dirty="0"/>
              <a:t>, </a:t>
            </a:r>
            <a:r>
              <a:rPr lang="en-US" altLang="ko-KR" i="1" dirty="0" err="1"/>
              <a:t>semget</a:t>
            </a:r>
            <a:r>
              <a:rPr lang="en-US" altLang="ko-KR" i="1" dirty="0"/>
              <a:t>, </a:t>
            </a:r>
            <a:r>
              <a:rPr lang="en-US" altLang="ko-KR" i="1" dirty="0" err="1"/>
              <a:t>shmget</a:t>
            </a:r>
            <a:endParaRPr lang="en-US" altLang="ko-KR" i="1" dirty="0"/>
          </a:p>
          <a:p>
            <a:r>
              <a:rPr lang="ko-KR" altLang="en-US" dirty="0"/>
              <a:t>다른 </a:t>
            </a:r>
            <a:r>
              <a:rPr lang="en-US" altLang="ko-KR" dirty="0"/>
              <a:t>IPC </a:t>
            </a:r>
            <a:r>
              <a:rPr lang="ko-KR" altLang="en-US" dirty="0"/>
              <a:t>연산</a:t>
            </a:r>
          </a:p>
          <a:p>
            <a:pPr lvl="1"/>
            <a:r>
              <a:rPr lang="ko-KR" altLang="en-US" dirty="0"/>
              <a:t>제어 연산 </a:t>
            </a:r>
            <a:r>
              <a:rPr lang="en-US" altLang="ko-KR" dirty="0"/>
              <a:t>(IPC control </a:t>
            </a:r>
            <a:r>
              <a:rPr lang="ko-KR" altLang="en-US" dirty="0"/>
              <a:t>연산들</a:t>
            </a:r>
            <a:r>
              <a:rPr lang="en-US" altLang="ko-KR" dirty="0"/>
              <a:t>)</a:t>
            </a:r>
          </a:p>
          <a:p>
            <a:pPr lvl="2">
              <a:buFontTx/>
              <a:buChar char="•"/>
            </a:pPr>
            <a:r>
              <a:rPr lang="ko-KR" altLang="en-US" dirty="0"/>
              <a:t>상태 정보를 얻거나 </a:t>
            </a:r>
            <a:r>
              <a:rPr lang="ko-KR" altLang="en-US" dirty="0" err="1"/>
              <a:t>제어값을</a:t>
            </a:r>
            <a:r>
              <a:rPr lang="ko-KR" altLang="en-US" dirty="0"/>
              <a:t> 지정</a:t>
            </a:r>
          </a:p>
          <a:p>
            <a:pPr lvl="2">
              <a:buFontTx/>
              <a:buChar char="•"/>
            </a:pPr>
            <a:r>
              <a:rPr lang="en-US" altLang="ko-KR" b="1" i="1" dirty="0" err="1"/>
              <a:t>msgctl</a:t>
            </a:r>
            <a:r>
              <a:rPr lang="en-US" altLang="ko-KR" b="1" i="1" dirty="0"/>
              <a:t>, </a:t>
            </a:r>
            <a:r>
              <a:rPr lang="en-US" altLang="ko-KR" b="1" i="1" dirty="0" err="1"/>
              <a:t>semctl</a:t>
            </a:r>
            <a:r>
              <a:rPr lang="en-US" altLang="ko-KR" b="1" i="1" dirty="0"/>
              <a:t>, </a:t>
            </a:r>
            <a:r>
              <a:rPr lang="en-US" altLang="ko-KR" b="1" i="1" dirty="0" err="1"/>
              <a:t>shmctl</a:t>
            </a:r>
            <a:endParaRPr lang="en-US" altLang="ko-KR" b="1" i="1" dirty="0"/>
          </a:p>
          <a:p>
            <a:pPr lvl="1"/>
            <a:r>
              <a:rPr lang="ko-KR" altLang="en-US" dirty="0"/>
              <a:t>기타 각 설비 별 구체적인 연산들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64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IPC </a:t>
            </a:r>
            <a:r>
              <a:rPr lang="ko-KR" altLang="en-US" dirty="0"/>
              <a:t>설비의 상태 자료구조</a:t>
            </a:r>
          </a:p>
          <a:p>
            <a:pPr lvl="1"/>
            <a:r>
              <a:rPr lang="en-US" altLang="ko-KR" dirty="0"/>
              <a:t>IPC </a:t>
            </a:r>
            <a:r>
              <a:rPr lang="ko-KR" altLang="en-US" dirty="0"/>
              <a:t>객체 생성시 시스템은 </a:t>
            </a:r>
            <a:r>
              <a:rPr lang="en-US" altLang="ko-KR" dirty="0"/>
              <a:t>IPC </a:t>
            </a:r>
            <a:r>
              <a:rPr lang="ko-KR" altLang="en-US" dirty="0"/>
              <a:t>설비 상태 구조를 만들어 해당 객체에 해당하는 각종 관리 정보들을 저장</a:t>
            </a:r>
          </a:p>
          <a:p>
            <a:pPr lvl="1"/>
            <a:r>
              <a:rPr lang="en-US" altLang="ko-KR" dirty="0"/>
              <a:t>IPC </a:t>
            </a:r>
            <a:r>
              <a:rPr lang="ko-KR" altLang="en-US" dirty="0"/>
              <a:t>유형별 저장 정보가 다르나 공통적으로 허가 구조를 포함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>
              <a:buFontTx/>
              <a:buChar char="•"/>
            </a:pPr>
            <a:endParaRPr lang="ko-KR" altLang="en-US" dirty="0"/>
          </a:p>
          <a:p>
            <a:pPr lvl="2">
              <a:buFontTx/>
              <a:buChar char="•"/>
            </a:pPr>
            <a:r>
              <a:rPr lang="en-US" altLang="ko-KR" dirty="0" err="1"/>
              <a:t>seq</a:t>
            </a:r>
            <a:r>
              <a:rPr lang="ko-KR" altLang="en-US" dirty="0"/>
              <a:t>를 제외한 모든 필드는 </a:t>
            </a:r>
            <a:r>
              <a:rPr lang="en-US" altLang="ko-KR" dirty="0"/>
              <a:t>IPC </a:t>
            </a:r>
            <a:r>
              <a:rPr lang="ko-KR" altLang="en-US" dirty="0"/>
              <a:t>생성시 초기화</a:t>
            </a:r>
          </a:p>
          <a:p>
            <a:pPr lvl="2">
              <a:buFontTx/>
              <a:buChar char="•"/>
            </a:pPr>
            <a:r>
              <a:rPr lang="ko-KR" altLang="en-US" dirty="0"/>
              <a:t>추후 </a:t>
            </a:r>
            <a:r>
              <a:rPr lang="en-US" altLang="ko-KR" dirty="0"/>
              <a:t>IPC </a:t>
            </a:r>
            <a:r>
              <a:rPr lang="ko-KR" altLang="en-US" dirty="0"/>
              <a:t>제어 연산들을 통해 </a:t>
            </a:r>
            <a:r>
              <a:rPr lang="en-US" altLang="ko-KR" dirty="0" err="1"/>
              <a:t>uid</a:t>
            </a:r>
            <a:r>
              <a:rPr lang="en-US" altLang="ko-KR" dirty="0"/>
              <a:t>, </a:t>
            </a:r>
            <a:r>
              <a:rPr lang="en-US" altLang="ko-KR" dirty="0" err="1"/>
              <a:t>gid</a:t>
            </a:r>
            <a:r>
              <a:rPr lang="en-US" altLang="ko-KR" dirty="0"/>
              <a:t>, mode</a:t>
            </a:r>
            <a:r>
              <a:rPr lang="ko-KR" altLang="en-US" dirty="0"/>
              <a:t>값은 변경 가능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5616" y="3068960"/>
            <a:ext cx="7197725" cy="2016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400" b="1" dirty="0" err="1"/>
              <a:t>struct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ipc_perm</a:t>
            </a:r>
            <a:r>
              <a:rPr lang="en-US" altLang="ko-KR" sz="1400" b="1" dirty="0"/>
              <a:t> { </a:t>
            </a:r>
          </a:p>
          <a:p>
            <a:r>
              <a:rPr lang="en-US" altLang="ko-KR" sz="1400" b="1" dirty="0"/>
              <a:t>      </a:t>
            </a:r>
            <a:r>
              <a:rPr lang="en-US" altLang="ko-KR" sz="1400" b="1" dirty="0" err="1"/>
              <a:t>uid_t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uid</a:t>
            </a:r>
            <a:r>
              <a:rPr lang="en-US" altLang="ko-KR" sz="1400" b="1" dirty="0"/>
              <a:t>;	/*owner's effective user id*/ </a:t>
            </a:r>
          </a:p>
          <a:p>
            <a:r>
              <a:rPr lang="en-US" altLang="ko-KR" sz="1400" b="1" dirty="0"/>
              <a:t>      </a:t>
            </a:r>
            <a:r>
              <a:rPr lang="en-US" altLang="ko-KR" sz="1400" b="1" dirty="0" err="1"/>
              <a:t>gid_t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gid</a:t>
            </a:r>
            <a:r>
              <a:rPr lang="en-US" altLang="ko-KR" sz="1400" b="1" dirty="0"/>
              <a:t>;     	/*owner's effective group id*/ </a:t>
            </a:r>
          </a:p>
          <a:p>
            <a:r>
              <a:rPr lang="en-US" altLang="ko-KR" sz="1400" b="1" dirty="0"/>
              <a:t>      </a:t>
            </a:r>
            <a:r>
              <a:rPr lang="en-US" altLang="ko-KR" sz="1400" b="1" dirty="0" err="1"/>
              <a:t>uid_t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cuid</a:t>
            </a:r>
            <a:r>
              <a:rPr lang="en-US" altLang="ko-KR" sz="1400" b="1" dirty="0"/>
              <a:t>;    	/*creator's effective user id*/ </a:t>
            </a:r>
          </a:p>
          <a:p>
            <a:r>
              <a:rPr lang="en-US" altLang="ko-KR" sz="1400" b="1" dirty="0"/>
              <a:t>      </a:t>
            </a:r>
            <a:r>
              <a:rPr lang="en-US" altLang="ko-KR" sz="1400" b="1" dirty="0" err="1"/>
              <a:t>gid_t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cgid</a:t>
            </a:r>
            <a:r>
              <a:rPr lang="en-US" altLang="ko-KR" sz="1400" b="1" dirty="0"/>
              <a:t>;    	/*creator's effective group id*/ </a:t>
            </a:r>
          </a:p>
          <a:p>
            <a:r>
              <a:rPr lang="en-US" altLang="ko-KR" sz="1400" b="1" dirty="0"/>
              <a:t>      </a:t>
            </a:r>
            <a:r>
              <a:rPr lang="en-US" altLang="ko-KR" sz="1400" b="1" dirty="0" err="1"/>
              <a:t>mode_t</a:t>
            </a:r>
            <a:r>
              <a:rPr lang="en-US" altLang="ko-KR" sz="1400" b="1" dirty="0"/>
              <a:t>  mode; 	/*access modes*/ </a:t>
            </a:r>
          </a:p>
          <a:p>
            <a:r>
              <a:rPr lang="en-US" altLang="ko-KR" sz="1400" b="1" dirty="0"/>
              <a:t>      </a:t>
            </a:r>
            <a:r>
              <a:rPr lang="en-US" altLang="ko-KR" sz="1400" b="1" dirty="0" err="1"/>
              <a:t>ulong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seq</a:t>
            </a:r>
            <a:r>
              <a:rPr lang="en-US" altLang="ko-KR" sz="1400" b="1" dirty="0"/>
              <a:t>;    	/*slot usage sequence number*/ </a:t>
            </a:r>
          </a:p>
          <a:p>
            <a:r>
              <a:rPr lang="en-US" altLang="ko-KR" sz="1400" b="1" dirty="0"/>
              <a:t>      key-_t  key;   	/*key*/ </a:t>
            </a:r>
          </a:p>
          <a:p>
            <a:r>
              <a:rPr lang="en-US" altLang="ko-KR" sz="1400" b="1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335655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Message Queue </a:t>
            </a:r>
            <a:r>
              <a:rPr lang="ko-KR" altLang="en-US" dirty="0"/>
              <a:t>개요</a:t>
            </a:r>
          </a:p>
          <a:p>
            <a:r>
              <a:rPr lang="en-US" altLang="ko-KR" dirty="0" err="1"/>
              <a:t>msgget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msgsnd</a:t>
            </a:r>
            <a:endParaRPr lang="en-US" altLang="ko-KR" dirty="0"/>
          </a:p>
          <a:p>
            <a:r>
              <a:rPr lang="en-US" altLang="ko-KR" dirty="0" err="1"/>
              <a:t>msgrcv</a:t>
            </a:r>
            <a:endParaRPr lang="en-US" altLang="ko-KR" dirty="0"/>
          </a:p>
          <a:p>
            <a:r>
              <a:rPr lang="en-US" altLang="ko-KR" dirty="0" err="1"/>
              <a:t>msgctl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 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6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메시지 큐</a:t>
            </a:r>
            <a:r>
              <a:rPr lang="en-US" altLang="ko-KR" sz="2000" dirty="0"/>
              <a:t>(Message queue)</a:t>
            </a:r>
          </a:p>
          <a:p>
            <a:pPr lvl="1"/>
            <a:r>
              <a:rPr lang="ko-KR" altLang="en-US" sz="1800" dirty="0"/>
              <a:t>프로세스간 메시지 큐를 통해 메시지 전달</a:t>
            </a:r>
          </a:p>
          <a:p>
            <a:pPr lvl="1"/>
            <a:r>
              <a:rPr lang="en-US" altLang="ko-KR" sz="1800" i="1" dirty="0" err="1">
                <a:solidFill>
                  <a:srgbClr val="FF0000"/>
                </a:solidFill>
              </a:rPr>
              <a:t>msgget</a:t>
            </a:r>
            <a:r>
              <a:rPr lang="en-US" altLang="ko-KR" sz="1800" i="1" dirty="0">
                <a:solidFill>
                  <a:srgbClr val="FF0000"/>
                </a:solidFill>
              </a:rPr>
              <a:t> </a:t>
            </a:r>
            <a:r>
              <a:rPr lang="ko-KR" altLang="en-US" sz="1800" dirty="0"/>
              <a:t>함수로 메시지 큐를 생성 하거나 접근</a:t>
            </a:r>
          </a:p>
          <a:p>
            <a:pPr lvl="1"/>
            <a:r>
              <a:rPr lang="ko-KR" altLang="en-US" sz="1800" dirty="0"/>
              <a:t>적당한 큐 허가를 가진 프로세스가 </a:t>
            </a:r>
            <a:r>
              <a:rPr lang="en-US" altLang="ko-KR" sz="1800" i="1" dirty="0" err="1">
                <a:solidFill>
                  <a:srgbClr val="FF0000"/>
                </a:solidFill>
              </a:rPr>
              <a:t>msgsnd</a:t>
            </a:r>
            <a:r>
              <a:rPr lang="en-US" altLang="ko-KR" sz="1800" dirty="0"/>
              <a:t> </a:t>
            </a:r>
            <a:r>
              <a:rPr lang="ko-KR" altLang="en-US" sz="1800" dirty="0"/>
              <a:t>로 메시지를 큐에 추가</a:t>
            </a:r>
          </a:p>
          <a:p>
            <a:pPr lvl="1"/>
            <a:r>
              <a:rPr lang="ko-KR" altLang="en-US" sz="1800" dirty="0"/>
              <a:t>다른 적당한 큐 허가를 가진 프로세스는 </a:t>
            </a:r>
            <a:r>
              <a:rPr lang="en-US" altLang="ko-KR" sz="1800" i="1" dirty="0" err="1">
                <a:solidFill>
                  <a:srgbClr val="FF0000"/>
                </a:solidFill>
              </a:rPr>
              <a:t>msgrcv</a:t>
            </a:r>
            <a:r>
              <a:rPr lang="en-US" altLang="ko-KR" sz="1800" dirty="0"/>
              <a:t> </a:t>
            </a:r>
            <a:r>
              <a:rPr lang="ko-KR" altLang="en-US" sz="1800" dirty="0"/>
              <a:t>를 사용해 큐로부터 메시지를 읽고</a:t>
            </a:r>
            <a:r>
              <a:rPr lang="en-US" altLang="ko-KR" sz="1800" dirty="0"/>
              <a:t>, </a:t>
            </a:r>
            <a:r>
              <a:rPr lang="ko-KR" altLang="en-US" sz="1800" dirty="0"/>
              <a:t>메시지는 큐에서 제거</a:t>
            </a:r>
          </a:p>
          <a:p>
            <a:pPr lvl="1"/>
            <a:r>
              <a:rPr lang="en-US" altLang="ko-KR" sz="1800" i="1" dirty="0" err="1">
                <a:solidFill>
                  <a:srgbClr val="FF0000"/>
                </a:solidFill>
              </a:rPr>
              <a:t>msgctl</a:t>
            </a:r>
            <a:r>
              <a:rPr lang="en-US" altLang="ko-KR" sz="1800" dirty="0"/>
              <a:t> </a:t>
            </a:r>
            <a:r>
              <a:rPr lang="ko-KR" altLang="en-US" sz="1800" dirty="0"/>
              <a:t>연산을 사용하여 메시지 큐의 상태정보를 읽거나 변경하고</a:t>
            </a:r>
            <a:r>
              <a:rPr lang="en-US" altLang="ko-KR" sz="1800" dirty="0"/>
              <a:t>, </a:t>
            </a:r>
            <a:r>
              <a:rPr lang="ko-KR" altLang="en-US" sz="1800" dirty="0"/>
              <a:t>시스템 상에서 큐를 제거</a:t>
            </a:r>
          </a:p>
          <a:p>
            <a:r>
              <a:rPr lang="ko-KR" altLang="en-US" sz="2000" dirty="0"/>
              <a:t>메시지</a:t>
            </a:r>
          </a:p>
          <a:p>
            <a:pPr lvl="1"/>
            <a:r>
              <a:rPr lang="ko-KR" altLang="en-US" sz="1800" dirty="0"/>
              <a:t>문자열이나 바이트 열로 구성되어 프로세스 사이에 전달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 Queue </a:t>
            </a:r>
            <a:r>
              <a:rPr lang="ko-KR" altLang="en-US" dirty="0"/>
              <a:t>개요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973138" y="4941888"/>
            <a:ext cx="7197725" cy="10080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400" b="1" dirty="0" err="1"/>
              <a:t>struct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mymsg</a:t>
            </a:r>
            <a:r>
              <a:rPr lang="en-US" altLang="ko-KR" sz="1400" b="1" dirty="0"/>
              <a:t> { </a:t>
            </a:r>
          </a:p>
          <a:p>
            <a:r>
              <a:rPr lang="en-US" altLang="ko-KR" sz="1400" b="1" dirty="0"/>
              <a:t>      long  </a:t>
            </a:r>
            <a:r>
              <a:rPr lang="en-US" altLang="ko-KR" sz="1400" b="1" dirty="0" err="1"/>
              <a:t>mtype</a:t>
            </a:r>
            <a:r>
              <a:rPr lang="en-US" altLang="ko-KR" sz="1400" b="1" dirty="0"/>
              <a:t>;		/*message type*/ </a:t>
            </a:r>
          </a:p>
          <a:p>
            <a:r>
              <a:rPr lang="en-US" altLang="ko-KR" sz="1400" b="1" dirty="0"/>
              <a:t>      char  </a:t>
            </a:r>
            <a:r>
              <a:rPr lang="en-US" altLang="ko-KR" sz="1400" b="1" dirty="0" err="1"/>
              <a:t>mtext</a:t>
            </a:r>
            <a:r>
              <a:rPr lang="en-US" altLang="ko-KR" sz="1400" b="1" dirty="0"/>
              <a:t>[SOMEVALUE]  	/*</a:t>
            </a:r>
            <a:r>
              <a:rPr lang="en-US" altLang="ko-KR" sz="1400" b="1" dirty="0" err="1"/>
              <a:t>messgae</a:t>
            </a:r>
            <a:r>
              <a:rPr lang="en-US" altLang="ko-KR" sz="1400" b="1" dirty="0"/>
              <a:t> text*/ </a:t>
            </a:r>
          </a:p>
          <a:p>
            <a:r>
              <a:rPr lang="en-US" altLang="ko-KR" sz="1400" b="1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10109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</TotalTime>
  <Words>5345</Words>
  <Application>Microsoft Macintosh PowerPoint</Application>
  <PresentationFormat>On-screen Show (4:3)</PresentationFormat>
  <Paragraphs>846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Wingdings</vt:lpstr>
      <vt:lpstr>Tahoma</vt:lpstr>
      <vt:lpstr>맑은 고딕</vt:lpstr>
      <vt:lpstr>Arial</vt:lpstr>
      <vt:lpstr>굴림</vt:lpstr>
      <vt:lpstr>Office 테마</vt:lpstr>
      <vt:lpstr>PowerPoint Presentation</vt:lpstr>
      <vt:lpstr>fork</vt:lpstr>
      <vt:lpstr>fork</vt:lpstr>
      <vt:lpstr>fork</vt:lpstr>
      <vt:lpstr>IPC</vt:lpstr>
      <vt:lpstr>IPC</vt:lpstr>
      <vt:lpstr>IPC</vt:lpstr>
      <vt:lpstr>Message Queue</vt:lpstr>
      <vt:lpstr>Message Queue 개요</vt:lpstr>
      <vt:lpstr>Message Queue 개요</vt:lpstr>
      <vt:lpstr>msgget 함수</vt:lpstr>
      <vt:lpstr>msgctl 함수</vt:lpstr>
      <vt:lpstr>msgctl 예제</vt:lpstr>
      <vt:lpstr>msgsnd 함수</vt:lpstr>
      <vt:lpstr>msgrcv 함수</vt:lpstr>
      <vt:lpstr>msgsnd &amp; msgrcv 예제</vt:lpstr>
      <vt:lpstr>Semaphore</vt:lpstr>
      <vt:lpstr>Concept - Semaphore</vt:lpstr>
      <vt:lpstr>Concept - Semaphore</vt:lpstr>
      <vt:lpstr>Concept - Semaphore</vt:lpstr>
      <vt:lpstr>semget 함수</vt:lpstr>
      <vt:lpstr>semget 함수</vt:lpstr>
      <vt:lpstr>semctl 함수</vt:lpstr>
      <vt:lpstr>semctl 함수</vt:lpstr>
      <vt:lpstr>semop 함수</vt:lpstr>
      <vt:lpstr>semop 함수</vt:lpstr>
      <vt:lpstr>PowerPoint Presentation</vt:lpstr>
      <vt:lpstr>PowerPoint Presentation</vt:lpstr>
      <vt:lpstr>PowerPoint Presentation</vt:lpstr>
      <vt:lpstr>Shared Memory</vt:lpstr>
      <vt:lpstr>Concept – Shared Memory</vt:lpstr>
      <vt:lpstr>Concept – Shared Memory</vt:lpstr>
      <vt:lpstr>shmget 함수</vt:lpstr>
      <vt:lpstr>shmat 함수와 shmdt 함수</vt:lpstr>
      <vt:lpstr>shmctl 함수</vt:lpstr>
      <vt:lpstr>Shared Memory 예제</vt:lpstr>
      <vt:lpstr>Shared Memory 예제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Bliss</dc:creator>
  <cp:lastModifiedBy>변홍수</cp:lastModifiedBy>
  <cp:revision>188</cp:revision>
  <cp:lastPrinted>2012-07-10T17:30:27Z</cp:lastPrinted>
  <dcterms:created xsi:type="dcterms:W3CDTF">2012-07-10T11:05:39Z</dcterms:created>
  <dcterms:modified xsi:type="dcterms:W3CDTF">2023-03-30T23:45:11Z</dcterms:modified>
</cp:coreProperties>
</file>