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318" r:id="rId5"/>
    <p:sldId id="319" r:id="rId6"/>
    <p:sldId id="279" r:id="rId7"/>
    <p:sldId id="289" r:id="rId8"/>
    <p:sldId id="297" r:id="rId9"/>
    <p:sldId id="312" r:id="rId10"/>
    <p:sldId id="291" r:id="rId11"/>
    <p:sldId id="307" r:id="rId12"/>
    <p:sldId id="309" r:id="rId13"/>
    <p:sldId id="320" r:id="rId14"/>
    <p:sldId id="310" r:id="rId15"/>
    <p:sldId id="294" r:id="rId16"/>
    <p:sldId id="263" r:id="rId17"/>
    <p:sldId id="295" r:id="rId18"/>
    <p:sldId id="32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867" userDrawn="1">
          <p15:clr>
            <a:srgbClr val="A4A3A4"/>
          </p15:clr>
        </p15:guide>
        <p15:guide id="7" pos="347" userDrawn="1">
          <p15:clr>
            <a:srgbClr val="A4A3A4"/>
          </p15:clr>
        </p15:guide>
        <p15:guide id="8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165955"/>
    <a:srgbClr val="6891C9"/>
    <a:srgbClr val="2A928C"/>
    <a:srgbClr val="48BEB7"/>
    <a:srgbClr val="BFBFBF"/>
    <a:srgbClr val="BDDACF"/>
    <a:srgbClr val="F2F2F2"/>
    <a:srgbClr val="207671"/>
    <a:srgbClr val="196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9" autoAdjust="0"/>
    <p:restoredTop sz="96348"/>
  </p:normalViewPr>
  <p:slideViewPr>
    <p:cSldViewPr snapToGrid="0" snapToObjects="1">
      <p:cViewPr varScale="1">
        <p:scale>
          <a:sx n="113" d="100"/>
          <a:sy n="113" d="100"/>
        </p:scale>
        <p:origin x="120" y="150"/>
      </p:cViewPr>
      <p:guideLst>
        <p:guide orient="horz" pos="2160"/>
        <p:guide pos="3840"/>
        <p:guide orient="horz" pos="4042"/>
        <p:guide pos="438"/>
        <p:guide pos="7265"/>
        <p:guide orient="horz" pos="867"/>
        <p:guide pos="347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200A-C61C-C442-90F5-8597248544A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ADF5-1F2F-4E4C-933D-9A740406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57" r:id="rId11"/>
    <p:sldLayoutId id="2147483663" r:id="rId12"/>
    <p:sldLayoutId id="2147483664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65955"/>
                </a:solidFill>
                <a:latin typeface="+mn-lt"/>
              </a:rPr>
              <a:t>Accelerating Data Analytics Using </a:t>
            </a:r>
            <a:br>
              <a:rPr lang="en-US" dirty="0">
                <a:solidFill>
                  <a:srgbClr val="165955"/>
                </a:solidFill>
                <a:latin typeface="+mn-lt"/>
              </a:rPr>
            </a:br>
            <a:r>
              <a:rPr lang="en-US" dirty="0">
                <a:solidFill>
                  <a:srgbClr val="165955"/>
                </a:solidFill>
                <a:latin typeface="+mn-lt"/>
              </a:rPr>
              <a:t>Object-based Computational Storage System in HPC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Jongryool Kim</a:t>
            </a:r>
          </a:p>
          <a:p>
            <a:r>
              <a:rPr lang="en-US" altLang="ko-KR" dirty="0"/>
              <a:t>Director, Architecture Enabling</a:t>
            </a:r>
            <a:endParaRPr lang="en-US" dirty="0"/>
          </a:p>
          <a:p>
            <a:r>
              <a:rPr lang="en-US" dirty="0"/>
              <a:t>Memory </a:t>
            </a:r>
            <a:r>
              <a:rPr lang="en-US" dirty="0" err="1"/>
              <a:t>Forsest</a:t>
            </a:r>
            <a:r>
              <a:rPr lang="en-US" dirty="0"/>
              <a:t> </a:t>
            </a:r>
            <a:r>
              <a:rPr lang="en-US" dirty="0" err="1"/>
              <a:t>x&amp;D</a:t>
            </a:r>
            <a:r>
              <a:rPr lang="en-US" dirty="0"/>
              <a:t>, SK Hynix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1E8A-7CAC-36CC-C072-CD34D7404A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66F14-9E05-E74A-8F69-C6C372A193D2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A3E1-8DA4-AA3B-63DE-49C269AC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0D40A7-E8F3-F159-5AC3-67CEFF1F45B4}"/>
              </a:ext>
            </a:extLst>
          </p:cNvPr>
          <p:cNvSpPr/>
          <p:nvPr/>
        </p:nvSpPr>
        <p:spPr>
          <a:xfrm>
            <a:off x="550862" y="1376363"/>
            <a:ext cx="11090275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OCS System: Architecture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500908"/>
            <a:ext cx="10820398" cy="13723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OCS System basically consists of OCS Front-end Server and OCSA (Object Computational Storage Array) appliance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Disaggregates storage back-end (OCSA) through </a:t>
            </a:r>
            <a:r>
              <a:rPr lang="en-US" altLang="ko-KR" dirty="0" err="1"/>
              <a:t>NVMe</a:t>
            </a:r>
            <a:r>
              <a:rPr lang="en-US" altLang="ko-KR" dirty="0"/>
              <a:t> over Fabrics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Vertically optimize object I/O and analytics - OCSA supports object interface and analytics features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0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A0A4DC-46BB-0948-68A2-166E5B6081D2}"/>
              </a:ext>
            </a:extLst>
          </p:cNvPr>
          <p:cNvSpPr/>
          <p:nvPr/>
        </p:nvSpPr>
        <p:spPr>
          <a:xfrm>
            <a:off x="2336122" y="4890789"/>
            <a:ext cx="4923667" cy="1303556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328BF-F2F5-662A-1435-BF348E389F8A}"/>
              </a:ext>
            </a:extLst>
          </p:cNvPr>
          <p:cNvSpPr txBox="1"/>
          <p:nvPr/>
        </p:nvSpPr>
        <p:spPr>
          <a:xfrm>
            <a:off x="2477615" y="5061254"/>
            <a:ext cx="497293" cy="2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DPU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0BB5FF-01AA-A011-8EAD-B8AFEFCB97B0}"/>
              </a:ext>
            </a:extLst>
          </p:cNvPr>
          <p:cNvSpPr/>
          <p:nvPr/>
        </p:nvSpPr>
        <p:spPr>
          <a:xfrm>
            <a:off x="2336122" y="3119552"/>
            <a:ext cx="4923667" cy="1369523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Picture 4" descr="Cpu - Free computer icons">
            <a:extLst>
              <a:ext uri="{FF2B5EF4-FFF2-40B4-BE49-F238E27FC236}">
                <a16:creationId xmlns:a16="http://schemas.microsoft.com/office/drawing/2014/main" id="{1AA622A1-9A7E-E147-02CF-784887D6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08" y="3694078"/>
            <a:ext cx="509884" cy="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A5FC23-327D-D80E-51F9-EB0C77839B7F}"/>
              </a:ext>
            </a:extLst>
          </p:cNvPr>
          <p:cNvSpPr txBox="1"/>
          <p:nvPr/>
        </p:nvSpPr>
        <p:spPr>
          <a:xfrm>
            <a:off x="2484550" y="3330213"/>
            <a:ext cx="497293" cy="2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CPU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0BFD6-B6DF-C083-D90B-F51A6107875E}"/>
              </a:ext>
            </a:extLst>
          </p:cNvPr>
          <p:cNvSpPr txBox="1"/>
          <p:nvPr/>
        </p:nvSpPr>
        <p:spPr>
          <a:xfrm>
            <a:off x="4039773" y="3197807"/>
            <a:ext cx="2319864" cy="3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 Frontend Server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925E6-2288-AD85-DC16-35589522DD01}"/>
              </a:ext>
            </a:extLst>
          </p:cNvPr>
          <p:cNvSpPr txBox="1"/>
          <p:nvPr/>
        </p:nvSpPr>
        <p:spPr>
          <a:xfrm>
            <a:off x="3560798" y="4889678"/>
            <a:ext cx="3277815" cy="3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OCSA Appliance (DPU-based)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03A8-0A14-20F8-0DE5-47BB0041E49E}"/>
              </a:ext>
            </a:extLst>
          </p:cNvPr>
          <p:cNvSpPr txBox="1"/>
          <p:nvPr/>
        </p:nvSpPr>
        <p:spPr>
          <a:xfrm>
            <a:off x="2222952" y="4552898"/>
            <a:ext cx="990617" cy="24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</a:rPr>
              <a:t>NVMe</a:t>
            </a:r>
            <a:r>
              <a:rPr lang="en-US" altLang="ko-KR" sz="1200" dirty="0">
                <a:solidFill>
                  <a:schemeClr val="bg1"/>
                </a:solidFill>
              </a:rPr>
              <a:t> -</a:t>
            </a:r>
            <a:r>
              <a:rPr lang="en-US" altLang="ko-KR" sz="1200" dirty="0" err="1">
                <a:solidFill>
                  <a:schemeClr val="bg1"/>
                </a:solidFill>
              </a:rPr>
              <a:t>oF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30A30C89-26E5-5C28-AEE0-30CF5AF1E8AB}"/>
              </a:ext>
            </a:extLst>
          </p:cNvPr>
          <p:cNvSpPr/>
          <p:nvPr/>
        </p:nvSpPr>
        <p:spPr>
          <a:xfrm>
            <a:off x="1793508" y="3221662"/>
            <a:ext cx="234901" cy="2826534"/>
          </a:xfrm>
          <a:prstGeom prst="leftBrace">
            <a:avLst>
              <a:gd name="adj1" fmla="val 56992"/>
              <a:gd name="adj2" fmla="val 50000"/>
            </a:avLst>
          </a:prstGeom>
          <a:ln>
            <a:solidFill>
              <a:srgbClr val="165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90038-1EF8-2AB7-CAB9-F95AB955DAFB}"/>
              </a:ext>
            </a:extLst>
          </p:cNvPr>
          <p:cNvSpPr txBox="1"/>
          <p:nvPr/>
        </p:nvSpPr>
        <p:spPr>
          <a:xfrm>
            <a:off x="897997" y="4342540"/>
            <a:ext cx="104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65955"/>
                </a:solidFill>
              </a:rPr>
              <a:t>OCS</a:t>
            </a:r>
            <a:br>
              <a:rPr lang="en-US" altLang="ko-KR" sz="1600" b="1" dirty="0">
                <a:solidFill>
                  <a:srgbClr val="165955"/>
                </a:solidFill>
              </a:rPr>
            </a:br>
            <a:r>
              <a:rPr lang="en-US" altLang="ko-KR" sz="1600" b="1" dirty="0">
                <a:solidFill>
                  <a:srgbClr val="165955"/>
                </a:solidFill>
              </a:rPr>
              <a:t>System</a:t>
            </a:r>
            <a:endParaRPr lang="ko-KR" altLang="en-US" sz="1600" b="1" dirty="0">
              <a:solidFill>
                <a:srgbClr val="165955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5D8D4E-6EBF-D41A-05FC-B73B0250D666}"/>
              </a:ext>
            </a:extLst>
          </p:cNvPr>
          <p:cNvSpPr/>
          <p:nvPr/>
        </p:nvSpPr>
        <p:spPr>
          <a:xfrm>
            <a:off x="3329154" y="3643659"/>
            <a:ext cx="1794254" cy="641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 Management &amp; Placement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46EA08-DCD1-5908-BDA5-20CEA034E12D}"/>
              </a:ext>
            </a:extLst>
          </p:cNvPr>
          <p:cNvSpPr/>
          <p:nvPr/>
        </p:nvSpPr>
        <p:spPr>
          <a:xfrm>
            <a:off x="5260259" y="3643659"/>
            <a:ext cx="1794254" cy="641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Analytics Processing &amp; Management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0BFFFE-E1BD-F4BE-99EA-A094A8303953}"/>
              </a:ext>
            </a:extLst>
          </p:cNvPr>
          <p:cNvSpPr/>
          <p:nvPr/>
        </p:nvSpPr>
        <p:spPr>
          <a:xfrm>
            <a:off x="3275933" y="5237882"/>
            <a:ext cx="1847475" cy="2174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Object I/O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11A06A-CF9B-94C0-47BA-B8953CC1E3FF}"/>
              </a:ext>
            </a:extLst>
          </p:cNvPr>
          <p:cNvSpPr/>
          <p:nvPr/>
        </p:nvSpPr>
        <p:spPr>
          <a:xfrm>
            <a:off x="5245052" y="5237882"/>
            <a:ext cx="1809461" cy="2174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Analytics/Compute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2" name="Picture 8" descr="Computer Chip Svg Png Icon Free Download (#476249) - OnlineWebFonts.COM">
            <a:extLst>
              <a:ext uri="{FF2B5EF4-FFF2-40B4-BE49-F238E27FC236}">
                <a16:creationId xmlns:a16="http://schemas.microsoft.com/office/drawing/2014/main" id="{1C81FA07-9368-C852-A8CF-67B70DE7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08" y="5384704"/>
            <a:ext cx="525437" cy="525972"/>
          </a:xfrm>
          <a:prstGeom prst="rect">
            <a:avLst/>
          </a:prstGeom>
          <a:noFill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9F7B97-0F5A-5449-BC9F-7BF1A841F820}"/>
              </a:ext>
            </a:extLst>
          </p:cNvPr>
          <p:cNvSpPr/>
          <p:nvPr/>
        </p:nvSpPr>
        <p:spPr>
          <a:xfrm>
            <a:off x="3268332" y="5843074"/>
            <a:ext cx="880258" cy="261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NVMe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 SSD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F0CC1C-96FF-631A-5A4B-38C1351C62F9}"/>
              </a:ext>
            </a:extLst>
          </p:cNvPr>
          <p:cNvSpPr/>
          <p:nvPr/>
        </p:nvSpPr>
        <p:spPr>
          <a:xfrm>
            <a:off x="4237746" y="5843074"/>
            <a:ext cx="880258" cy="261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OCSD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A58AB0-2187-2B78-2F90-BBA7512C1408}"/>
              </a:ext>
            </a:extLst>
          </p:cNvPr>
          <p:cNvSpPr/>
          <p:nvPr/>
        </p:nvSpPr>
        <p:spPr>
          <a:xfrm>
            <a:off x="5206001" y="5844262"/>
            <a:ext cx="880258" cy="261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CXL Mem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CB9563-8C52-8C25-BD83-CF073E4004FC}"/>
              </a:ext>
            </a:extLst>
          </p:cNvPr>
          <p:cNvSpPr/>
          <p:nvPr/>
        </p:nvSpPr>
        <p:spPr>
          <a:xfrm>
            <a:off x="6174255" y="5843074"/>
            <a:ext cx="880258" cy="2612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CXL SSD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EB371-2466-6467-8FA6-17A1AF2859E5}"/>
              </a:ext>
            </a:extLst>
          </p:cNvPr>
          <p:cNvSpPr txBox="1"/>
          <p:nvPr/>
        </p:nvSpPr>
        <p:spPr>
          <a:xfrm>
            <a:off x="3595537" y="4543637"/>
            <a:ext cx="1712983" cy="24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Object Path-through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741E00-EB3C-2BB2-4335-9AB17577E785}"/>
              </a:ext>
            </a:extLst>
          </p:cNvPr>
          <p:cNvSpPr/>
          <p:nvPr/>
        </p:nvSpPr>
        <p:spPr>
          <a:xfrm>
            <a:off x="3275934" y="5530906"/>
            <a:ext cx="3778579" cy="249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Heterogeneous device management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188">
            <a:extLst>
              <a:ext uri="{FF2B5EF4-FFF2-40B4-BE49-F238E27FC236}">
                <a16:creationId xmlns:a16="http://schemas.microsoft.com/office/drawing/2014/main" id="{9EC91D86-E736-CF95-F333-36D49DE1DDE0}"/>
              </a:ext>
            </a:extLst>
          </p:cNvPr>
          <p:cNvSpPr/>
          <p:nvPr/>
        </p:nvSpPr>
        <p:spPr>
          <a:xfrm>
            <a:off x="7812960" y="3125298"/>
            <a:ext cx="3703122" cy="1168354"/>
          </a:xfrm>
          <a:prstGeom prst="roundRect">
            <a:avLst>
              <a:gd name="adj" fmla="val 5436"/>
            </a:avLst>
          </a:prstGeom>
          <a:gradFill>
            <a:gsLst>
              <a:gs pos="0">
                <a:srgbClr val="48BEB7"/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16">
            <a:extLst>
              <a:ext uri="{FF2B5EF4-FFF2-40B4-BE49-F238E27FC236}">
                <a16:creationId xmlns:a16="http://schemas.microsoft.com/office/drawing/2014/main" id="{DA22CE6C-CD2F-B459-B8E3-8BA68C37B7AF}"/>
              </a:ext>
            </a:extLst>
          </p:cNvPr>
          <p:cNvSpPr/>
          <p:nvPr/>
        </p:nvSpPr>
        <p:spPr>
          <a:xfrm rot="16200000">
            <a:off x="6903528" y="3477325"/>
            <a:ext cx="1369522" cy="653977"/>
          </a:xfrm>
          <a:custGeom>
            <a:avLst/>
            <a:gdLst>
              <a:gd name="connsiteX0" fmla="*/ 0 w 990600"/>
              <a:gd name="connsiteY0" fmla="*/ 795398 h 795398"/>
              <a:gd name="connsiteX1" fmla="*/ 246860 w 990600"/>
              <a:gd name="connsiteY1" fmla="*/ 0 h 795398"/>
              <a:gd name="connsiteX2" fmla="*/ 743740 w 990600"/>
              <a:gd name="connsiteY2" fmla="*/ 0 h 795398"/>
              <a:gd name="connsiteX3" fmla="*/ 990600 w 990600"/>
              <a:gd name="connsiteY3" fmla="*/ 795398 h 795398"/>
              <a:gd name="connsiteX4" fmla="*/ 0 w 990600"/>
              <a:gd name="connsiteY4" fmla="*/ 795398 h 795398"/>
              <a:gd name="connsiteX0" fmla="*/ 0 w 795337"/>
              <a:gd name="connsiteY0" fmla="*/ 795398 h 795398"/>
              <a:gd name="connsiteX1" fmla="*/ 246860 w 795337"/>
              <a:gd name="connsiteY1" fmla="*/ 0 h 795398"/>
              <a:gd name="connsiteX2" fmla="*/ 743740 w 795337"/>
              <a:gd name="connsiteY2" fmla="*/ 0 h 795398"/>
              <a:gd name="connsiteX3" fmla="*/ 795337 w 795337"/>
              <a:gd name="connsiteY3" fmla="*/ 795398 h 795398"/>
              <a:gd name="connsiteX4" fmla="*/ 0 w 795337"/>
              <a:gd name="connsiteY4" fmla="*/ 795398 h 795398"/>
              <a:gd name="connsiteX0" fmla="*/ 0 w 1571625"/>
              <a:gd name="connsiteY0" fmla="*/ 793020 h 795398"/>
              <a:gd name="connsiteX1" fmla="*/ 1023148 w 1571625"/>
              <a:gd name="connsiteY1" fmla="*/ 0 h 795398"/>
              <a:gd name="connsiteX2" fmla="*/ 1520028 w 1571625"/>
              <a:gd name="connsiteY2" fmla="*/ 0 h 795398"/>
              <a:gd name="connsiteX3" fmla="*/ 1571625 w 1571625"/>
              <a:gd name="connsiteY3" fmla="*/ 795398 h 795398"/>
              <a:gd name="connsiteX4" fmla="*/ 0 w 1571625"/>
              <a:gd name="connsiteY4" fmla="*/ 793020 h 795398"/>
              <a:gd name="connsiteX0" fmla="*/ 172256 w 1743881"/>
              <a:gd name="connsiteY0" fmla="*/ 796922 h 799300"/>
              <a:gd name="connsiteX1" fmla="*/ 0 w 1743881"/>
              <a:gd name="connsiteY1" fmla="*/ 0 h 799300"/>
              <a:gd name="connsiteX2" fmla="*/ 1692284 w 1743881"/>
              <a:gd name="connsiteY2" fmla="*/ 3902 h 799300"/>
              <a:gd name="connsiteX3" fmla="*/ 1743881 w 1743881"/>
              <a:gd name="connsiteY3" fmla="*/ 799300 h 799300"/>
              <a:gd name="connsiteX4" fmla="*/ 172256 w 1743881"/>
              <a:gd name="connsiteY4" fmla="*/ 796922 h 799300"/>
              <a:gd name="connsiteX0" fmla="*/ 172256 w 1763849"/>
              <a:gd name="connsiteY0" fmla="*/ 796924 h 799302"/>
              <a:gd name="connsiteX1" fmla="*/ 0 w 1763849"/>
              <a:gd name="connsiteY1" fmla="*/ 2 h 799302"/>
              <a:gd name="connsiteX2" fmla="*/ 1763849 w 1763849"/>
              <a:gd name="connsiteY2" fmla="*/ 1 h 799302"/>
              <a:gd name="connsiteX3" fmla="*/ 1743881 w 1763849"/>
              <a:gd name="connsiteY3" fmla="*/ 799302 h 799302"/>
              <a:gd name="connsiteX4" fmla="*/ 172256 w 1763849"/>
              <a:gd name="connsiteY4" fmla="*/ 796924 h 799302"/>
              <a:gd name="connsiteX0" fmla="*/ 172256 w 1763849"/>
              <a:gd name="connsiteY0" fmla="*/ 796922 h 796923"/>
              <a:gd name="connsiteX1" fmla="*/ 0 w 1763849"/>
              <a:gd name="connsiteY1" fmla="*/ 0 h 796923"/>
              <a:gd name="connsiteX2" fmla="*/ 1763849 w 1763849"/>
              <a:gd name="connsiteY2" fmla="*/ -1 h 796923"/>
              <a:gd name="connsiteX3" fmla="*/ 1722676 w 1763849"/>
              <a:gd name="connsiteY3" fmla="*/ 795398 h 796923"/>
              <a:gd name="connsiteX4" fmla="*/ 172256 w 1763849"/>
              <a:gd name="connsiteY4" fmla="*/ 796922 h 796923"/>
              <a:gd name="connsiteX0" fmla="*/ 201412 w 1763849"/>
              <a:gd name="connsiteY0" fmla="*/ 796927 h 796926"/>
              <a:gd name="connsiteX1" fmla="*/ 0 w 1763849"/>
              <a:gd name="connsiteY1" fmla="*/ 2 h 796926"/>
              <a:gd name="connsiteX2" fmla="*/ 1763849 w 1763849"/>
              <a:gd name="connsiteY2" fmla="*/ 1 h 796926"/>
              <a:gd name="connsiteX3" fmla="*/ 1722676 w 1763849"/>
              <a:gd name="connsiteY3" fmla="*/ 795400 h 796926"/>
              <a:gd name="connsiteX4" fmla="*/ 201412 w 1763849"/>
              <a:gd name="connsiteY4" fmla="*/ 796927 h 796926"/>
              <a:gd name="connsiteX0" fmla="*/ 406389 w 1763849"/>
              <a:gd name="connsiteY0" fmla="*/ 796930 h 796931"/>
              <a:gd name="connsiteX1" fmla="*/ 0 w 1763849"/>
              <a:gd name="connsiteY1" fmla="*/ 0 h 796931"/>
              <a:gd name="connsiteX2" fmla="*/ 1763849 w 1763849"/>
              <a:gd name="connsiteY2" fmla="*/ -1 h 796931"/>
              <a:gd name="connsiteX3" fmla="*/ 1722676 w 1763849"/>
              <a:gd name="connsiteY3" fmla="*/ 795398 h 796931"/>
              <a:gd name="connsiteX4" fmla="*/ 406389 w 1763849"/>
              <a:gd name="connsiteY4" fmla="*/ 796930 h 796931"/>
              <a:gd name="connsiteX0" fmla="*/ 406389 w 1763849"/>
              <a:gd name="connsiteY0" fmla="*/ 796932 h 796931"/>
              <a:gd name="connsiteX1" fmla="*/ 0 w 1763849"/>
              <a:gd name="connsiteY1" fmla="*/ 2 h 796931"/>
              <a:gd name="connsiteX2" fmla="*/ 1763849 w 1763849"/>
              <a:gd name="connsiteY2" fmla="*/ 1 h 796931"/>
              <a:gd name="connsiteX3" fmla="*/ 1761933 w 1763849"/>
              <a:gd name="connsiteY3" fmla="*/ 795400 h 796931"/>
              <a:gd name="connsiteX4" fmla="*/ 406389 w 1763849"/>
              <a:gd name="connsiteY4" fmla="*/ 796932 h 796931"/>
              <a:gd name="connsiteX0" fmla="*/ 246910 w 1763849"/>
              <a:gd name="connsiteY0" fmla="*/ 801945 h 801945"/>
              <a:gd name="connsiteX1" fmla="*/ 0 w 1763849"/>
              <a:gd name="connsiteY1" fmla="*/ 1 h 801945"/>
              <a:gd name="connsiteX2" fmla="*/ 1763849 w 1763849"/>
              <a:gd name="connsiteY2" fmla="*/ 0 h 801945"/>
              <a:gd name="connsiteX3" fmla="*/ 1761933 w 1763849"/>
              <a:gd name="connsiteY3" fmla="*/ 795399 h 801945"/>
              <a:gd name="connsiteX4" fmla="*/ 246910 w 1763849"/>
              <a:gd name="connsiteY4" fmla="*/ 801945 h 801945"/>
              <a:gd name="connsiteX0" fmla="*/ 274512 w 1763849"/>
              <a:gd name="connsiteY0" fmla="*/ 789409 h 795399"/>
              <a:gd name="connsiteX1" fmla="*/ 0 w 1763849"/>
              <a:gd name="connsiteY1" fmla="*/ 1 h 795399"/>
              <a:gd name="connsiteX2" fmla="*/ 1763849 w 1763849"/>
              <a:gd name="connsiteY2" fmla="*/ 0 h 795399"/>
              <a:gd name="connsiteX3" fmla="*/ 1761933 w 1763849"/>
              <a:gd name="connsiteY3" fmla="*/ 795399 h 795399"/>
              <a:gd name="connsiteX4" fmla="*/ 274512 w 1763849"/>
              <a:gd name="connsiteY4" fmla="*/ 789409 h 795399"/>
              <a:gd name="connsiteX0" fmla="*/ 283713 w 1763849"/>
              <a:gd name="connsiteY0" fmla="*/ 796931 h 796931"/>
              <a:gd name="connsiteX1" fmla="*/ 0 w 1763849"/>
              <a:gd name="connsiteY1" fmla="*/ 1 h 796931"/>
              <a:gd name="connsiteX2" fmla="*/ 1763849 w 1763849"/>
              <a:gd name="connsiteY2" fmla="*/ 0 h 796931"/>
              <a:gd name="connsiteX3" fmla="*/ 1761933 w 1763849"/>
              <a:gd name="connsiteY3" fmla="*/ 795399 h 796931"/>
              <a:gd name="connsiteX4" fmla="*/ 283713 w 1763849"/>
              <a:gd name="connsiteY4" fmla="*/ 796931 h 79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3849" h="796931">
                <a:moveTo>
                  <a:pt x="283713" y="796931"/>
                </a:moveTo>
                <a:lnTo>
                  <a:pt x="0" y="1"/>
                </a:lnTo>
                <a:lnTo>
                  <a:pt x="1763849" y="0"/>
                </a:lnTo>
                <a:cubicBezTo>
                  <a:pt x="1763210" y="265133"/>
                  <a:pt x="1762572" y="530266"/>
                  <a:pt x="1761933" y="795399"/>
                </a:cubicBezTo>
                <a:lnTo>
                  <a:pt x="283713" y="796931"/>
                </a:lnTo>
                <a:close/>
              </a:path>
            </a:pathLst>
          </a:custGeom>
          <a:gradFill>
            <a:gsLst>
              <a:gs pos="0">
                <a:srgbClr val="48BEB7">
                  <a:alpha val="0"/>
                </a:srgbClr>
              </a:gs>
              <a:gs pos="100000">
                <a:srgbClr val="48BEB7">
                  <a:alpha val="3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F5B99C-2D1A-AAFF-3EE7-10EB596BA665}"/>
              </a:ext>
            </a:extLst>
          </p:cNvPr>
          <p:cNvSpPr txBox="1"/>
          <p:nvPr/>
        </p:nvSpPr>
        <p:spPr>
          <a:xfrm>
            <a:off x="5625480" y="4534753"/>
            <a:ext cx="1532873" cy="24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Offloading Analytics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9E8FD29C-F03E-72E4-7C18-D39E2DC86682}"/>
              </a:ext>
            </a:extLst>
          </p:cNvPr>
          <p:cNvSpPr txBox="1">
            <a:spLocks/>
          </p:cNvSpPr>
          <p:nvPr/>
        </p:nvSpPr>
        <p:spPr>
          <a:xfrm>
            <a:off x="7871634" y="3144774"/>
            <a:ext cx="3559042" cy="109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65955"/>
              </a:buClr>
            </a:pPr>
            <a:r>
              <a:rPr lang="en-US" altLang="ko-KR" sz="1400" dirty="0">
                <a:solidFill>
                  <a:srgbClr val="165955"/>
                </a:solidFill>
              </a:rPr>
              <a:t>Supports S3 REST API &amp; open format data </a:t>
            </a:r>
          </a:p>
          <a:p>
            <a:pPr>
              <a:buClr>
                <a:srgbClr val="165955"/>
              </a:buClr>
            </a:pPr>
            <a:r>
              <a:rPr lang="en-US" altLang="ko-KR" sz="1400" dirty="0">
                <a:solidFill>
                  <a:srgbClr val="165955"/>
                </a:solidFill>
              </a:rPr>
              <a:t>Support query pushdown interface</a:t>
            </a:r>
          </a:p>
          <a:p>
            <a:pPr>
              <a:buClr>
                <a:srgbClr val="165955"/>
              </a:buClr>
            </a:pPr>
            <a:r>
              <a:rPr lang="en-US" altLang="ko-KR" sz="1400" dirty="0">
                <a:solidFill>
                  <a:srgbClr val="165955"/>
                </a:solidFill>
              </a:rPr>
              <a:t>Perform query execution with OCSA</a:t>
            </a:r>
          </a:p>
        </p:txBody>
      </p:sp>
      <p:sp>
        <p:nvSpPr>
          <p:cNvPr id="34" name="모서리가 둥근 직사각형 193">
            <a:extLst>
              <a:ext uri="{FF2B5EF4-FFF2-40B4-BE49-F238E27FC236}">
                <a16:creationId xmlns:a16="http://schemas.microsoft.com/office/drawing/2014/main" id="{B1CC974F-BD05-AC0E-ABEA-2E3A5A270F31}"/>
              </a:ext>
            </a:extLst>
          </p:cNvPr>
          <p:cNvSpPr/>
          <p:nvPr/>
        </p:nvSpPr>
        <p:spPr>
          <a:xfrm>
            <a:off x="7830066" y="4543819"/>
            <a:ext cx="3703122" cy="1650526"/>
          </a:xfrm>
          <a:prstGeom prst="roundRect">
            <a:avLst>
              <a:gd name="adj" fmla="val 5436"/>
            </a:avLst>
          </a:prstGeom>
          <a:gradFill>
            <a:gsLst>
              <a:gs pos="0">
                <a:srgbClr val="48BEB7"/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다리꼴 16">
            <a:extLst>
              <a:ext uri="{FF2B5EF4-FFF2-40B4-BE49-F238E27FC236}">
                <a16:creationId xmlns:a16="http://schemas.microsoft.com/office/drawing/2014/main" id="{77DE1AF3-A2B8-ECC3-F00E-0B1C955041B8}"/>
              </a:ext>
            </a:extLst>
          </p:cNvPr>
          <p:cNvSpPr/>
          <p:nvPr/>
        </p:nvSpPr>
        <p:spPr>
          <a:xfrm rot="16200000">
            <a:off x="6747074" y="5059277"/>
            <a:ext cx="1648099" cy="622667"/>
          </a:xfrm>
          <a:custGeom>
            <a:avLst/>
            <a:gdLst>
              <a:gd name="connsiteX0" fmla="*/ 0 w 990600"/>
              <a:gd name="connsiteY0" fmla="*/ 795398 h 795398"/>
              <a:gd name="connsiteX1" fmla="*/ 246860 w 990600"/>
              <a:gd name="connsiteY1" fmla="*/ 0 h 795398"/>
              <a:gd name="connsiteX2" fmla="*/ 743740 w 990600"/>
              <a:gd name="connsiteY2" fmla="*/ 0 h 795398"/>
              <a:gd name="connsiteX3" fmla="*/ 990600 w 990600"/>
              <a:gd name="connsiteY3" fmla="*/ 795398 h 795398"/>
              <a:gd name="connsiteX4" fmla="*/ 0 w 990600"/>
              <a:gd name="connsiteY4" fmla="*/ 795398 h 795398"/>
              <a:gd name="connsiteX0" fmla="*/ 0 w 795337"/>
              <a:gd name="connsiteY0" fmla="*/ 795398 h 795398"/>
              <a:gd name="connsiteX1" fmla="*/ 246860 w 795337"/>
              <a:gd name="connsiteY1" fmla="*/ 0 h 795398"/>
              <a:gd name="connsiteX2" fmla="*/ 743740 w 795337"/>
              <a:gd name="connsiteY2" fmla="*/ 0 h 795398"/>
              <a:gd name="connsiteX3" fmla="*/ 795337 w 795337"/>
              <a:gd name="connsiteY3" fmla="*/ 795398 h 795398"/>
              <a:gd name="connsiteX4" fmla="*/ 0 w 795337"/>
              <a:gd name="connsiteY4" fmla="*/ 795398 h 795398"/>
              <a:gd name="connsiteX0" fmla="*/ 0 w 1571625"/>
              <a:gd name="connsiteY0" fmla="*/ 793020 h 795398"/>
              <a:gd name="connsiteX1" fmla="*/ 1023148 w 1571625"/>
              <a:gd name="connsiteY1" fmla="*/ 0 h 795398"/>
              <a:gd name="connsiteX2" fmla="*/ 1520028 w 1571625"/>
              <a:gd name="connsiteY2" fmla="*/ 0 h 795398"/>
              <a:gd name="connsiteX3" fmla="*/ 1571625 w 1571625"/>
              <a:gd name="connsiteY3" fmla="*/ 795398 h 795398"/>
              <a:gd name="connsiteX4" fmla="*/ 0 w 1571625"/>
              <a:gd name="connsiteY4" fmla="*/ 793020 h 795398"/>
              <a:gd name="connsiteX0" fmla="*/ 172256 w 1743881"/>
              <a:gd name="connsiteY0" fmla="*/ 796922 h 799300"/>
              <a:gd name="connsiteX1" fmla="*/ 0 w 1743881"/>
              <a:gd name="connsiteY1" fmla="*/ 0 h 799300"/>
              <a:gd name="connsiteX2" fmla="*/ 1692284 w 1743881"/>
              <a:gd name="connsiteY2" fmla="*/ 3902 h 799300"/>
              <a:gd name="connsiteX3" fmla="*/ 1743881 w 1743881"/>
              <a:gd name="connsiteY3" fmla="*/ 799300 h 799300"/>
              <a:gd name="connsiteX4" fmla="*/ 172256 w 1743881"/>
              <a:gd name="connsiteY4" fmla="*/ 796922 h 799300"/>
              <a:gd name="connsiteX0" fmla="*/ 172256 w 1763849"/>
              <a:gd name="connsiteY0" fmla="*/ 796924 h 799302"/>
              <a:gd name="connsiteX1" fmla="*/ 0 w 1763849"/>
              <a:gd name="connsiteY1" fmla="*/ 2 h 799302"/>
              <a:gd name="connsiteX2" fmla="*/ 1763849 w 1763849"/>
              <a:gd name="connsiteY2" fmla="*/ 1 h 799302"/>
              <a:gd name="connsiteX3" fmla="*/ 1743881 w 1763849"/>
              <a:gd name="connsiteY3" fmla="*/ 799302 h 799302"/>
              <a:gd name="connsiteX4" fmla="*/ 172256 w 1763849"/>
              <a:gd name="connsiteY4" fmla="*/ 796924 h 799302"/>
              <a:gd name="connsiteX0" fmla="*/ 172256 w 1763849"/>
              <a:gd name="connsiteY0" fmla="*/ 796922 h 796923"/>
              <a:gd name="connsiteX1" fmla="*/ 0 w 1763849"/>
              <a:gd name="connsiteY1" fmla="*/ 0 h 796923"/>
              <a:gd name="connsiteX2" fmla="*/ 1763849 w 1763849"/>
              <a:gd name="connsiteY2" fmla="*/ -1 h 796923"/>
              <a:gd name="connsiteX3" fmla="*/ 1722676 w 1763849"/>
              <a:gd name="connsiteY3" fmla="*/ 795398 h 796923"/>
              <a:gd name="connsiteX4" fmla="*/ 172256 w 1763849"/>
              <a:gd name="connsiteY4" fmla="*/ 796922 h 796923"/>
              <a:gd name="connsiteX0" fmla="*/ 201412 w 1763849"/>
              <a:gd name="connsiteY0" fmla="*/ 796927 h 796926"/>
              <a:gd name="connsiteX1" fmla="*/ 0 w 1763849"/>
              <a:gd name="connsiteY1" fmla="*/ 2 h 796926"/>
              <a:gd name="connsiteX2" fmla="*/ 1763849 w 1763849"/>
              <a:gd name="connsiteY2" fmla="*/ 1 h 796926"/>
              <a:gd name="connsiteX3" fmla="*/ 1722676 w 1763849"/>
              <a:gd name="connsiteY3" fmla="*/ 795400 h 796926"/>
              <a:gd name="connsiteX4" fmla="*/ 201412 w 1763849"/>
              <a:gd name="connsiteY4" fmla="*/ 796927 h 796926"/>
              <a:gd name="connsiteX0" fmla="*/ 201412 w 2051128"/>
              <a:gd name="connsiteY0" fmla="*/ 796925 h 805817"/>
              <a:gd name="connsiteX1" fmla="*/ 0 w 2051128"/>
              <a:gd name="connsiteY1" fmla="*/ 0 h 805817"/>
              <a:gd name="connsiteX2" fmla="*/ 1763849 w 2051128"/>
              <a:gd name="connsiteY2" fmla="*/ -1 h 805817"/>
              <a:gd name="connsiteX3" fmla="*/ 2051128 w 2051128"/>
              <a:gd name="connsiteY3" fmla="*/ 805817 h 805817"/>
              <a:gd name="connsiteX4" fmla="*/ 201412 w 2051128"/>
              <a:gd name="connsiteY4" fmla="*/ 796925 h 805817"/>
              <a:gd name="connsiteX0" fmla="*/ 201412 w 2051128"/>
              <a:gd name="connsiteY0" fmla="*/ 821928 h 830820"/>
              <a:gd name="connsiteX1" fmla="*/ 0 w 2051128"/>
              <a:gd name="connsiteY1" fmla="*/ 25003 h 830820"/>
              <a:gd name="connsiteX2" fmla="*/ 1576161 w 2051128"/>
              <a:gd name="connsiteY2" fmla="*/ 1 h 830820"/>
              <a:gd name="connsiteX3" fmla="*/ 2051128 w 2051128"/>
              <a:gd name="connsiteY3" fmla="*/ 830820 h 830820"/>
              <a:gd name="connsiteX4" fmla="*/ 201412 w 2051128"/>
              <a:gd name="connsiteY4" fmla="*/ 821928 h 830820"/>
              <a:gd name="connsiteX0" fmla="*/ 0 w 2056171"/>
              <a:gd name="connsiteY0" fmla="*/ 809423 h 830818"/>
              <a:gd name="connsiteX1" fmla="*/ 5043 w 2056171"/>
              <a:gd name="connsiteY1" fmla="*/ 25001 h 830818"/>
              <a:gd name="connsiteX2" fmla="*/ 1581204 w 2056171"/>
              <a:gd name="connsiteY2" fmla="*/ -1 h 830818"/>
              <a:gd name="connsiteX3" fmla="*/ 2056171 w 2056171"/>
              <a:gd name="connsiteY3" fmla="*/ 830818 h 830818"/>
              <a:gd name="connsiteX4" fmla="*/ 0 w 2056171"/>
              <a:gd name="connsiteY4" fmla="*/ 809423 h 830818"/>
              <a:gd name="connsiteX0" fmla="*/ 4341 w 2051128"/>
              <a:gd name="connsiteY0" fmla="*/ 784421 h 830820"/>
              <a:gd name="connsiteX1" fmla="*/ 0 w 2051128"/>
              <a:gd name="connsiteY1" fmla="*/ 25003 h 830820"/>
              <a:gd name="connsiteX2" fmla="*/ 1576161 w 2051128"/>
              <a:gd name="connsiteY2" fmla="*/ 1 h 830820"/>
              <a:gd name="connsiteX3" fmla="*/ 2051128 w 2051128"/>
              <a:gd name="connsiteY3" fmla="*/ 830820 h 830820"/>
              <a:gd name="connsiteX4" fmla="*/ 4341 w 2051128"/>
              <a:gd name="connsiteY4" fmla="*/ 784421 h 830820"/>
              <a:gd name="connsiteX0" fmla="*/ 51263 w 2098050"/>
              <a:gd name="connsiteY0" fmla="*/ 784423 h 830822"/>
              <a:gd name="connsiteX1" fmla="*/ 0 w 2098050"/>
              <a:gd name="connsiteY1" fmla="*/ 0 h 830822"/>
              <a:gd name="connsiteX2" fmla="*/ 1623083 w 2098050"/>
              <a:gd name="connsiteY2" fmla="*/ 3 h 830822"/>
              <a:gd name="connsiteX3" fmla="*/ 2098050 w 2098050"/>
              <a:gd name="connsiteY3" fmla="*/ 830822 h 830822"/>
              <a:gd name="connsiteX4" fmla="*/ 51263 w 2098050"/>
              <a:gd name="connsiteY4" fmla="*/ 784423 h 830822"/>
              <a:gd name="connsiteX0" fmla="*/ 13722 w 2098050"/>
              <a:gd name="connsiteY0" fmla="*/ 796929 h 830822"/>
              <a:gd name="connsiteX1" fmla="*/ 0 w 2098050"/>
              <a:gd name="connsiteY1" fmla="*/ 0 h 830822"/>
              <a:gd name="connsiteX2" fmla="*/ 1623083 w 2098050"/>
              <a:gd name="connsiteY2" fmla="*/ 3 h 830822"/>
              <a:gd name="connsiteX3" fmla="*/ 2098050 w 2098050"/>
              <a:gd name="connsiteY3" fmla="*/ 830822 h 830822"/>
              <a:gd name="connsiteX4" fmla="*/ 13722 w 2098050"/>
              <a:gd name="connsiteY4" fmla="*/ 796929 h 830822"/>
              <a:gd name="connsiteX0" fmla="*/ 13722 w 2199773"/>
              <a:gd name="connsiteY0" fmla="*/ 796929 h 895952"/>
              <a:gd name="connsiteX1" fmla="*/ 0 w 2199773"/>
              <a:gd name="connsiteY1" fmla="*/ 0 h 895952"/>
              <a:gd name="connsiteX2" fmla="*/ 1623083 w 2199773"/>
              <a:gd name="connsiteY2" fmla="*/ 3 h 895952"/>
              <a:gd name="connsiteX3" fmla="*/ 2199773 w 2199773"/>
              <a:gd name="connsiteY3" fmla="*/ 895952 h 895952"/>
              <a:gd name="connsiteX4" fmla="*/ 13722 w 2199773"/>
              <a:gd name="connsiteY4" fmla="*/ 796929 h 895952"/>
              <a:gd name="connsiteX0" fmla="*/ 7362 w 2199773"/>
              <a:gd name="connsiteY0" fmla="*/ 909422 h 909422"/>
              <a:gd name="connsiteX1" fmla="*/ 0 w 2199773"/>
              <a:gd name="connsiteY1" fmla="*/ 0 h 909422"/>
              <a:gd name="connsiteX2" fmla="*/ 1623083 w 2199773"/>
              <a:gd name="connsiteY2" fmla="*/ 3 h 909422"/>
              <a:gd name="connsiteX3" fmla="*/ 2199773 w 2199773"/>
              <a:gd name="connsiteY3" fmla="*/ 895952 h 909422"/>
              <a:gd name="connsiteX4" fmla="*/ 7362 w 2199773"/>
              <a:gd name="connsiteY4" fmla="*/ 909422 h 909422"/>
              <a:gd name="connsiteX0" fmla="*/ 0 w 2205126"/>
              <a:gd name="connsiteY0" fmla="*/ 897581 h 897581"/>
              <a:gd name="connsiteX1" fmla="*/ 5353 w 2205126"/>
              <a:gd name="connsiteY1" fmla="*/ 0 h 897581"/>
              <a:gd name="connsiteX2" fmla="*/ 1628436 w 2205126"/>
              <a:gd name="connsiteY2" fmla="*/ 3 h 897581"/>
              <a:gd name="connsiteX3" fmla="*/ 2205126 w 2205126"/>
              <a:gd name="connsiteY3" fmla="*/ 895952 h 897581"/>
              <a:gd name="connsiteX4" fmla="*/ 0 w 2205126"/>
              <a:gd name="connsiteY4" fmla="*/ 897581 h 897581"/>
              <a:gd name="connsiteX0" fmla="*/ 13849 w 2199904"/>
              <a:gd name="connsiteY0" fmla="*/ 903505 h 903505"/>
              <a:gd name="connsiteX1" fmla="*/ 131 w 2199904"/>
              <a:gd name="connsiteY1" fmla="*/ 0 h 903505"/>
              <a:gd name="connsiteX2" fmla="*/ 1623214 w 2199904"/>
              <a:gd name="connsiteY2" fmla="*/ 3 h 903505"/>
              <a:gd name="connsiteX3" fmla="*/ 2199904 w 2199904"/>
              <a:gd name="connsiteY3" fmla="*/ 895952 h 903505"/>
              <a:gd name="connsiteX4" fmla="*/ 13849 w 2199904"/>
              <a:gd name="connsiteY4" fmla="*/ 903505 h 903505"/>
              <a:gd name="connsiteX0" fmla="*/ 1423 w 2200194"/>
              <a:gd name="connsiteY0" fmla="*/ 891664 h 895952"/>
              <a:gd name="connsiteX1" fmla="*/ 421 w 2200194"/>
              <a:gd name="connsiteY1" fmla="*/ 0 h 895952"/>
              <a:gd name="connsiteX2" fmla="*/ 1623504 w 2200194"/>
              <a:gd name="connsiteY2" fmla="*/ 3 h 895952"/>
              <a:gd name="connsiteX3" fmla="*/ 2200194 w 2200194"/>
              <a:gd name="connsiteY3" fmla="*/ 895952 h 895952"/>
              <a:gd name="connsiteX4" fmla="*/ 1423 w 2200194"/>
              <a:gd name="connsiteY4" fmla="*/ 891664 h 89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0194" h="895952">
                <a:moveTo>
                  <a:pt x="1423" y="891664"/>
                </a:moveTo>
                <a:cubicBezTo>
                  <a:pt x="3207" y="592470"/>
                  <a:pt x="-1363" y="299194"/>
                  <a:pt x="421" y="0"/>
                </a:cubicBezTo>
                <a:lnTo>
                  <a:pt x="1623504" y="3"/>
                </a:lnTo>
                <a:lnTo>
                  <a:pt x="2200194" y="895952"/>
                </a:lnTo>
                <a:lnTo>
                  <a:pt x="1423" y="891664"/>
                </a:lnTo>
                <a:close/>
              </a:path>
            </a:pathLst>
          </a:custGeom>
          <a:gradFill>
            <a:gsLst>
              <a:gs pos="0">
                <a:srgbClr val="48BEB7">
                  <a:alpha val="0"/>
                </a:srgbClr>
              </a:gs>
              <a:gs pos="100000">
                <a:srgbClr val="48BEB7">
                  <a:alpha val="3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0249CED-7DE5-83B5-7082-734EA845FEE8}"/>
              </a:ext>
            </a:extLst>
          </p:cNvPr>
          <p:cNvGrpSpPr/>
          <p:nvPr/>
        </p:nvGrpSpPr>
        <p:grpSpPr>
          <a:xfrm>
            <a:off x="3437058" y="4489075"/>
            <a:ext cx="2029942" cy="401713"/>
            <a:chOff x="3315405" y="4579117"/>
            <a:chExt cx="2029942" cy="311671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CA5F967-0838-CE0C-0284-23B2EE173147}"/>
                </a:ext>
              </a:extLst>
            </p:cNvPr>
            <p:cNvCxnSpPr/>
            <p:nvPr/>
          </p:nvCxnSpPr>
          <p:spPr>
            <a:xfrm>
              <a:off x="3315405" y="4579118"/>
              <a:ext cx="0" cy="31167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8E3702-36B0-6BD9-299E-06CE481605E6}"/>
                </a:ext>
              </a:extLst>
            </p:cNvPr>
            <p:cNvCxnSpPr/>
            <p:nvPr/>
          </p:nvCxnSpPr>
          <p:spPr>
            <a:xfrm>
              <a:off x="5345347" y="4579117"/>
              <a:ext cx="0" cy="31167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3D5C7BCF-80EA-2931-A4D9-B20538E5C420}"/>
              </a:ext>
            </a:extLst>
          </p:cNvPr>
          <p:cNvSpPr txBox="1">
            <a:spLocks/>
          </p:cNvSpPr>
          <p:nvPr/>
        </p:nvSpPr>
        <p:spPr>
          <a:xfrm>
            <a:off x="7871634" y="4630246"/>
            <a:ext cx="3559042" cy="157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65955"/>
              </a:buClr>
            </a:pPr>
            <a:r>
              <a:rPr lang="en-US" altLang="ko-KR" sz="1400" dirty="0">
                <a:solidFill>
                  <a:srgbClr val="165955"/>
                </a:solidFill>
              </a:rPr>
              <a:t>New Interface: Object based </a:t>
            </a:r>
            <a:r>
              <a:rPr lang="en-US" altLang="ko-KR" sz="1400" dirty="0" err="1">
                <a:solidFill>
                  <a:srgbClr val="165955"/>
                </a:solidFill>
              </a:rPr>
              <a:t>NVMe</a:t>
            </a:r>
            <a:r>
              <a:rPr lang="en-US" altLang="ko-KR" sz="1400" dirty="0">
                <a:solidFill>
                  <a:srgbClr val="165955"/>
                </a:solidFill>
              </a:rPr>
              <a:t>  I/O &amp; Analytics commands</a:t>
            </a:r>
          </a:p>
          <a:p>
            <a:pPr>
              <a:buClr>
                <a:srgbClr val="165955"/>
              </a:buClr>
            </a:pPr>
            <a:r>
              <a:rPr lang="en-US" altLang="ko-KR" sz="1400" dirty="0">
                <a:solidFill>
                  <a:srgbClr val="165955"/>
                </a:solidFill>
              </a:rPr>
              <a:t>Accelerate analytics: Filtering or query processing by own analytics engine</a:t>
            </a:r>
          </a:p>
          <a:p>
            <a:pPr>
              <a:buClr>
                <a:srgbClr val="165955"/>
              </a:buClr>
            </a:pPr>
            <a:r>
              <a:rPr lang="en-US" altLang="ko-KR" sz="1400" dirty="0">
                <a:solidFill>
                  <a:srgbClr val="165955"/>
                </a:solidFill>
              </a:rPr>
              <a:t>Utilize heterogeneous devices: </a:t>
            </a:r>
            <a:r>
              <a:rPr lang="en-US" altLang="ko-KR" sz="1400" dirty="0" err="1">
                <a:solidFill>
                  <a:srgbClr val="165955"/>
                </a:solidFill>
              </a:rPr>
              <a:t>NVMe</a:t>
            </a:r>
            <a:r>
              <a:rPr lang="en-US" altLang="ko-KR" sz="1400" dirty="0">
                <a:solidFill>
                  <a:srgbClr val="165955"/>
                </a:solidFill>
              </a:rPr>
              <a:t> SSD, CSD, CXL, …</a:t>
            </a:r>
          </a:p>
        </p:txBody>
      </p:sp>
    </p:spTree>
    <p:extLst>
      <p:ext uri="{BB962C8B-B14F-4D97-AF65-F5344CB8AC3E}">
        <p14:creationId xmlns:p14="http://schemas.microsoft.com/office/powerpoint/2010/main" val="1085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6F073D-98ED-532F-A001-F8D2029C704A}"/>
              </a:ext>
            </a:extLst>
          </p:cNvPr>
          <p:cNvSpPr/>
          <p:nvPr/>
        </p:nvSpPr>
        <p:spPr>
          <a:xfrm>
            <a:off x="550862" y="1376363"/>
            <a:ext cx="11090275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Key Success Factors: </a:t>
            </a:r>
            <a:r>
              <a:rPr lang="en-US" altLang="ko-KR" sz="3200" b="1" dirty="0">
                <a:solidFill>
                  <a:srgbClr val="2A928C"/>
                </a:solidFill>
                <a:latin typeface="+mn-lt"/>
              </a:rPr>
              <a:t>Everywhere Compute w/ Object </a:t>
            </a:r>
            <a:endParaRPr lang="ko-KR" altLang="en-US" sz="3200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2969"/>
            <a:ext cx="10820398" cy="7744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Everywhere compute with the same view &amp; the same interface &amp; the same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Object enables the same view of “analytics chunk” everywhere (Client, OCS Frontend Server and OCSA Appliance)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0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296797" y="2513731"/>
            <a:ext cx="5483136" cy="536161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53" idx="2"/>
            <a:endCxn id="33" idx="0"/>
          </p:cNvCxnSpPr>
          <p:nvPr/>
        </p:nvCxnSpPr>
        <p:spPr>
          <a:xfrm>
            <a:off x="6038365" y="3049892"/>
            <a:ext cx="0" cy="409402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왼쪽 중괄호 168"/>
          <p:cNvSpPr/>
          <p:nvPr/>
        </p:nvSpPr>
        <p:spPr>
          <a:xfrm>
            <a:off x="2675761" y="3536914"/>
            <a:ext cx="238570" cy="2748244"/>
          </a:xfrm>
          <a:prstGeom prst="leftBrace">
            <a:avLst>
              <a:gd name="adj1" fmla="val 40273"/>
              <a:gd name="adj2" fmla="val 50000"/>
            </a:avLst>
          </a:prstGeom>
          <a:ln>
            <a:solidFill>
              <a:srgbClr val="165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96797" y="5058553"/>
            <a:ext cx="5483136" cy="126375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96797" y="3459294"/>
            <a:ext cx="5483136" cy="1185335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4865" y="3536914"/>
            <a:ext cx="258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 Frontend Server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1064" y="5113889"/>
            <a:ext cx="243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OCSA Appliance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3" idx="2"/>
            <a:endCxn id="31" idx="0"/>
          </p:cNvCxnSpPr>
          <p:nvPr/>
        </p:nvCxnSpPr>
        <p:spPr>
          <a:xfrm>
            <a:off x="6038365" y="4644629"/>
            <a:ext cx="0" cy="413924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928534" y="5898911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NVMe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 SSD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8101" y="5898911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OCSD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86377" y="5900235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CXL Mem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164653" y="5898911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CXL SSD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33245" y="3583911"/>
            <a:ext cx="190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58025"/>
                </a:solidFill>
              </a:rPr>
              <a:t>Object Path-through</a:t>
            </a:r>
            <a:endParaRPr lang="ko-KR" altLang="en-US" sz="1600" b="1" dirty="0">
              <a:solidFill>
                <a:srgbClr val="F58025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386014" y="2598041"/>
            <a:ext cx="82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65955"/>
                </a:solidFill>
              </a:rPr>
              <a:t>Client</a:t>
            </a:r>
            <a:endParaRPr lang="ko-KR" altLang="en-US" sz="1600" b="1" dirty="0">
              <a:solidFill>
                <a:srgbClr val="165955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66977" y="4616312"/>
            <a:ext cx="82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65955"/>
                </a:solidFill>
              </a:rPr>
              <a:t>OCS System</a:t>
            </a:r>
            <a:endParaRPr lang="ko-KR" altLang="en-US" sz="1600" b="1" dirty="0">
              <a:solidFill>
                <a:srgbClr val="165955"/>
              </a:solidFill>
            </a:endParaRPr>
          </a:p>
        </p:txBody>
      </p:sp>
      <p:sp>
        <p:nvSpPr>
          <p:cNvPr id="22" name="위쪽/아래쪽 화살표 21"/>
          <p:cNvSpPr/>
          <p:nvPr/>
        </p:nvSpPr>
        <p:spPr>
          <a:xfrm>
            <a:off x="7520250" y="2967895"/>
            <a:ext cx="333306" cy="2426473"/>
          </a:xfrm>
          <a:prstGeom prst="upDownArrow">
            <a:avLst/>
          </a:prstGeom>
          <a:gradFill>
            <a:gsLst>
              <a:gs pos="50000">
                <a:srgbClr val="FFC000"/>
              </a:gs>
              <a:gs pos="15000">
                <a:srgbClr val="F58025"/>
              </a:gs>
              <a:gs pos="85000">
                <a:srgbClr val="F58025"/>
              </a:gs>
            </a:gsLst>
            <a:lin ang="54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7066657" y="2598042"/>
            <a:ext cx="1241667" cy="365314"/>
          </a:xfrm>
          <a:prstGeom prst="snip1Rect">
            <a:avLst/>
          </a:prstGeom>
          <a:solidFill>
            <a:srgbClr val="48BE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7066656" y="4068153"/>
            <a:ext cx="1241667" cy="365314"/>
          </a:xfrm>
          <a:prstGeom prst="snip1Rect">
            <a:avLst/>
          </a:prstGeom>
          <a:solidFill>
            <a:srgbClr val="48BE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한쪽 모서리가 잘린 사각형 33"/>
          <p:cNvSpPr/>
          <p:nvPr/>
        </p:nvSpPr>
        <p:spPr>
          <a:xfrm>
            <a:off x="7066655" y="5394369"/>
            <a:ext cx="1241667" cy="365314"/>
          </a:xfrm>
          <a:prstGeom prst="snip1Rect">
            <a:avLst/>
          </a:prstGeom>
          <a:solidFill>
            <a:srgbClr val="48BE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884FF6B-A59E-C50E-175F-4318E7457230}"/>
              </a:ext>
            </a:extLst>
          </p:cNvPr>
          <p:cNvSpPr/>
          <p:nvPr/>
        </p:nvSpPr>
        <p:spPr>
          <a:xfrm>
            <a:off x="550862" y="1376363"/>
            <a:ext cx="11090275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6834E9E-76BA-A6F8-FDF8-CC0BF5B02BD9}"/>
              </a:ext>
            </a:extLst>
          </p:cNvPr>
          <p:cNvSpPr/>
          <p:nvPr/>
        </p:nvSpPr>
        <p:spPr>
          <a:xfrm>
            <a:off x="2675761" y="3536914"/>
            <a:ext cx="238570" cy="2748244"/>
          </a:xfrm>
          <a:prstGeom prst="leftBrace">
            <a:avLst>
              <a:gd name="adj1" fmla="val 40273"/>
              <a:gd name="adj2" fmla="val 50000"/>
            </a:avLst>
          </a:prstGeom>
          <a:ln>
            <a:solidFill>
              <a:srgbClr val="165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91390"/>
            <a:ext cx="11379199" cy="999066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Key Success Factors: </a:t>
            </a:r>
            <a:r>
              <a:rPr lang="en-US" altLang="ko-KR" sz="3200" b="1" dirty="0">
                <a:solidFill>
                  <a:srgbClr val="2A928C"/>
                </a:solidFill>
                <a:latin typeface="+mn-lt"/>
              </a:rPr>
              <a:t>Everywhere Compute w/ Analytics Eco.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60269"/>
            <a:ext cx="10820398" cy="7923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Everywhere compute with the same view &amp; the same interface &amp; the same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Apache Arrow and Substrait enables the same interface &amp; method (Client, OCS Frontend Server and OCSA Appliance)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02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296797" y="2513731"/>
            <a:ext cx="5483136" cy="536161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386014" y="2598041"/>
            <a:ext cx="82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65955"/>
                </a:solidFill>
              </a:rPr>
              <a:t>Client</a:t>
            </a:r>
            <a:endParaRPr lang="ko-KR" altLang="en-US" sz="1600" b="1" dirty="0">
              <a:solidFill>
                <a:srgbClr val="165955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366977" y="4616312"/>
            <a:ext cx="82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65955"/>
                </a:solidFill>
              </a:rPr>
              <a:t>OCS System</a:t>
            </a:r>
            <a:endParaRPr lang="ko-KR" altLang="en-US" sz="1600" b="1" dirty="0">
              <a:solidFill>
                <a:srgbClr val="165955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96797" y="5058553"/>
            <a:ext cx="5483136" cy="126375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96797" y="3459294"/>
            <a:ext cx="5483136" cy="1185335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4865" y="3536914"/>
            <a:ext cx="258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 Frontend Server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01064" y="5113889"/>
            <a:ext cx="2431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OCSA Appliance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125179" y="4069902"/>
            <a:ext cx="1203445" cy="355387"/>
            <a:chOff x="9829800" y="3342395"/>
            <a:chExt cx="1203445" cy="355387"/>
          </a:xfrm>
        </p:grpSpPr>
        <p:sp>
          <p:nvSpPr>
            <p:cNvPr id="52" name="직사각형 51"/>
            <p:cNvSpPr/>
            <p:nvPr/>
          </p:nvSpPr>
          <p:spPr>
            <a:xfrm>
              <a:off x="9829800" y="3342395"/>
              <a:ext cx="1203445" cy="355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0254195" y="3393610"/>
              <a:ext cx="776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Substrait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456784" y="4072293"/>
            <a:ext cx="1035850" cy="352995"/>
            <a:chOff x="9709945" y="1473803"/>
            <a:chExt cx="906438" cy="338186"/>
          </a:xfrm>
        </p:grpSpPr>
        <p:sp>
          <p:nvSpPr>
            <p:cNvPr id="58" name="직사각형 57"/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100251" y="2603949"/>
            <a:ext cx="1203445" cy="355387"/>
            <a:chOff x="9829800" y="3342395"/>
            <a:chExt cx="1203445" cy="355387"/>
          </a:xfrm>
        </p:grpSpPr>
        <p:sp>
          <p:nvSpPr>
            <p:cNvPr id="61" name="직사각형 60"/>
            <p:cNvSpPr/>
            <p:nvPr/>
          </p:nvSpPr>
          <p:spPr>
            <a:xfrm>
              <a:off x="9829800" y="3342395"/>
              <a:ext cx="1203445" cy="355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10254195" y="3393610"/>
              <a:ext cx="776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Substrait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31856" y="2606340"/>
            <a:ext cx="1035850" cy="352995"/>
            <a:chOff x="9709945" y="1473803"/>
            <a:chExt cx="906438" cy="338186"/>
          </a:xfrm>
        </p:grpSpPr>
        <p:sp>
          <p:nvSpPr>
            <p:cNvPr id="67" name="직사각형 66"/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4088752" y="5408320"/>
            <a:ext cx="1203445" cy="355387"/>
            <a:chOff x="9829800" y="3342395"/>
            <a:chExt cx="1203445" cy="355387"/>
          </a:xfrm>
        </p:grpSpPr>
        <p:sp>
          <p:nvSpPr>
            <p:cNvPr id="70" name="직사각형 69"/>
            <p:cNvSpPr/>
            <p:nvPr/>
          </p:nvSpPr>
          <p:spPr>
            <a:xfrm>
              <a:off x="9829800" y="3342395"/>
              <a:ext cx="1203445" cy="355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0254195" y="3393610"/>
              <a:ext cx="776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Substrait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420357" y="5410711"/>
            <a:ext cx="1035850" cy="352995"/>
            <a:chOff x="9709945" y="1473803"/>
            <a:chExt cx="906438" cy="338186"/>
          </a:xfrm>
        </p:grpSpPr>
        <p:sp>
          <p:nvSpPr>
            <p:cNvPr id="74" name="직사각형 73"/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cxnSp>
        <p:nvCxnSpPr>
          <p:cNvPr id="7" name="직선 화살표 연결선 6"/>
          <p:cNvCxnSpPr/>
          <p:nvPr/>
        </p:nvCxnSpPr>
        <p:spPr>
          <a:xfrm>
            <a:off x="5333997" y="3049892"/>
            <a:ext cx="0" cy="4094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25531" y="4644629"/>
            <a:ext cx="0" cy="41392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9153827" y="2558807"/>
            <a:ext cx="1035850" cy="352995"/>
            <a:chOff x="9709945" y="1473803"/>
            <a:chExt cx="906438" cy="338186"/>
          </a:xfrm>
        </p:grpSpPr>
        <p:sp>
          <p:nvSpPr>
            <p:cNvPr id="79" name="직사각형 78"/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9160934" y="4098102"/>
            <a:ext cx="1203445" cy="355387"/>
            <a:chOff x="9829800" y="3342395"/>
            <a:chExt cx="1203445" cy="355387"/>
          </a:xfrm>
        </p:grpSpPr>
        <p:sp>
          <p:nvSpPr>
            <p:cNvPr id="82" name="직사각형 81"/>
            <p:cNvSpPr/>
            <p:nvPr/>
          </p:nvSpPr>
          <p:spPr>
            <a:xfrm>
              <a:off x="9829800" y="3342395"/>
              <a:ext cx="1203445" cy="355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254195" y="3393610"/>
              <a:ext cx="776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</a:rPr>
                <a:t>Substrait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152466" y="2954363"/>
            <a:ext cx="2626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Same interface: Remove data transformation between different systems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151849" y="4552977"/>
            <a:ext cx="24898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Same interface &amp; method: Reduce complexity to pushdown query and expect to increase flexibility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6375398" y="4636162"/>
            <a:ext cx="0" cy="41392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333065" y="3032958"/>
            <a:ext cx="0" cy="41392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각형 14"/>
          <p:cNvSpPr/>
          <p:nvPr/>
        </p:nvSpPr>
        <p:spPr>
          <a:xfrm>
            <a:off x="2177001" y="3128191"/>
            <a:ext cx="3039533" cy="248012"/>
          </a:xfrm>
          <a:prstGeom prst="homePlate">
            <a:avLst/>
          </a:prstGeom>
          <a:gradFill>
            <a:gsLst>
              <a:gs pos="100000">
                <a:srgbClr val="F58025"/>
              </a:gs>
              <a:gs pos="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각형 92"/>
          <p:cNvSpPr/>
          <p:nvPr/>
        </p:nvSpPr>
        <p:spPr>
          <a:xfrm>
            <a:off x="2184451" y="4730348"/>
            <a:ext cx="3039533" cy="248012"/>
          </a:xfrm>
          <a:prstGeom prst="homePlate">
            <a:avLst/>
          </a:prstGeom>
          <a:gradFill>
            <a:gsLst>
              <a:gs pos="100000">
                <a:srgbClr val="F58025"/>
              </a:gs>
              <a:gs pos="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각형 95"/>
          <p:cNvSpPr/>
          <p:nvPr/>
        </p:nvSpPr>
        <p:spPr>
          <a:xfrm rot="10800000">
            <a:off x="6438690" y="3128191"/>
            <a:ext cx="2596309" cy="248012"/>
          </a:xfrm>
          <a:prstGeom prst="homePlate">
            <a:avLst/>
          </a:prstGeom>
          <a:gradFill>
            <a:gsLst>
              <a:gs pos="100000">
                <a:srgbClr val="F58025"/>
              </a:gs>
              <a:gs pos="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각형 98"/>
          <p:cNvSpPr/>
          <p:nvPr/>
        </p:nvSpPr>
        <p:spPr>
          <a:xfrm rot="10800000">
            <a:off x="6453753" y="4730348"/>
            <a:ext cx="2581248" cy="248012"/>
          </a:xfrm>
          <a:prstGeom prst="homePlate">
            <a:avLst/>
          </a:prstGeom>
          <a:gradFill>
            <a:gsLst>
              <a:gs pos="100000">
                <a:srgbClr val="F58025"/>
              </a:gs>
              <a:gs pos="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928534" y="5898911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NVMe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 SSD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08101" y="5898911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OCSD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086377" y="5900235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CXL Mem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164653" y="5898911"/>
            <a:ext cx="980280" cy="2909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noProof="0" dirty="0">
                <a:latin typeface="Calibri"/>
                <a:ea typeface="맑은 고딕"/>
              </a:rPr>
              <a:t>CXL SSD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7" name="한쪽 모서리가 잘린 사각형 76"/>
          <p:cNvSpPr/>
          <p:nvPr/>
        </p:nvSpPr>
        <p:spPr>
          <a:xfrm>
            <a:off x="7066657" y="2598042"/>
            <a:ext cx="1241667" cy="365314"/>
          </a:xfrm>
          <a:prstGeom prst="snip1Rect">
            <a:avLst/>
          </a:prstGeom>
          <a:solidFill>
            <a:srgbClr val="48BE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5" name="한쪽 모서리가 잘린 사각형 84"/>
          <p:cNvSpPr/>
          <p:nvPr/>
        </p:nvSpPr>
        <p:spPr>
          <a:xfrm>
            <a:off x="7066656" y="4068153"/>
            <a:ext cx="1241667" cy="365314"/>
          </a:xfrm>
          <a:prstGeom prst="snip1Rect">
            <a:avLst/>
          </a:prstGeom>
          <a:solidFill>
            <a:srgbClr val="48BE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9" name="한쪽 모서리가 잘린 사각형 88"/>
          <p:cNvSpPr/>
          <p:nvPr/>
        </p:nvSpPr>
        <p:spPr>
          <a:xfrm>
            <a:off x="7066655" y="5394369"/>
            <a:ext cx="1241667" cy="365314"/>
          </a:xfrm>
          <a:prstGeom prst="snip1Rect">
            <a:avLst/>
          </a:prstGeom>
          <a:solidFill>
            <a:srgbClr val="48BEB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9D637-7892-CE6C-D41C-FA7894CED9DC}"/>
              </a:ext>
            </a:extLst>
          </p:cNvPr>
          <p:cNvSpPr txBox="1"/>
          <p:nvPr/>
        </p:nvSpPr>
        <p:spPr>
          <a:xfrm>
            <a:off x="2299786" y="3139045"/>
            <a:ext cx="2654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Pushdown query using “Substrait”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AA04BA-4D23-5912-AA15-BBFDCAD5981C}"/>
              </a:ext>
            </a:extLst>
          </p:cNvPr>
          <p:cNvSpPr txBox="1"/>
          <p:nvPr/>
        </p:nvSpPr>
        <p:spPr>
          <a:xfrm>
            <a:off x="2299786" y="4741202"/>
            <a:ext cx="2654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Pushdown query using “Substrait”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0D122E-63F1-E942-8149-CAC51EF3F29B}"/>
              </a:ext>
            </a:extLst>
          </p:cNvPr>
          <p:cNvSpPr txBox="1"/>
          <p:nvPr/>
        </p:nvSpPr>
        <p:spPr>
          <a:xfrm>
            <a:off x="6666118" y="3139045"/>
            <a:ext cx="24927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Transfer data using “Arrow”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BCC0B-11C4-B600-D21B-68752723127B}"/>
              </a:ext>
            </a:extLst>
          </p:cNvPr>
          <p:cNvSpPr txBox="1"/>
          <p:nvPr/>
        </p:nvSpPr>
        <p:spPr>
          <a:xfrm>
            <a:off x="6680579" y="4741202"/>
            <a:ext cx="24782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Transfer data using “Arrow”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B6D8DC-7FC7-B193-CFC8-9ECF5E4C622A}"/>
              </a:ext>
            </a:extLst>
          </p:cNvPr>
          <p:cNvSpPr/>
          <p:nvPr/>
        </p:nvSpPr>
        <p:spPr>
          <a:xfrm rot="10800000">
            <a:off x="6527717" y="1380271"/>
            <a:ext cx="5113414" cy="5036400"/>
          </a:xfrm>
          <a:prstGeom prst="roundRect">
            <a:avLst>
              <a:gd name="adj" fmla="val 2910"/>
            </a:avLst>
          </a:prstGeom>
          <a:gradFill>
            <a:gsLst>
              <a:gs pos="0">
                <a:srgbClr val="48BEB7">
                  <a:alpha val="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995B57-D76F-93BA-E2B4-25184F17E9A0}"/>
              </a:ext>
            </a:extLst>
          </p:cNvPr>
          <p:cNvSpPr txBox="1"/>
          <p:nvPr/>
        </p:nvSpPr>
        <p:spPr>
          <a:xfrm>
            <a:off x="7464739" y="6024259"/>
            <a:ext cx="376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&lt;OCS System&gt;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2B7A0F4-5DF4-7086-39B8-323481E72A98}"/>
              </a:ext>
            </a:extLst>
          </p:cNvPr>
          <p:cNvGrpSpPr/>
          <p:nvPr/>
        </p:nvGrpSpPr>
        <p:grpSpPr>
          <a:xfrm>
            <a:off x="7446070" y="3864854"/>
            <a:ext cx="3781219" cy="2118842"/>
            <a:chOff x="7857943" y="3864854"/>
            <a:chExt cx="3369346" cy="211884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87C9180B-7F48-FD2A-B32E-CE2CB9F9F407}"/>
                </a:ext>
              </a:extLst>
            </p:cNvPr>
            <p:cNvSpPr/>
            <p:nvPr/>
          </p:nvSpPr>
          <p:spPr>
            <a:xfrm>
              <a:off x="7857943" y="4935979"/>
              <a:ext cx="3369346" cy="104771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7DB814D-3424-B058-918E-B82B31465DB7}"/>
                </a:ext>
              </a:extLst>
            </p:cNvPr>
            <p:cNvSpPr/>
            <p:nvPr/>
          </p:nvSpPr>
          <p:spPr>
            <a:xfrm>
              <a:off x="7857943" y="3864854"/>
              <a:ext cx="3369346" cy="85585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7C6F06D-CC9B-07C2-551B-C7018106999B}"/>
                </a:ext>
              </a:extLst>
            </p:cNvPr>
            <p:cNvSpPr txBox="1"/>
            <p:nvPr/>
          </p:nvSpPr>
          <p:spPr>
            <a:xfrm>
              <a:off x="8021354" y="3955715"/>
              <a:ext cx="3077993" cy="27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OCS Front-end Server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266A400-BB6A-427A-AE15-398FA1A5692B}"/>
                </a:ext>
              </a:extLst>
            </p:cNvPr>
            <p:cNvSpPr txBox="1"/>
            <p:nvPr/>
          </p:nvSpPr>
          <p:spPr>
            <a:xfrm>
              <a:off x="8050055" y="4985139"/>
              <a:ext cx="3049292" cy="27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OCSA Appliance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231FC3B-CB3A-9A77-891E-C570142E78BA}"/>
                </a:ext>
              </a:extLst>
            </p:cNvPr>
            <p:cNvCxnSpPr>
              <a:cxnSpLocks/>
            </p:cNvCxnSpPr>
            <p:nvPr/>
          </p:nvCxnSpPr>
          <p:spPr>
            <a:xfrm>
              <a:off x="9066418" y="4721225"/>
              <a:ext cx="0" cy="215900"/>
            </a:xfrm>
            <a:prstGeom prst="straightConnector1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9DFACE7E-375E-E0D8-F002-321DCA59B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1681" y="4720708"/>
              <a:ext cx="0" cy="203717"/>
            </a:xfrm>
            <a:prstGeom prst="straightConnector1">
              <a:avLst/>
            </a:prstGeom>
            <a:noFill/>
            <a:ln w="28575" cap="rnd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E79E4B6-E798-4F52-16C3-67A8ACA3F073}"/>
                </a:ext>
              </a:extLst>
            </p:cNvPr>
            <p:cNvSpPr/>
            <p:nvPr/>
          </p:nvSpPr>
          <p:spPr>
            <a:xfrm>
              <a:off x="8021353" y="5682541"/>
              <a:ext cx="707447" cy="258442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NVMe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SSD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D5FA447-A580-9562-AC43-2DEAD7C29C34}"/>
                </a:ext>
              </a:extLst>
            </p:cNvPr>
            <p:cNvSpPr/>
            <p:nvPr/>
          </p:nvSpPr>
          <p:spPr>
            <a:xfrm>
              <a:off x="8812308" y="5682541"/>
              <a:ext cx="707447" cy="258442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OCSD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7D768A-7026-5230-6000-7FC82049C390}"/>
                </a:ext>
              </a:extLst>
            </p:cNvPr>
            <p:cNvSpPr/>
            <p:nvPr/>
          </p:nvSpPr>
          <p:spPr>
            <a:xfrm>
              <a:off x="9603263" y="5678063"/>
              <a:ext cx="707447" cy="258442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CXL Mem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B31C1DDE-3CF4-4291-F7A9-4475447BB03D}"/>
                </a:ext>
              </a:extLst>
            </p:cNvPr>
            <p:cNvSpPr/>
            <p:nvPr/>
          </p:nvSpPr>
          <p:spPr>
            <a:xfrm>
              <a:off x="10391900" y="5676119"/>
              <a:ext cx="707447" cy="258442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CXL SSD 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한쪽 모서리가 잘린 사각형 92">
              <a:extLst>
                <a:ext uri="{FF2B5EF4-FFF2-40B4-BE49-F238E27FC236}">
                  <a16:creationId xmlns:a16="http://schemas.microsoft.com/office/drawing/2014/main" id="{3A565643-A0DF-E858-4AC3-B4BBDCDB0E22}"/>
                </a:ext>
              </a:extLst>
            </p:cNvPr>
            <p:cNvSpPr/>
            <p:nvPr/>
          </p:nvSpPr>
          <p:spPr>
            <a:xfrm>
              <a:off x="10245814" y="4308474"/>
              <a:ext cx="853534" cy="331833"/>
            </a:xfrm>
            <a:prstGeom prst="snip1Rect">
              <a:avLst/>
            </a:prstGeom>
            <a:solidFill>
              <a:srgbClr val="48BEB7"/>
            </a:solidFill>
            <a:ln w="63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Object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한쪽 모서리가 잘린 사각형 93">
              <a:extLst>
                <a:ext uri="{FF2B5EF4-FFF2-40B4-BE49-F238E27FC236}">
                  <a16:creationId xmlns:a16="http://schemas.microsoft.com/office/drawing/2014/main" id="{C6996E70-70AD-895B-D4D8-91C27B3473AF}"/>
                </a:ext>
              </a:extLst>
            </p:cNvPr>
            <p:cNvSpPr/>
            <p:nvPr/>
          </p:nvSpPr>
          <p:spPr>
            <a:xfrm>
              <a:off x="10252151" y="5298008"/>
              <a:ext cx="847196" cy="320129"/>
            </a:xfrm>
            <a:prstGeom prst="snip1Rect">
              <a:avLst/>
            </a:prstGeom>
            <a:solidFill>
              <a:srgbClr val="48BEB7"/>
            </a:solidFill>
            <a:ln w="63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Object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F89B69-4D17-5351-8538-0F6CB85651AF}"/>
              </a:ext>
            </a:extLst>
          </p:cNvPr>
          <p:cNvSpPr/>
          <p:nvPr/>
        </p:nvSpPr>
        <p:spPr>
          <a:xfrm>
            <a:off x="550863" y="1376363"/>
            <a:ext cx="5710564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OCS System: Align with Analytics System Trends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6" name="내용 개체 틀 6"/>
          <p:cNvSpPr>
            <a:spLocks noGrp="1"/>
          </p:cNvSpPr>
          <p:nvPr>
            <p:ph idx="1"/>
          </p:nvPr>
        </p:nvSpPr>
        <p:spPr>
          <a:xfrm>
            <a:off x="685801" y="1475510"/>
            <a:ext cx="5313220" cy="124755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Standardization efforts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Reduce overheads from various Interfaces &amp; data formats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내용 개체 틀 7"/>
          <p:cNvSpPr txBox="1">
            <a:spLocks/>
          </p:cNvSpPr>
          <p:nvPr/>
        </p:nvSpPr>
        <p:spPr>
          <a:xfrm>
            <a:off x="6698194" y="1472735"/>
            <a:ext cx="4884205" cy="2558689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/>
              <a:t>Support to analyze Columnar Data </a:t>
            </a:r>
            <a:br>
              <a:rPr lang="en-US" altLang="ko-KR" sz="2000" b="1" dirty="0"/>
            </a:br>
            <a:r>
              <a:rPr lang="en-US" altLang="ko-KR" sz="2000" b="1" dirty="0"/>
              <a:t>(e.g. Arrow, Parquet, …)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Columnar data is widely used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Great fit for analytics(OLAP) application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Exploit parallelism of modern hardware architecture(SIMD, GPU, …)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Exploit efficient compression, encoding (I/O ) techniques due to columnar layout</a:t>
            </a:r>
          </a:p>
          <a:p>
            <a:pPr lvl="1">
              <a:lnSpc>
                <a:spcPct val="80000"/>
              </a:lnSpc>
              <a:buFontTx/>
              <a:buChar char="-"/>
            </a:pP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751491-F1FF-F0B0-6106-DC9939F7561E}"/>
              </a:ext>
            </a:extLst>
          </p:cNvPr>
          <p:cNvSpPr txBox="1"/>
          <p:nvPr/>
        </p:nvSpPr>
        <p:spPr>
          <a:xfrm>
            <a:off x="2546213" y="6052433"/>
            <a:ext cx="340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&lt;Current Analytics System Trends&gt;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D980220-82F1-B125-05B5-498EB36B60AF}"/>
              </a:ext>
            </a:extLst>
          </p:cNvPr>
          <p:cNvGrpSpPr/>
          <p:nvPr/>
        </p:nvGrpSpPr>
        <p:grpSpPr>
          <a:xfrm>
            <a:off x="7603110" y="4315767"/>
            <a:ext cx="1256309" cy="315721"/>
            <a:chOff x="9829800" y="3342395"/>
            <a:chExt cx="1414149" cy="355387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71960A9-3E61-A6FC-4AE0-D9CCF103E5E2}"/>
                </a:ext>
              </a:extLst>
            </p:cNvPr>
            <p:cNvSpPr/>
            <p:nvPr/>
          </p:nvSpPr>
          <p:spPr>
            <a:xfrm>
              <a:off x="9829800" y="3342395"/>
              <a:ext cx="1414149" cy="355387"/>
            </a:xfrm>
            <a:prstGeom prst="rect">
              <a:avLst/>
            </a:prstGeom>
            <a:solidFill>
              <a:srgbClr val="FFFFFF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01752B34-D1D9-E825-C4AA-E7A41408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9AD198D-1031-1A18-12F4-D878D6BE4730}"/>
                </a:ext>
              </a:extLst>
            </p:cNvPr>
            <p:cNvSpPr txBox="1"/>
            <p:nvPr/>
          </p:nvSpPr>
          <p:spPr>
            <a:xfrm>
              <a:off x="10254195" y="3393610"/>
              <a:ext cx="929263" cy="29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Substrait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D308AF6F-C5E4-6059-1F3B-F248233CDEB5}"/>
              </a:ext>
            </a:extLst>
          </p:cNvPr>
          <p:cNvGrpSpPr/>
          <p:nvPr/>
        </p:nvGrpSpPr>
        <p:grpSpPr>
          <a:xfrm>
            <a:off x="9010140" y="4317892"/>
            <a:ext cx="920234" cy="313596"/>
            <a:chOff x="9709945" y="1473803"/>
            <a:chExt cx="906438" cy="338186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FA849D-F6D4-79A6-BFAB-D63ABD0E716A}"/>
                </a:ext>
              </a:extLst>
            </p:cNvPr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solidFill>
              <a:srgbClr val="48BEB7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E068D241-8A77-3514-8D0D-4A5144795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5AFFB28-37EF-4D50-DCF6-69A45E35B6AB}"/>
              </a:ext>
            </a:extLst>
          </p:cNvPr>
          <p:cNvGrpSpPr/>
          <p:nvPr/>
        </p:nvGrpSpPr>
        <p:grpSpPr>
          <a:xfrm>
            <a:off x="7624420" y="5298009"/>
            <a:ext cx="1235002" cy="315721"/>
            <a:chOff x="9829800" y="3342395"/>
            <a:chExt cx="1390165" cy="355387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1CB1BD94-2774-76DF-B8F6-668D61534BA3}"/>
                </a:ext>
              </a:extLst>
            </p:cNvPr>
            <p:cNvSpPr/>
            <p:nvPr/>
          </p:nvSpPr>
          <p:spPr>
            <a:xfrm>
              <a:off x="9829800" y="3342395"/>
              <a:ext cx="1390165" cy="355387"/>
            </a:xfrm>
            <a:prstGeom prst="rect">
              <a:avLst/>
            </a:prstGeom>
            <a:solidFill>
              <a:srgbClr val="FFFFFF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D4489C1A-ABC2-1756-43D0-4ED978209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32CF885-D72F-0379-3877-4F5AF4F48554}"/>
                </a:ext>
              </a:extLst>
            </p:cNvPr>
            <p:cNvSpPr txBox="1"/>
            <p:nvPr/>
          </p:nvSpPr>
          <p:spPr>
            <a:xfrm>
              <a:off x="10254195" y="3393610"/>
              <a:ext cx="893673" cy="29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Substrait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3FD2CD1F-A86B-394E-7C57-D2E6117DB952}"/>
              </a:ext>
            </a:extLst>
          </p:cNvPr>
          <p:cNvGrpSpPr/>
          <p:nvPr/>
        </p:nvGrpSpPr>
        <p:grpSpPr>
          <a:xfrm>
            <a:off x="9031449" y="5300133"/>
            <a:ext cx="920234" cy="313596"/>
            <a:chOff x="9709945" y="1473803"/>
            <a:chExt cx="906438" cy="33818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3A5923F-38EC-A851-C043-CB9EDA86BFC8}"/>
                </a:ext>
              </a:extLst>
            </p:cNvPr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solidFill>
              <a:srgbClr val="48BEB7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5D36BA52-FDDF-5217-834F-C45F60184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C047B76-BF5A-C03A-6A6E-0575EBD6478E}"/>
              </a:ext>
            </a:extLst>
          </p:cNvPr>
          <p:cNvGrpSpPr/>
          <p:nvPr/>
        </p:nvGrpSpPr>
        <p:grpSpPr>
          <a:xfrm>
            <a:off x="10677454" y="4011925"/>
            <a:ext cx="328127" cy="388247"/>
            <a:chOff x="7586134" y="2623617"/>
            <a:chExt cx="421652" cy="51074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61F25B0-26BC-AAB7-8CAC-F6A359224C25}"/>
                </a:ext>
              </a:extLst>
            </p:cNvPr>
            <p:cNvSpPr/>
            <p:nvPr/>
          </p:nvSpPr>
          <p:spPr>
            <a:xfrm>
              <a:off x="7586134" y="2623617"/>
              <a:ext cx="421652" cy="5107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41EAE072-9F25-6DDC-298E-ABB72F61C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9097" y="2649079"/>
              <a:ext cx="391754" cy="444853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386C133-CB80-4682-E9A3-7C3DE9AFE2C9}"/>
              </a:ext>
            </a:extLst>
          </p:cNvPr>
          <p:cNvGrpSpPr/>
          <p:nvPr/>
        </p:nvGrpSpPr>
        <p:grpSpPr>
          <a:xfrm>
            <a:off x="10692483" y="4986393"/>
            <a:ext cx="328127" cy="388247"/>
            <a:chOff x="7586134" y="2623617"/>
            <a:chExt cx="421652" cy="5107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423BC60-09BE-35EA-1569-4DC3AF508941}"/>
                </a:ext>
              </a:extLst>
            </p:cNvPr>
            <p:cNvSpPr/>
            <p:nvPr/>
          </p:nvSpPr>
          <p:spPr>
            <a:xfrm>
              <a:off x="7586134" y="2623617"/>
              <a:ext cx="421652" cy="5107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81565E68-B914-6CD0-C2BA-F7F2BB034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9097" y="2649079"/>
              <a:ext cx="391754" cy="444853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E83EFD93-B05E-0F35-1FD2-31CC3D1B1299}"/>
              </a:ext>
            </a:extLst>
          </p:cNvPr>
          <p:cNvSpPr txBox="1"/>
          <p:nvPr/>
        </p:nvSpPr>
        <p:spPr>
          <a:xfrm>
            <a:off x="1343782" y="2746065"/>
            <a:ext cx="111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65955"/>
                </a:solidFill>
                <a:effectLst/>
                <a:uLnTx/>
                <a:uFillTx/>
              </a:rPr>
              <a:t>Analytics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65955"/>
                </a:solidFill>
                <a:effectLst/>
                <a:uLnTx/>
                <a:uFillTx/>
              </a:rPr>
              <a:t>DSLs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165955"/>
              </a:solidFill>
              <a:effectLst/>
              <a:uLnTx/>
              <a:uFillTx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E30215-D071-CF3D-0D18-A5AA46FC1911}"/>
              </a:ext>
            </a:extLst>
          </p:cNvPr>
          <p:cNvSpPr txBox="1"/>
          <p:nvPr/>
        </p:nvSpPr>
        <p:spPr>
          <a:xfrm>
            <a:off x="1374397" y="3796659"/>
            <a:ext cx="1024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65955"/>
                </a:solidFill>
                <a:effectLst/>
                <a:uLnTx/>
                <a:uFillTx/>
              </a:rPr>
              <a:t>Query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65955"/>
                </a:solidFill>
                <a:effectLst/>
                <a:uLnTx/>
                <a:uFillTx/>
              </a:rPr>
              <a:t>Engines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165955"/>
              </a:solidFill>
              <a:effectLst/>
              <a:uLnTx/>
              <a:uFillTx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FAA6FB9-8119-D363-18A3-A6BB392E807B}"/>
              </a:ext>
            </a:extLst>
          </p:cNvPr>
          <p:cNvSpPr txBox="1"/>
          <p:nvPr/>
        </p:nvSpPr>
        <p:spPr>
          <a:xfrm>
            <a:off x="1343782" y="5251317"/>
            <a:ext cx="111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65955"/>
                </a:solidFill>
                <a:effectLst/>
                <a:uLnTx/>
                <a:uFillTx/>
              </a:rPr>
              <a:t>Storage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165955"/>
                </a:solidFill>
                <a:effectLst/>
                <a:uLnTx/>
                <a:uFillTx/>
              </a:rPr>
              <a:t>Systems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165955"/>
              </a:solidFill>
              <a:effectLst/>
              <a:uLnTx/>
              <a:uFillTx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136B816-3117-A708-3A32-4C60BA464546}"/>
              </a:ext>
            </a:extLst>
          </p:cNvPr>
          <p:cNvGrpSpPr/>
          <p:nvPr/>
        </p:nvGrpSpPr>
        <p:grpSpPr>
          <a:xfrm>
            <a:off x="6035040" y="3964839"/>
            <a:ext cx="1111097" cy="1956407"/>
            <a:chOff x="6101715" y="3964839"/>
            <a:chExt cx="1111097" cy="1956407"/>
          </a:xfrm>
        </p:grpSpPr>
        <p:sp>
          <p:nvSpPr>
            <p:cNvPr id="168" name="왼쪽 중괄호 167">
              <a:extLst>
                <a:ext uri="{FF2B5EF4-FFF2-40B4-BE49-F238E27FC236}">
                  <a16:creationId xmlns:a16="http://schemas.microsoft.com/office/drawing/2014/main" id="{27F089E8-B10F-6E82-0A62-F67C161C0FBC}"/>
                </a:ext>
              </a:extLst>
            </p:cNvPr>
            <p:cNvSpPr/>
            <p:nvPr/>
          </p:nvSpPr>
          <p:spPr>
            <a:xfrm>
              <a:off x="6931452" y="3964839"/>
              <a:ext cx="281360" cy="1956407"/>
            </a:xfrm>
            <a:prstGeom prst="leftBrace">
              <a:avLst>
                <a:gd name="adj1" fmla="val 43879"/>
                <a:gd name="adj2" fmla="val 71664"/>
              </a:avLst>
            </a:prstGeom>
            <a:noFill/>
            <a:ln w="6350" cap="flat" cmpd="sng" algn="ctr">
              <a:solidFill>
                <a:srgbClr val="16595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882F1B8C-4200-3A83-1E6F-B79D3A9D0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1715" y="5367356"/>
              <a:ext cx="746760" cy="0"/>
            </a:xfrm>
            <a:prstGeom prst="line">
              <a:avLst/>
            </a:prstGeom>
            <a:ln w="6350">
              <a:solidFill>
                <a:srgbClr val="1659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87F42C-8354-E4F8-0B6E-59301682FB4A}"/>
              </a:ext>
            </a:extLst>
          </p:cNvPr>
          <p:cNvSpPr/>
          <p:nvPr/>
        </p:nvSpPr>
        <p:spPr>
          <a:xfrm>
            <a:off x="2546213" y="3628402"/>
            <a:ext cx="3411467" cy="9046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55B26D-D0F1-EBD5-EB2A-F816B0E0A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023" y="3729340"/>
            <a:ext cx="489135" cy="2102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F30B89-B710-4AED-7732-D351EB836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401" y="3743985"/>
            <a:ext cx="556635" cy="2632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500C26-9E3D-B799-BCEC-34402A7C9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995" y="3721092"/>
            <a:ext cx="184201" cy="3108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A79B48-3B90-B9F7-AC2A-8C8804AA2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3291" y="3754987"/>
            <a:ext cx="482366" cy="2303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54C885-B106-1911-E8E0-8DD7F3F1BE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8639" y="4152415"/>
            <a:ext cx="414065" cy="3048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8DC30D-2CE3-79B5-0C4A-EFD0B399F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4052" y="4108716"/>
            <a:ext cx="734843" cy="2712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2F913-6F16-1704-A7D8-10AC33922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9919" y="4151206"/>
            <a:ext cx="385775" cy="270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952297-36A6-23A3-E42D-C230D48A10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1951" y="4167278"/>
            <a:ext cx="402141" cy="26381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3CCB73-7366-13CC-80E6-FB8C694D6EE1}"/>
              </a:ext>
            </a:extLst>
          </p:cNvPr>
          <p:cNvSpPr/>
          <p:nvPr/>
        </p:nvSpPr>
        <p:spPr>
          <a:xfrm>
            <a:off x="2546213" y="5005268"/>
            <a:ext cx="3411467" cy="96320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15B27B-95E3-CA48-C192-90EB8F23109B}"/>
              </a:ext>
            </a:extLst>
          </p:cNvPr>
          <p:cNvGrpSpPr/>
          <p:nvPr/>
        </p:nvGrpSpPr>
        <p:grpSpPr>
          <a:xfrm>
            <a:off x="3173496" y="5579963"/>
            <a:ext cx="2249053" cy="277711"/>
            <a:chOff x="3002084" y="5610184"/>
            <a:chExt cx="2385493" cy="294558"/>
          </a:xfrm>
          <a:solidFill>
            <a:schemeClr val="tx1">
              <a:lumMod val="95000"/>
            </a:schemeClr>
          </a:solidFill>
        </p:grpSpPr>
        <p:sp>
          <p:nvSpPr>
            <p:cNvPr id="21" name="원통 49">
              <a:extLst>
                <a:ext uri="{FF2B5EF4-FFF2-40B4-BE49-F238E27FC236}">
                  <a16:creationId xmlns:a16="http://schemas.microsoft.com/office/drawing/2014/main" id="{4BF61D02-3B2D-D5E0-ED88-EF3C40D2852D}"/>
                </a:ext>
              </a:extLst>
            </p:cNvPr>
            <p:cNvSpPr/>
            <p:nvPr/>
          </p:nvSpPr>
          <p:spPr>
            <a:xfrm>
              <a:off x="3002084" y="5610184"/>
              <a:ext cx="484167" cy="294558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22" name="원통 50">
              <a:extLst>
                <a:ext uri="{FF2B5EF4-FFF2-40B4-BE49-F238E27FC236}">
                  <a16:creationId xmlns:a16="http://schemas.microsoft.com/office/drawing/2014/main" id="{F0EA7B3E-1016-F05D-2B79-4C4271DCFAC6}"/>
                </a:ext>
              </a:extLst>
            </p:cNvPr>
            <p:cNvSpPr/>
            <p:nvPr/>
          </p:nvSpPr>
          <p:spPr>
            <a:xfrm>
              <a:off x="3630049" y="5610184"/>
              <a:ext cx="484167" cy="294558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23" name="원통 51">
              <a:extLst>
                <a:ext uri="{FF2B5EF4-FFF2-40B4-BE49-F238E27FC236}">
                  <a16:creationId xmlns:a16="http://schemas.microsoft.com/office/drawing/2014/main" id="{F92C4691-7B2E-6163-EF6B-70339B6CDCA8}"/>
                </a:ext>
              </a:extLst>
            </p:cNvPr>
            <p:cNvSpPr/>
            <p:nvPr/>
          </p:nvSpPr>
          <p:spPr>
            <a:xfrm>
              <a:off x="4275444" y="5610184"/>
              <a:ext cx="484167" cy="294558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24" name="원통 52">
              <a:extLst>
                <a:ext uri="{FF2B5EF4-FFF2-40B4-BE49-F238E27FC236}">
                  <a16:creationId xmlns:a16="http://schemas.microsoft.com/office/drawing/2014/main" id="{3AFE646A-C5A8-0B4E-FA0C-E94EB136237A}"/>
                </a:ext>
              </a:extLst>
            </p:cNvPr>
            <p:cNvSpPr/>
            <p:nvPr/>
          </p:nvSpPr>
          <p:spPr>
            <a:xfrm>
              <a:off x="4903410" y="5610184"/>
              <a:ext cx="484167" cy="294558"/>
            </a:xfrm>
            <a:prstGeom prst="ca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389055-1451-751A-4B5D-49F1BDFA39DB}"/>
              </a:ext>
            </a:extLst>
          </p:cNvPr>
          <p:cNvSpPr/>
          <p:nvPr/>
        </p:nvSpPr>
        <p:spPr>
          <a:xfrm>
            <a:off x="2546213" y="2754326"/>
            <a:ext cx="3411467" cy="40834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30A7F3-9634-CE97-C49B-C4B12C4AE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8262" y="2833410"/>
            <a:ext cx="335819" cy="23424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A6BC9AB-2B97-E9C0-8EEF-711EFCE119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78114" y="2811860"/>
            <a:ext cx="484668" cy="2853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2DF4AAE-2C62-9118-06C3-78DD31F14D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51378" y="2903835"/>
            <a:ext cx="616032" cy="1540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71C0FEB-1CF6-842C-7926-2DAA0D3CC54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34930" y="2840594"/>
            <a:ext cx="278486" cy="21596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EB90CCC-856A-D6F1-32B8-FE9895D2C8B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0235" y="2821359"/>
            <a:ext cx="357211" cy="2174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335D60-5BD9-8CF4-594D-6AF8C176D075}"/>
              </a:ext>
            </a:extLst>
          </p:cNvPr>
          <p:cNvSpPr txBox="1"/>
          <p:nvPr/>
        </p:nvSpPr>
        <p:spPr>
          <a:xfrm>
            <a:off x="5492484" y="2829726"/>
            <a:ext cx="506537" cy="21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EB2095F-D4FA-3C6F-A409-B9AF221ADB89}"/>
              </a:ext>
            </a:extLst>
          </p:cNvPr>
          <p:cNvGrpSpPr/>
          <p:nvPr/>
        </p:nvGrpSpPr>
        <p:grpSpPr>
          <a:xfrm>
            <a:off x="3295969" y="4627042"/>
            <a:ext cx="1042136" cy="297663"/>
            <a:chOff x="9829800" y="3342395"/>
            <a:chExt cx="1244232" cy="35538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3A07CC-56EC-D7B6-857F-75F472BE8A50}"/>
                </a:ext>
              </a:extLst>
            </p:cNvPr>
            <p:cNvSpPr/>
            <p:nvPr/>
          </p:nvSpPr>
          <p:spPr>
            <a:xfrm>
              <a:off x="9829800" y="3342395"/>
              <a:ext cx="1203445" cy="355387"/>
            </a:xfrm>
            <a:prstGeom prst="rect">
              <a:avLst/>
            </a:prstGeom>
            <a:solidFill>
              <a:srgbClr val="FFFFFF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C110AA8-9789-8BB6-4958-A58FBA87D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41EDCCA-5F89-5A4C-CA5D-9DAF42F8674B}"/>
                </a:ext>
              </a:extLst>
            </p:cNvPr>
            <p:cNvSpPr txBox="1"/>
            <p:nvPr/>
          </p:nvSpPr>
          <p:spPr>
            <a:xfrm>
              <a:off x="10211308" y="3393610"/>
              <a:ext cx="862724" cy="29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Substrait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A3262BE-985F-7493-00E0-4BE140211896}"/>
              </a:ext>
            </a:extLst>
          </p:cNvPr>
          <p:cNvGrpSpPr/>
          <p:nvPr/>
        </p:nvGrpSpPr>
        <p:grpSpPr>
          <a:xfrm>
            <a:off x="4411287" y="4629044"/>
            <a:ext cx="867601" cy="295660"/>
            <a:chOff x="9709945" y="1473803"/>
            <a:chExt cx="906438" cy="338186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2E67652-5D63-2C52-CB9C-896BE9009FEB}"/>
                </a:ext>
              </a:extLst>
            </p:cNvPr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solidFill>
              <a:srgbClr val="48BEB7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D716E379-E642-CAC3-AAEA-C017F3DB8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60D8B38-BEC3-7D00-3809-132CE313475C}"/>
              </a:ext>
            </a:extLst>
          </p:cNvPr>
          <p:cNvGrpSpPr/>
          <p:nvPr/>
        </p:nvGrpSpPr>
        <p:grpSpPr>
          <a:xfrm>
            <a:off x="3291537" y="3247503"/>
            <a:ext cx="1024025" cy="297663"/>
            <a:chOff x="9829800" y="3342395"/>
            <a:chExt cx="1222609" cy="355387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8071822-DEAB-D2EE-EACD-F534D276BAB2}"/>
                </a:ext>
              </a:extLst>
            </p:cNvPr>
            <p:cNvSpPr/>
            <p:nvPr/>
          </p:nvSpPr>
          <p:spPr>
            <a:xfrm>
              <a:off x="9829800" y="3342395"/>
              <a:ext cx="1203445" cy="355387"/>
            </a:xfrm>
            <a:prstGeom prst="rect">
              <a:avLst/>
            </a:prstGeom>
            <a:solidFill>
              <a:srgbClr val="FFFFFF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BC3881C-6C61-B515-11BD-28172F5BD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8114" y="3393610"/>
              <a:ext cx="403441" cy="27199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ADDADE6-42A5-43FF-7817-0CF3E2B8272F}"/>
                </a:ext>
              </a:extLst>
            </p:cNvPr>
            <p:cNvSpPr txBox="1"/>
            <p:nvPr/>
          </p:nvSpPr>
          <p:spPr>
            <a:xfrm>
              <a:off x="10211309" y="3393610"/>
              <a:ext cx="841100" cy="29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Substrait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C74E65A-1563-6EB4-B25B-2759217BC163}"/>
              </a:ext>
            </a:extLst>
          </p:cNvPr>
          <p:cNvGrpSpPr/>
          <p:nvPr/>
        </p:nvGrpSpPr>
        <p:grpSpPr>
          <a:xfrm>
            <a:off x="4406854" y="3249506"/>
            <a:ext cx="867601" cy="295660"/>
            <a:chOff x="9709945" y="1473803"/>
            <a:chExt cx="906438" cy="33818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1F0B13C-2BF5-6360-2E34-C28EC8BADD4E}"/>
                </a:ext>
              </a:extLst>
            </p:cNvPr>
            <p:cNvSpPr/>
            <p:nvPr/>
          </p:nvSpPr>
          <p:spPr>
            <a:xfrm>
              <a:off x="9709945" y="1473803"/>
              <a:ext cx="906438" cy="338186"/>
            </a:xfrm>
            <a:prstGeom prst="rect">
              <a:avLst/>
            </a:prstGeom>
            <a:solidFill>
              <a:srgbClr val="48BEB7"/>
            </a:solidFill>
            <a:ln w="19050" cap="rnd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7ADCFA2C-365A-1DE5-0B85-25693AB2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7628" y="1480907"/>
              <a:ext cx="890841" cy="326320"/>
            </a:xfrm>
            <a:prstGeom prst="rect">
              <a:avLst/>
            </a:prstGeom>
          </p:spPr>
        </p:pic>
      </p:grp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EABD5AD-A168-0B02-E01F-01508F146D0A}"/>
              </a:ext>
            </a:extLst>
          </p:cNvPr>
          <p:cNvCxnSpPr>
            <a:cxnSpLocks/>
          </p:cNvCxnSpPr>
          <p:nvPr/>
        </p:nvCxnSpPr>
        <p:spPr>
          <a:xfrm>
            <a:off x="3027770" y="3178436"/>
            <a:ext cx="0" cy="4528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10253C4-33B1-E44E-F634-98A98BB8D2C1}"/>
              </a:ext>
            </a:extLst>
          </p:cNvPr>
          <p:cNvCxnSpPr>
            <a:cxnSpLocks/>
          </p:cNvCxnSpPr>
          <p:nvPr/>
        </p:nvCxnSpPr>
        <p:spPr>
          <a:xfrm>
            <a:off x="3043059" y="4551925"/>
            <a:ext cx="0" cy="4488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ACDF26E-B569-801F-401D-E1C39AA73BE5}"/>
              </a:ext>
            </a:extLst>
          </p:cNvPr>
          <p:cNvCxnSpPr>
            <a:cxnSpLocks/>
          </p:cNvCxnSpPr>
          <p:nvPr/>
        </p:nvCxnSpPr>
        <p:spPr>
          <a:xfrm flipV="1">
            <a:off x="5506603" y="3159371"/>
            <a:ext cx="0" cy="47192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9FBFB09-10DA-2D0A-D328-5AA5E1B0AA92}"/>
              </a:ext>
            </a:extLst>
          </p:cNvPr>
          <p:cNvCxnSpPr>
            <a:cxnSpLocks/>
          </p:cNvCxnSpPr>
          <p:nvPr/>
        </p:nvCxnSpPr>
        <p:spPr>
          <a:xfrm flipV="1">
            <a:off x="5515854" y="4524107"/>
            <a:ext cx="0" cy="481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38D2E3FD-5839-49C6-507D-3A53CCDC3AF4}"/>
              </a:ext>
            </a:extLst>
          </p:cNvPr>
          <p:cNvGrpSpPr/>
          <p:nvPr/>
        </p:nvGrpSpPr>
        <p:grpSpPr>
          <a:xfrm>
            <a:off x="2708230" y="5090977"/>
            <a:ext cx="3088220" cy="291314"/>
            <a:chOff x="2404452" y="4989112"/>
            <a:chExt cx="4058403" cy="382833"/>
          </a:xfrm>
        </p:grpSpPr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E1F967ED-2EDF-40D6-4023-22BBEECA1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38856"/>
            <a:stretch/>
          </p:blipFill>
          <p:spPr>
            <a:xfrm>
              <a:off x="4796050" y="4989112"/>
              <a:ext cx="581401" cy="378969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300885A0-E454-E814-78E0-7BE3BC7A7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404452" y="5051052"/>
              <a:ext cx="819951" cy="298205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41D9924B-B5E2-50E2-5615-E4F70DA7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082947" y="5008639"/>
              <a:ext cx="447710" cy="363306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C3C4601A-688E-8FD9-458E-26364120C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066242" y="4995235"/>
              <a:ext cx="396613" cy="372959"/>
            </a:xfrm>
            <a:prstGeom prst="rect">
              <a:avLst/>
            </a:prstGeom>
          </p:spPr>
        </p:pic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44B5F463-E125-3D44-FD62-139EC7E3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21380" y="5074881"/>
              <a:ext cx="401612" cy="275792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6AB37C67-022B-5609-9E4E-D88E2A866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63147"/>
            <a:stretch/>
          </p:blipFill>
          <p:spPr>
            <a:xfrm>
              <a:off x="5523686" y="4989112"/>
              <a:ext cx="350420" cy="378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00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7808D4-779D-623E-89AC-6A42C37CC6EA}"/>
              </a:ext>
            </a:extLst>
          </p:cNvPr>
          <p:cNvSpPr/>
          <p:nvPr/>
        </p:nvSpPr>
        <p:spPr>
          <a:xfrm rot="10800000">
            <a:off x="550856" y="3265713"/>
            <a:ext cx="11090275" cy="1306287"/>
          </a:xfrm>
          <a:prstGeom prst="roundRect">
            <a:avLst>
              <a:gd name="adj" fmla="val 9643"/>
            </a:avLst>
          </a:prstGeom>
          <a:gradFill>
            <a:gsLst>
              <a:gs pos="0">
                <a:srgbClr val="48BEB7">
                  <a:alpha val="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29AB6A-7523-DBA0-1785-67E613FB7393}"/>
              </a:ext>
            </a:extLst>
          </p:cNvPr>
          <p:cNvSpPr/>
          <p:nvPr/>
        </p:nvSpPr>
        <p:spPr>
          <a:xfrm>
            <a:off x="550862" y="1376364"/>
            <a:ext cx="11090275" cy="1628094"/>
          </a:xfrm>
          <a:prstGeom prst="roundRect">
            <a:avLst>
              <a:gd name="adj" fmla="val 7278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OCS System: Expected Benefits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5510"/>
            <a:ext cx="10820398" cy="14674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Reduce data movement between a host system and a storage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Performs data analytics where data reside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Efficient data movement increase data analytics performance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190191-BDBB-E920-75C3-55A51DF74B2B}"/>
              </a:ext>
            </a:extLst>
          </p:cNvPr>
          <p:cNvSpPr/>
          <p:nvPr/>
        </p:nvSpPr>
        <p:spPr>
          <a:xfrm>
            <a:off x="550856" y="4788581"/>
            <a:ext cx="11090275" cy="1628094"/>
          </a:xfrm>
          <a:prstGeom prst="roundRect">
            <a:avLst>
              <a:gd name="adj" fmla="val 7902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9806E8E-4179-F295-046F-7175F460FAD8}"/>
              </a:ext>
            </a:extLst>
          </p:cNvPr>
          <p:cNvSpPr txBox="1">
            <a:spLocks/>
          </p:cNvSpPr>
          <p:nvPr/>
        </p:nvSpPr>
        <p:spPr>
          <a:xfrm>
            <a:off x="662902" y="3438346"/>
            <a:ext cx="10820398" cy="12012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Save host system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Push-down query execution to OCS system, can save host CPU &amp; memory resources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FDD7ED3-C774-2B2B-8E83-6B293CA4B9AE}"/>
              </a:ext>
            </a:extLst>
          </p:cNvPr>
          <p:cNvSpPr txBox="1">
            <a:spLocks/>
          </p:cNvSpPr>
          <p:nvPr/>
        </p:nvSpPr>
        <p:spPr>
          <a:xfrm>
            <a:off x="662902" y="4991100"/>
            <a:ext cx="10820398" cy="137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High interoperability &amp; flexibility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Based on standard data format &amp; interface(Apache Arrow &amp; </a:t>
            </a:r>
            <a:r>
              <a:rPr lang="en-US" altLang="ko-KR" sz="1800" dirty="0" err="1"/>
              <a:t>Substrait</a:t>
            </a:r>
            <a:r>
              <a:rPr lang="en-US" altLang="ko-KR" sz="18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Break away from fixed and limited pushdown functionality</a:t>
            </a:r>
          </a:p>
          <a:p>
            <a:pPr lvl="1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8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E3E965-61C1-360C-23D6-4698911C0030}"/>
              </a:ext>
            </a:extLst>
          </p:cNvPr>
          <p:cNvSpPr/>
          <p:nvPr/>
        </p:nvSpPr>
        <p:spPr>
          <a:xfrm rot="10800000">
            <a:off x="550852" y="2176948"/>
            <a:ext cx="11090275" cy="4248917"/>
          </a:xfrm>
          <a:prstGeom prst="roundRect">
            <a:avLst>
              <a:gd name="adj" fmla="val 2983"/>
            </a:avLst>
          </a:prstGeom>
          <a:gradFill>
            <a:gsLst>
              <a:gs pos="0">
                <a:srgbClr val="48BEB7">
                  <a:alpha val="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FFAA84-14D1-4BF9-29B7-BCBD55ED8691}"/>
              </a:ext>
            </a:extLst>
          </p:cNvPr>
          <p:cNvSpPr/>
          <p:nvPr/>
        </p:nvSpPr>
        <p:spPr>
          <a:xfrm>
            <a:off x="550862" y="1376364"/>
            <a:ext cx="11090275" cy="607074"/>
          </a:xfrm>
          <a:prstGeom prst="roundRect">
            <a:avLst>
              <a:gd name="adj" fmla="val 24302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Open Ecosystem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52237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spc="-70" dirty="0"/>
              <a:t>To deploy a new computational storage system to industry, a standard and an ecosystem must be prepared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80ADE2-C0E3-7DF7-A646-0A55CD073669}"/>
              </a:ext>
            </a:extLst>
          </p:cNvPr>
          <p:cNvGrpSpPr/>
          <p:nvPr/>
        </p:nvGrpSpPr>
        <p:grpSpPr>
          <a:xfrm>
            <a:off x="4389798" y="5981927"/>
            <a:ext cx="6940840" cy="264266"/>
            <a:chOff x="3658884" y="6492298"/>
            <a:chExt cx="6940840" cy="264266"/>
          </a:xfrm>
        </p:grpSpPr>
        <p:sp>
          <p:nvSpPr>
            <p:cNvPr id="237" name="Rectangle 135">
              <a:extLst>
                <a:ext uri="{FF2B5EF4-FFF2-40B4-BE49-F238E27FC236}">
                  <a16:creationId xmlns:a16="http://schemas.microsoft.com/office/drawing/2014/main" id="{033D159E-90F6-16FB-700B-21E966205CE8}"/>
                </a:ext>
              </a:extLst>
            </p:cNvPr>
            <p:cNvSpPr/>
            <p:nvPr/>
          </p:nvSpPr>
          <p:spPr>
            <a:xfrm>
              <a:off x="3658884" y="6589724"/>
              <a:ext cx="748403" cy="123672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AirMettle</a:t>
              </a:r>
              <a:endParaRPr kumimoji="0" lang="en-IL" sz="12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endParaRPr>
            </a:p>
          </p:txBody>
        </p:sp>
        <p:sp>
          <p:nvSpPr>
            <p:cNvPr id="238" name="Rectangle 136">
              <a:extLst>
                <a:ext uri="{FF2B5EF4-FFF2-40B4-BE49-F238E27FC236}">
                  <a16:creationId xmlns:a16="http://schemas.microsoft.com/office/drawing/2014/main" id="{7C08E24A-B4D7-EE2D-D3E2-092019A024E8}"/>
                </a:ext>
              </a:extLst>
            </p:cNvPr>
            <p:cNvSpPr/>
            <p:nvPr/>
          </p:nvSpPr>
          <p:spPr>
            <a:xfrm>
              <a:off x="4497129" y="6589723"/>
              <a:ext cx="835570" cy="12367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NeuroBlade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3" name="Rectangle 19">
              <a:extLst>
                <a:ext uri="{FF2B5EF4-FFF2-40B4-BE49-F238E27FC236}">
                  <a16:creationId xmlns:a16="http://schemas.microsoft.com/office/drawing/2014/main" id="{6788051A-5158-63A1-6847-F1E76434C6C9}"/>
                </a:ext>
              </a:extLst>
            </p:cNvPr>
            <p:cNvSpPr/>
            <p:nvPr/>
          </p:nvSpPr>
          <p:spPr>
            <a:xfrm>
              <a:off x="5460933" y="6584391"/>
              <a:ext cx="835570" cy="12367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Versity</a:t>
              </a:r>
              <a:endParaRPr kumimoji="0" lang="en-IL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4" name="Rectangle 91">
              <a:extLst>
                <a:ext uri="{FF2B5EF4-FFF2-40B4-BE49-F238E27FC236}">
                  <a16:creationId xmlns:a16="http://schemas.microsoft.com/office/drawing/2014/main" id="{E34A226F-D090-CBBB-6554-894A096556DD}"/>
                </a:ext>
              </a:extLst>
            </p:cNvPr>
            <p:cNvSpPr/>
            <p:nvPr/>
          </p:nvSpPr>
          <p:spPr>
            <a:xfrm>
              <a:off x="6380994" y="6583622"/>
              <a:ext cx="1190974" cy="129773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 panose="020F0502020204030204" pitchFamily="34" charset="0"/>
                </a:rPr>
                <a:t>SK hynix / LANL</a:t>
              </a:r>
              <a:endParaRPr kumimoji="0" lang="en-IL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7" name="Rectangle 1">
              <a:extLst>
                <a:ext uri="{FF2B5EF4-FFF2-40B4-BE49-F238E27FC236}">
                  <a16:creationId xmlns:a16="http://schemas.microsoft.com/office/drawing/2014/main" id="{D492A9D8-F0FF-2B40-E8A6-CFBEB278EE69}"/>
                </a:ext>
              </a:extLst>
            </p:cNvPr>
            <p:cNvSpPr/>
            <p:nvPr/>
          </p:nvSpPr>
          <p:spPr>
            <a:xfrm>
              <a:off x="8123000" y="6547471"/>
              <a:ext cx="178229" cy="172760"/>
            </a:xfrm>
            <a:prstGeom prst="rect">
              <a:avLst/>
            </a:prstGeom>
            <a:noFill/>
            <a:ln w="15875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6">
              <a:extLst>
                <a:ext uri="{FF2B5EF4-FFF2-40B4-BE49-F238E27FC236}">
                  <a16:creationId xmlns:a16="http://schemas.microsoft.com/office/drawing/2014/main" id="{A228C531-25A8-423E-DA58-8C050703DAB3}"/>
                </a:ext>
              </a:extLst>
            </p:cNvPr>
            <p:cNvSpPr/>
            <p:nvPr/>
          </p:nvSpPr>
          <p:spPr>
            <a:xfrm>
              <a:off x="9365055" y="6547471"/>
              <a:ext cx="178229" cy="172760"/>
            </a:xfrm>
            <a:prstGeom prst="rect">
              <a:avLst/>
            </a:prstGeom>
            <a:noFill/>
            <a:ln w="44450" cap="flat" cmpd="sng" algn="ctr">
              <a:solidFill>
                <a:srgbClr val="F5802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BFD18A9-4C74-5960-3C1F-D88EEE88C649}"/>
                </a:ext>
              </a:extLst>
            </p:cNvPr>
            <p:cNvSpPr txBox="1"/>
            <p:nvPr/>
          </p:nvSpPr>
          <p:spPr>
            <a:xfrm>
              <a:off x="8291489" y="6492298"/>
              <a:ext cx="1060791" cy="2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Open Source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C2AF8D6-6B71-8AF8-A49A-6DF886CAEC9A}"/>
                </a:ext>
              </a:extLst>
            </p:cNvPr>
            <p:cNvSpPr txBox="1"/>
            <p:nvPr/>
          </p:nvSpPr>
          <p:spPr>
            <a:xfrm>
              <a:off x="9538933" y="6494353"/>
              <a:ext cx="1060791" cy="26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Proprietary</a:t>
              </a:r>
            </a:p>
          </p:txBody>
        </p:sp>
      </p:grpSp>
      <p:pic>
        <p:nvPicPr>
          <p:cNvPr id="263" name="그림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47" y="3424827"/>
            <a:ext cx="2731564" cy="141308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2B5C5A3-223B-C08A-00AE-4226752EC8EA}"/>
              </a:ext>
            </a:extLst>
          </p:cNvPr>
          <p:cNvSpPr txBox="1">
            <a:spLocks/>
          </p:cNvSpPr>
          <p:nvPr/>
        </p:nvSpPr>
        <p:spPr>
          <a:xfrm>
            <a:off x="685801" y="2309925"/>
            <a:ext cx="10820398" cy="1409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We have started </a:t>
            </a:r>
            <a:br>
              <a:rPr lang="en-US" altLang="ko-KR" sz="2000" b="1" dirty="0"/>
            </a:br>
            <a:r>
              <a:rPr lang="en-US" altLang="ko-KR" sz="2000" b="1" dirty="0"/>
              <a:t>working on to create </a:t>
            </a:r>
            <a:br>
              <a:rPr lang="en-US" altLang="ko-KR" sz="2000" b="1" dirty="0"/>
            </a:br>
            <a:r>
              <a:rPr lang="en-US" altLang="ko-KR" sz="2000" b="1" dirty="0"/>
              <a:t>an open ecosystem </a:t>
            </a:r>
            <a:endParaRPr lang="ko-KR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2904E-52E1-55F2-5DE7-69C562730741}"/>
              </a:ext>
            </a:extLst>
          </p:cNvPr>
          <p:cNvSpPr txBox="1"/>
          <p:nvPr/>
        </p:nvSpPr>
        <p:spPr>
          <a:xfrm>
            <a:off x="10736224" y="3524552"/>
            <a:ext cx="36067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TCP/IP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681ECEE6-730F-0CEC-9DFB-B075630B8E07}"/>
              </a:ext>
            </a:extLst>
          </p:cNvPr>
          <p:cNvSpPr/>
          <p:nvPr/>
        </p:nvSpPr>
        <p:spPr>
          <a:xfrm>
            <a:off x="10067866" y="3827706"/>
            <a:ext cx="321044" cy="2972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5E25D94-C794-46F0-CD0E-0BE9A1C8AAFF}"/>
              </a:ext>
            </a:extLst>
          </p:cNvPr>
          <p:cNvSpPr/>
          <p:nvPr/>
        </p:nvSpPr>
        <p:spPr>
          <a:xfrm>
            <a:off x="7194973" y="3812192"/>
            <a:ext cx="1471209" cy="468458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Server (Get, Put, List, (uses REST protocol up and OCS SPDK down)</a:t>
            </a:r>
            <a:endParaRPr kumimoji="0" lang="en-IL" sz="1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EC9A177-1BDA-A890-C75F-B0E8DDF15FE1}"/>
              </a:ext>
            </a:extLst>
          </p:cNvPr>
          <p:cNvSpPr/>
          <p:nvPr/>
        </p:nvSpPr>
        <p:spPr>
          <a:xfrm>
            <a:off x="5624082" y="4277826"/>
            <a:ext cx="4640984" cy="147785"/>
          </a:xfrm>
          <a:prstGeom prst="rect">
            <a:avLst/>
          </a:prstGeom>
          <a:gradFill flip="none" rotWithShape="1">
            <a:gsLst>
              <a:gs pos="0">
                <a:srgbClr val="E7E6E6"/>
              </a:gs>
              <a:gs pos="34000">
                <a:srgbClr val="E7E6E6"/>
              </a:gs>
              <a:gs pos="50000">
                <a:srgbClr val="70AD47">
                  <a:lumMod val="40000"/>
                  <a:lumOff val="60000"/>
                </a:srgbClr>
              </a:gs>
              <a:gs pos="95000">
                <a:srgbClr val="70AD47">
                  <a:lumMod val="40000"/>
                  <a:lumOff val="6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</a:rPr>
              <a:t>SPDK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initiator (Get, Put, List)</a:t>
            </a:r>
            <a:endParaRPr kumimoji="0" lang="en-IL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981528C4-4220-A57F-5A2F-20A9A7EFB236}"/>
              </a:ext>
            </a:extLst>
          </p:cNvPr>
          <p:cNvSpPr/>
          <p:nvPr/>
        </p:nvSpPr>
        <p:spPr>
          <a:xfrm>
            <a:off x="9226288" y="3822970"/>
            <a:ext cx="1399272" cy="45485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Pushdown GRPC server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[uses Pushdown GRPC up and OCS SPDK down)</a:t>
            </a:r>
            <a:endParaRPr kumimoji="0" lang="en-IL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07C58-F976-1708-61D8-D3AB79DEC7FC}"/>
              </a:ext>
            </a:extLst>
          </p:cNvPr>
          <p:cNvSpPr txBox="1"/>
          <p:nvPr/>
        </p:nvSpPr>
        <p:spPr>
          <a:xfrm>
            <a:off x="10736224" y="3908192"/>
            <a:ext cx="73257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Query results</a:t>
            </a:r>
            <a:endParaRPr kumimoji="0" lang="en-IL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Rectangle 82">
            <a:extLst>
              <a:ext uri="{FF2B5EF4-FFF2-40B4-BE49-F238E27FC236}">
                <a16:creationId xmlns:a16="http://schemas.microsoft.com/office/drawing/2014/main" id="{E8F474D3-B82D-D52D-8090-D151684F2A77}"/>
              </a:ext>
            </a:extLst>
          </p:cNvPr>
          <p:cNvSpPr/>
          <p:nvPr/>
        </p:nvSpPr>
        <p:spPr>
          <a:xfrm>
            <a:off x="4997885" y="3807384"/>
            <a:ext cx="1331531" cy="473266"/>
          </a:xfrm>
          <a:prstGeom prst="rect">
            <a:avLst/>
          </a:prstGeom>
          <a:gradFill flip="none" rotWithShape="1">
            <a:gsLst>
              <a:gs pos="0">
                <a:srgbClr val="E7E6E6"/>
              </a:gs>
              <a:gs pos="34000">
                <a:srgbClr val="E7E6E6"/>
              </a:gs>
              <a:gs pos="50000">
                <a:srgbClr val="70AD47">
                  <a:lumMod val="40000"/>
                  <a:lumOff val="60000"/>
                </a:srgbClr>
              </a:gs>
              <a:gs pos="95000">
                <a:srgbClr val="70AD47">
                  <a:lumMod val="40000"/>
                  <a:lumOff val="6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Initiator test vehicle (uses OCS SPDK down)</a:t>
            </a:r>
            <a:endParaRPr kumimoji="0" lang="en-IL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6B924A-0061-904C-6FEB-8828927F21F3}"/>
              </a:ext>
            </a:extLst>
          </p:cNvPr>
          <p:cNvSpPr txBox="1"/>
          <p:nvPr/>
        </p:nvSpPr>
        <p:spPr>
          <a:xfrm>
            <a:off x="4740952" y="5292279"/>
            <a:ext cx="4112962" cy="1769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Object files (in a file system on the OCSA/OCSD system via NFS)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B670A5-4BDA-9D47-0A22-1B53D573FFDE}"/>
              </a:ext>
            </a:extLst>
          </p:cNvPr>
          <p:cNvSpPr txBox="1"/>
          <p:nvPr/>
        </p:nvSpPr>
        <p:spPr>
          <a:xfrm>
            <a:off x="10736224" y="4356885"/>
            <a:ext cx="968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NVME/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NVMEoF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420B1BA-C028-1904-B5BC-DE839B4059C5}"/>
              </a:ext>
            </a:extLst>
          </p:cNvPr>
          <p:cNvGrpSpPr/>
          <p:nvPr/>
        </p:nvGrpSpPr>
        <p:grpSpPr>
          <a:xfrm>
            <a:off x="5456134" y="3189793"/>
            <a:ext cx="4996940" cy="277528"/>
            <a:chOff x="5456134" y="3126547"/>
            <a:chExt cx="4996940" cy="310295"/>
          </a:xfrm>
        </p:grpSpPr>
        <p:sp>
          <p:nvSpPr>
            <p:cNvPr id="16" name="Rectangle 139">
              <a:extLst>
                <a:ext uri="{FF2B5EF4-FFF2-40B4-BE49-F238E27FC236}">
                  <a16:creationId xmlns:a16="http://schemas.microsoft.com/office/drawing/2014/main" id="{ECE7A7FD-2BEF-D84C-D77C-D4E93F3BC0A8}"/>
                </a:ext>
              </a:extLst>
            </p:cNvPr>
            <p:cNvSpPr/>
            <p:nvPr/>
          </p:nvSpPr>
          <p:spPr>
            <a:xfrm>
              <a:off x="7087650" y="3126547"/>
              <a:ext cx="1629353" cy="310295"/>
            </a:xfrm>
            <a:prstGeom prst="rect">
              <a:avLst/>
            </a:prstGeom>
            <a:solidFill>
              <a:srgbClr val="2A928C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/>
            <a:lstStyle/>
            <a:p>
              <a:pPr algn="ctr" defTabSz="914400"/>
              <a:r>
                <a:rPr lang="en-US" sz="1050" kern="0" dirty="0">
                  <a:solidFill>
                    <a:prstClr val="white"/>
                  </a:solidFill>
                  <a:latin typeface="Calibri" panose="020F0502020204030204"/>
                </a:rPr>
                <a:t>S3 Access Method</a:t>
              </a:r>
              <a:endParaRPr lang="en-IL" sz="10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46C6378F-DFE1-376E-D327-3B2672635A88}"/>
                </a:ext>
              </a:extLst>
            </p:cNvPr>
            <p:cNvSpPr/>
            <p:nvPr/>
          </p:nvSpPr>
          <p:spPr>
            <a:xfrm>
              <a:off x="8716065" y="3126547"/>
              <a:ext cx="1737009" cy="310228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Pushdown GRPC client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81286CA9-3E2E-6A40-0B0A-9B407F118085}"/>
                </a:ext>
              </a:extLst>
            </p:cNvPr>
            <p:cNvSpPr/>
            <p:nvPr/>
          </p:nvSpPr>
          <p:spPr>
            <a:xfrm>
              <a:off x="5456134" y="3126547"/>
              <a:ext cx="1631516" cy="310228"/>
            </a:xfrm>
            <a:prstGeom prst="rect">
              <a:avLst/>
            </a:prstGeom>
            <a:solidFill>
              <a:srgbClr val="2A928C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/>
            <a:lstStyle/>
            <a:p>
              <a:pPr algn="ctr" defTabSz="914400"/>
              <a:r>
                <a:rPr lang="en-US" sz="1050" kern="0" dirty="0">
                  <a:solidFill>
                    <a:prstClr val="white"/>
                  </a:solidFill>
                  <a:latin typeface="Calibri" panose="020F0502020204030204"/>
                </a:rPr>
                <a:t>File </a:t>
              </a:r>
              <a:r>
                <a:rPr lang="en-US" sz="1050" kern="0">
                  <a:solidFill>
                    <a:prstClr val="white"/>
                  </a:solidFill>
                  <a:latin typeface="Calibri" panose="020F0502020204030204"/>
                </a:rPr>
                <a:t>Access Method</a:t>
              </a:r>
              <a:endParaRPr lang="en-IL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A691CBA-78C6-820A-FB1E-957598E3B9A7}"/>
              </a:ext>
            </a:extLst>
          </p:cNvPr>
          <p:cNvSpPr txBox="1"/>
          <p:nvPr/>
        </p:nvSpPr>
        <p:spPr>
          <a:xfrm>
            <a:off x="4333662" y="2497784"/>
            <a:ext cx="15266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Hive map schema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ED33A1EB-9B58-AABC-FB49-47436E1367B0}"/>
              </a:ext>
            </a:extLst>
          </p:cNvPr>
          <p:cNvSpPr/>
          <p:nvPr/>
        </p:nvSpPr>
        <p:spPr>
          <a:xfrm>
            <a:off x="10736224" y="2766031"/>
            <a:ext cx="679708" cy="42376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Pushdown GRPC test client</a:t>
            </a:r>
            <a:endParaRPr kumimoji="0" lang="en-IL" sz="1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CEC36D12-97E5-7858-0525-77AC53A222CB}"/>
              </a:ext>
            </a:extLst>
          </p:cNvPr>
          <p:cNvSpPr/>
          <p:nvPr/>
        </p:nvSpPr>
        <p:spPr>
          <a:xfrm>
            <a:off x="9072394" y="4631218"/>
            <a:ext cx="1668542" cy="20521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</a:rPr>
              <a:t>SPDK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target</a:t>
            </a:r>
            <a:endParaRPr kumimoji="0" lang="en-IL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Rectangle 79">
            <a:extLst>
              <a:ext uri="{FF2B5EF4-FFF2-40B4-BE49-F238E27FC236}">
                <a16:creationId xmlns:a16="http://schemas.microsoft.com/office/drawing/2014/main" id="{BF2D6AE0-2823-CF84-9F83-85C80EFBA0C1}"/>
              </a:ext>
            </a:extLst>
          </p:cNvPr>
          <p:cNvSpPr/>
          <p:nvPr/>
        </p:nvSpPr>
        <p:spPr>
          <a:xfrm>
            <a:off x="9041953" y="4277826"/>
            <a:ext cx="1231805" cy="14778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</a:t>
            </a:r>
            <a:endParaRPr kumimoji="0" lang="en-IL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7" name="Rectangle 84">
            <a:extLst>
              <a:ext uri="{FF2B5EF4-FFF2-40B4-BE49-F238E27FC236}">
                <a16:creationId xmlns:a16="http://schemas.microsoft.com/office/drawing/2014/main" id="{F1293E1B-B22D-9017-16C2-413FF29285D5}"/>
              </a:ext>
            </a:extLst>
          </p:cNvPr>
          <p:cNvSpPr/>
          <p:nvPr/>
        </p:nvSpPr>
        <p:spPr>
          <a:xfrm>
            <a:off x="6439344" y="3803468"/>
            <a:ext cx="655225" cy="474358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50800" cap="flat" cmpd="sng" algn="ctr">
            <a:solidFill>
              <a:srgbClr val="F58025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AirMettle Analytics</a:t>
            </a:r>
            <a:endParaRPr kumimoji="0" lang="en-IL" sz="12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0911D-8927-7964-141C-902E209D8C5F}"/>
              </a:ext>
            </a:extLst>
          </p:cNvPr>
          <p:cNvSpPr txBox="1"/>
          <p:nvPr/>
        </p:nvSpPr>
        <p:spPr>
          <a:xfrm>
            <a:off x="4341312" y="3543169"/>
            <a:ext cx="137002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Sim files via NFS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F19F0-3F87-DE6B-6C74-94B684AC8EF7}"/>
              </a:ext>
            </a:extLst>
          </p:cNvPr>
          <p:cNvSpPr txBox="1"/>
          <p:nvPr/>
        </p:nvSpPr>
        <p:spPr>
          <a:xfrm>
            <a:off x="4936433" y="2757490"/>
            <a:ext cx="519701" cy="709832"/>
          </a:xfrm>
          <a:prstGeom prst="rect">
            <a:avLst/>
          </a:prstGeom>
          <a:gradFill flip="none" rotWithShape="1">
            <a:gsLst>
              <a:gs pos="0">
                <a:srgbClr val="E7E6E6"/>
              </a:gs>
              <a:gs pos="34000">
                <a:srgbClr val="E7E6E6"/>
              </a:gs>
              <a:gs pos="50000">
                <a:srgbClr val="70AD47">
                  <a:lumMod val="40000"/>
                  <a:lumOff val="60000"/>
                </a:srgbClr>
              </a:gs>
              <a:gs pos="95000">
                <a:srgbClr val="70AD47">
                  <a:lumMod val="40000"/>
                  <a:lumOff val="6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IL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69A15-27B1-44D1-CDDB-5EE03E3E5013}"/>
              </a:ext>
            </a:extLst>
          </p:cNvPr>
          <p:cNvSpPr txBox="1"/>
          <p:nvPr/>
        </p:nvSpPr>
        <p:spPr>
          <a:xfrm>
            <a:off x="9072394" y="5290136"/>
            <a:ext cx="1659954" cy="1769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Local Storage</a:t>
            </a:r>
          </a:p>
        </p:txBody>
      </p:sp>
      <p:pic>
        <p:nvPicPr>
          <p:cNvPr id="42" name="Graphic 8" descr="Users outline">
            <a:extLst>
              <a:ext uri="{FF2B5EF4-FFF2-40B4-BE49-F238E27FC236}">
                <a16:creationId xmlns:a16="http://schemas.microsoft.com/office/drawing/2014/main" id="{DFD478E2-924A-EEBA-1399-755E8EEC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5699" y="2225404"/>
            <a:ext cx="536925" cy="523652"/>
          </a:xfrm>
          <a:prstGeom prst="rect">
            <a:avLst/>
          </a:prstGeom>
        </p:spPr>
      </p:pic>
      <p:sp>
        <p:nvSpPr>
          <p:cNvPr id="43" name="Rectangle 15">
            <a:extLst>
              <a:ext uri="{FF2B5EF4-FFF2-40B4-BE49-F238E27FC236}">
                <a16:creationId xmlns:a16="http://schemas.microsoft.com/office/drawing/2014/main" id="{C77C8033-FD60-CEB0-A88C-FE125CD9FE8E}"/>
              </a:ext>
            </a:extLst>
          </p:cNvPr>
          <p:cNvSpPr/>
          <p:nvPr/>
        </p:nvSpPr>
        <p:spPr>
          <a:xfrm>
            <a:off x="9075762" y="4840409"/>
            <a:ext cx="1656586" cy="293551"/>
          </a:xfrm>
          <a:prstGeom prst="rect">
            <a:avLst/>
          </a:prstGeom>
          <a:solidFill>
            <a:srgbClr val="FFC000"/>
          </a:solidFill>
          <a:ln w="66675" cap="flat" cmpd="sng" algn="ctr">
            <a:solidFill>
              <a:srgbClr val="F58025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NB CSA device</a:t>
            </a:r>
            <a:endParaRPr kumimoji="0" lang="en-IL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8BBED3A-4EAB-7934-DBC4-52842691333F}"/>
              </a:ext>
            </a:extLst>
          </p:cNvPr>
          <p:cNvSpPr/>
          <p:nvPr/>
        </p:nvSpPr>
        <p:spPr>
          <a:xfrm>
            <a:off x="4995960" y="4631218"/>
            <a:ext cx="1642535" cy="205217"/>
          </a:xfrm>
          <a:prstGeom prst="rect">
            <a:avLst/>
          </a:prstGeom>
          <a:gradFill flip="none" rotWithShape="1">
            <a:gsLst>
              <a:gs pos="0">
                <a:srgbClr val="E7E6E6"/>
              </a:gs>
              <a:gs pos="34000">
                <a:srgbClr val="E7E6E6"/>
              </a:gs>
              <a:gs pos="50000">
                <a:srgbClr val="70AD47">
                  <a:lumMod val="40000"/>
                  <a:lumOff val="60000"/>
                </a:srgbClr>
              </a:gs>
              <a:gs pos="95000">
                <a:srgbClr val="70AD47">
                  <a:lumMod val="40000"/>
                  <a:lumOff val="6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SPDK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endParaRPr kumimoji="0" lang="en-IL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B36CA574-C975-069E-F5B5-08229B32EF71}"/>
              </a:ext>
            </a:extLst>
          </p:cNvPr>
          <p:cNvSpPr/>
          <p:nvPr/>
        </p:nvSpPr>
        <p:spPr>
          <a:xfrm>
            <a:off x="6841171" y="4631218"/>
            <a:ext cx="1825008" cy="205217"/>
          </a:xfrm>
          <a:prstGeom prst="rect">
            <a:avLst/>
          </a:prstGeom>
          <a:solidFill>
            <a:srgbClr val="E7E6E6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</a:rPr>
              <a:t>SPDK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target</a:t>
            </a:r>
            <a:endParaRPr kumimoji="0" lang="en-IL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4" name="Rectangle 159">
            <a:extLst>
              <a:ext uri="{FF2B5EF4-FFF2-40B4-BE49-F238E27FC236}">
                <a16:creationId xmlns:a16="http://schemas.microsoft.com/office/drawing/2014/main" id="{C168B57A-C2D3-9FE2-2A5F-B39073ED4098}"/>
              </a:ext>
            </a:extLst>
          </p:cNvPr>
          <p:cNvSpPr/>
          <p:nvPr/>
        </p:nvSpPr>
        <p:spPr>
          <a:xfrm>
            <a:off x="6841171" y="4840409"/>
            <a:ext cx="1825010" cy="293551"/>
          </a:xfrm>
          <a:prstGeom prst="rect">
            <a:avLst/>
          </a:prstGeom>
          <a:solidFill>
            <a:srgbClr val="E7E6E6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 Hynix OCSV1+ push down target</a:t>
            </a:r>
          </a:p>
        </p:txBody>
      </p:sp>
      <p:sp>
        <p:nvSpPr>
          <p:cNvPr id="45" name="Rectangle 205">
            <a:extLst>
              <a:ext uri="{FF2B5EF4-FFF2-40B4-BE49-F238E27FC236}">
                <a16:creationId xmlns:a16="http://schemas.microsoft.com/office/drawing/2014/main" id="{BA9F85C7-5DA3-0F3C-1FB6-B0D74B55992C}"/>
              </a:ext>
            </a:extLst>
          </p:cNvPr>
          <p:cNvSpPr/>
          <p:nvPr/>
        </p:nvSpPr>
        <p:spPr>
          <a:xfrm>
            <a:off x="4995960" y="4840409"/>
            <a:ext cx="1642535" cy="293551"/>
          </a:xfrm>
          <a:prstGeom prst="rect">
            <a:avLst/>
          </a:prstGeom>
          <a:gradFill flip="none" rotWithShape="1">
            <a:gsLst>
              <a:gs pos="0">
                <a:srgbClr val="E7E6E6"/>
              </a:gs>
              <a:gs pos="34000">
                <a:srgbClr val="E7E6E6"/>
              </a:gs>
              <a:gs pos="50000">
                <a:srgbClr val="70AD47">
                  <a:lumMod val="40000"/>
                  <a:lumOff val="60000"/>
                </a:srgbClr>
              </a:gs>
              <a:gs pos="95000">
                <a:srgbClr val="70AD47">
                  <a:lumMod val="40000"/>
                  <a:lumOff val="60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OCS (A/D) target test vehicle</a:t>
            </a:r>
          </a:p>
        </p:txBody>
      </p:sp>
      <p:sp>
        <p:nvSpPr>
          <p:cNvPr id="48" name="Rectangle 191">
            <a:extLst>
              <a:ext uri="{FF2B5EF4-FFF2-40B4-BE49-F238E27FC236}">
                <a16:creationId xmlns:a16="http://schemas.microsoft.com/office/drawing/2014/main" id="{DA8820BB-FF5F-7158-C541-27D30220EA24}"/>
              </a:ext>
            </a:extLst>
          </p:cNvPr>
          <p:cNvSpPr/>
          <p:nvPr/>
        </p:nvSpPr>
        <p:spPr>
          <a:xfrm>
            <a:off x="8778324" y="3820846"/>
            <a:ext cx="440530" cy="468458"/>
          </a:xfrm>
          <a:prstGeom prst="rect">
            <a:avLst/>
          </a:prstGeom>
          <a:solidFill>
            <a:srgbClr val="FFC000"/>
          </a:solidFill>
          <a:ln w="53975" cap="flat" cmpd="sng" algn="ctr">
            <a:solidFill>
              <a:srgbClr val="F58025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Value add</a:t>
            </a:r>
            <a:endParaRPr kumimoji="0" lang="en-IL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1995024-BA13-ECA5-3657-81ECB5E50F8A}"/>
              </a:ext>
            </a:extLst>
          </p:cNvPr>
          <p:cNvSpPr/>
          <p:nvPr/>
        </p:nvSpPr>
        <p:spPr>
          <a:xfrm>
            <a:off x="5456134" y="2757490"/>
            <a:ext cx="4996940" cy="271958"/>
          </a:xfrm>
          <a:prstGeom prst="rect">
            <a:avLst/>
          </a:prstGeom>
          <a:solidFill>
            <a:srgbClr val="2A928C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Presto</a:t>
            </a:r>
            <a:endParaRPr kumimoji="0" lang="en-IL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B9F3FDFC-CC65-119C-1BAE-6A6798C04C2D}"/>
              </a:ext>
            </a:extLst>
          </p:cNvPr>
          <p:cNvSpPr/>
          <p:nvPr/>
        </p:nvSpPr>
        <p:spPr>
          <a:xfrm>
            <a:off x="5456134" y="3028571"/>
            <a:ext cx="4996940" cy="16122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Modified Hive Connector</a:t>
            </a:r>
            <a:endParaRPr kumimoji="0" lang="en-IL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EA2FCB3-49A7-AF7E-5451-7E0B1E4E85D6}"/>
              </a:ext>
            </a:extLst>
          </p:cNvPr>
          <p:cNvCxnSpPr>
            <a:cxnSpLocks/>
          </p:cNvCxnSpPr>
          <p:nvPr/>
        </p:nvCxnSpPr>
        <p:spPr>
          <a:xfrm>
            <a:off x="4399280" y="5879737"/>
            <a:ext cx="713390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900C4F4-9102-C3EC-AA18-80182DC8F35D}"/>
              </a:ext>
            </a:extLst>
          </p:cNvPr>
          <p:cNvSpPr/>
          <p:nvPr/>
        </p:nvSpPr>
        <p:spPr>
          <a:xfrm>
            <a:off x="550862" y="1376363"/>
            <a:ext cx="11090275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Open Ecosystem: Partners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9" b="14499"/>
          <a:stretch/>
        </p:blipFill>
        <p:spPr>
          <a:xfrm>
            <a:off x="4631340" y="3060481"/>
            <a:ext cx="2929318" cy="14793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8" y="1802299"/>
            <a:ext cx="3509772" cy="14039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922633"/>
            <a:ext cx="2339364" cy="96092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C152D4D-FC85-7672-59C2-9B7ABD2F0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33" y="1905903"/>
            <a:ext cx="3609094" cy="11967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02E88AD7-93FB-6E7D-CCB3-F2068B4173B9}"/>
              </a:ext>
            </a:extLst>
          </p:cNvPr>
          <p:cNvGrpSpPr/>
          <p:nvPr/>
        </p:nvGrpSpPr>
        <p:grpSpPr>
          <a:xfrm>
            <a:off x="1088910" y="5051528"/>
            <a:ext cx="3168765" cy="832034"/>
            <a:chOff x="1088910" y="5051528"/>
            <a:chExt cx="3168765" cy="832034"/>
          </a:xfrm>
        </p:grpSpPr>
        <p:pic>
          <p:nvPicPr>
            <p:cNvPr id="22" name="그림 21" descr="그래픽, 스크린샷, 로고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7A07CC97-C6E5-D6AA-3674-87A0CD3AE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8910" y="5051528"/>
              <a:ext cx="832034" cy="832034"/>
            </a:xfrm>
            <a:prstGeom prst="rect">
              <a:avLst/>
            </a:prstGeom>
          </p:spPr>
        </p:pic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90671D02-0895-A657-75E8-E2F99351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0799" y="5245659"/>
              <a:ext cx="2226876" cy="39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4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A6E818-EDB1-0412-5A68-E36B7B61AE21}"/>
              </a:ext>
            </a:extLst>
          </p:cNvPr>
          <p:cNvSpPr/>
          <p:nvPr/>
        </p:nvSpPr>
        <p:spPr>
          <a:xfrm>
            <a:off x="550862" y="1390456"/>
            <a:ext cx="11090275" cy="5035410"/>
          </a:xfrm>
          <a:prstGeom prst="roundRect">
            <a:avLst>
              <a:gd name="adj" fmla="val 2776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OCS System Demonstration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475510"/>
            <a:ext cx="10948221" cy="55458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Proof-of-Concept: OCS demonstration system supports key features</a:t>
            </a:r>
            <a:endParaRPr lang="ko-KR" altLang="ko-KR" sz="2000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4" name="내용 개체 틀 2"/>
          <p:cNvSpPr txBox="1">
            <a:spLocks/>
          </p:cNvSpPr>
          <p:nvPr/>
        </p:nvSpPr>
        <p:spPr>
          <a:xfrm>
            <a:off x="6592087" y="2115152"/>
            <a:ext cx="4941101" cy="404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Demo explanation</a:t>
            </a:r>
          </a:p>
          <a:p>
            <a:pPr marL="622300" lvl="1" indent="-1778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Comparing between “legacy analytics” vs “offloading to OCS system”</a:t>
            </a:r>
          </a:p>
          <a:p>
            <a:pPr marL="723900" lvl="2" indent="-101600">
              <a:buFontTx/>
              <a:buChar char="-"/>
            </a:pPr>
            <a:r>
              <a:rPr lang="en-US" altLang="ko-KR" dirty="0">
                <a:latin typeface="+mj-lt"/>
              </a:rPr>
              <a:t>Query execution time, Memory &amp; CPU utilization of Client System</a:t>
            </a:r>
          </a:p>
          <a:p>
            <a:pPr marL="622300" lvl="1" indent="-165100">
              <a:buFont typeface="Arial" panose="020B0604020202020204" pitchFamily="34" charset="0"/>
              <a:buChar char="•"/>
            </a:pPr>
            <a:r>
              <a:rPr lang="en-US" altLang="ko-KR" dirty="0"/>
              <a:t>Data Set</a:t>
            </a:r>
          </a:p>
          <a:p>
            <a:pPr marL="723900" lvl="2" indent="-101600">
              <a:buFontTx/>
              <a:buChar char="-"/>
            </a:pPr>
            <a:r>
              <a:rPr lang="en-US" altLang="ko-KR" dirty="0">
                <a:latin typeface="+mj-lt"/>
              </a:rPr>
              <a:t>Parquet Format Object (ex. NY </a:t>
            </a:r>
            <a:r>
              <a:rPr lang="en-US" altLang="ko-KR" dirty="0" err="1">
                <a:latin typeface="+mj-lt"/>
              </a:rPr>
              <a:t>texi</a:t>
            </a:r>
            <a:r>
              <a:rPr lang="en-US" altLang="ko-KR" dirty="0">
                <a:latin typeface="+mj-lt"/>
              </a:rPr>
              <a:t> data, 216MB)</a:t>
            </a:r>
          </a:p>
          <a:p>
            <a:pPr marL="622300" lvl="1" indent="-165100">
              <a:buFont typeface="Arial" panose="020B0604020202020204" pitchFamily="34" charset="0"/>
              <a:buChar char="•"/>
            </a:pPr>
            <a:r>
              <a:rPr lang="en-US" altLang="ko-KR" dirty="0"/>
              <a:t>SQL Query</a:t>
            </a:r>
          </a:p>
          <a:p>
            <a:pPr marL="723900" lvl="2" indent="-101600">
              <a:buFontTx/>
              <a:buChar char="-"/>
            </a:pPr>
            <a:r>
              <a:rPr lang="en-US" altLang="ko-KR" dirty="0">
                <a:latin typeface="+mj-lt"/>
              </a:rPr>
              <a:t>ex. “select * from </a:t>
            </a:r>
            <a:r>
              <a:rPr lang="en-US" altLang="ko-KR" dirty="0" err="1">
                <a:latin typeface="+mj-lt"/>
              </a:rPr>
              <a:t>data.parquet</a:t>
            </a:r>
            <a:r>
              <a:rPr lang="en-US" altLang="ko-KR" dirty="0">
                <a:latin typeface="+mj-lt"/>
              </a:rPr>
              <a:t> where </a:t>
            </a:r>
            <a:r>
              <a:rPr lang="en-US" altLang="ko-KR" dirty="0" err="1">
                <a:latin typeface="+mj-lt"/>
              </a:rPr>
              <a:t>trip_distance</a:t>
            </a:r>
            <a:r>
              <a:rPr lang="en-US" altLang="ko-KR" dirty="0">
                <a:latin typeface="+mj-lt"/>
              </a:rPr>
              <a:t> &gt; 29”</a:t>
            </a:r>
          </a:p>
          <a:p>
            <a:pPr marL="622300" lvl="1" indent="-165100">
              <a:buFont typeface="Arial" panose="020B0604020202020204" pitchFamily="34" charset="0"/>
              <a:buChar char="•"/>
            </a:pPr>
            <a:r>
              <a:rPr lang="en-US" altLang="ko-KR" dirty="0"/>
              <a:t>Test Scenario</a:t>
            </a:r>
          </a:p>
          <a:p>
            <a:pPr marL="723900" lvl="2" indent="-101600">
              <a:buFontTx/>
              <a:buChar char="-"/>
            </a:pPr>
            <a:r>
              <a:rPr lang="en-US" altLang="ko-KR" dirty="0">
                <a:latin typeface="+mj-lt"/>
              </a:rPr>
              <a:t>Analytics App 1 : Read object data and then filtering by itself</a:t>
            </a:r>
          </a:p>
          <a:p>
            <a:pPr marL="723900" lvl="2" indent="-101600">
              <a:buFontTx/>
              <a:buChar char="-"/>
            </a:pPr>
            <a:r>
              <a:rPr lang="en-US" altLang="ko-KR" dirty="0">
                <a:latin typeface="+mj-lt"/>
              </a:rPr>
              <a:t>Analytics App 2 : Call “S3_Select API” and get filtered data from OCS system</a:t>
            </a:r>
            <a:endParaRPr lang="ko-KR" altLang="ko-KR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D48A4B-9C9B-4A3C-85EC-5B35848653BB}"/>
              </a:ext>
            </a:extLst>
          </p:cNvPr>
          <p:cNvSpPr txBox="1"/>
          <p:nvPr/>
        </p:nvSpPr>
        <p:spPr>
          <a:xfrm>
            <a:off x="1021203" y="2382271"/>
            <a:ext cx="4311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65955"/>
                </a:solidFill>
              </a:rPr>
              <a:t>Client</a:t>
            </a:r>
            <a:endParaRPr lang="ko-KR" altLang="en-US" sz="1400" b="1" dirty="0">
              <a:solidFill>
                <a:srgbClr val="165955"/>
              </a:solidFill>
            </a:endParaRPr>
          </a:p>
        </p:txBody>
      </p:sp>
      <p:sp>
        <p:nvSpPr>
          <p:cNvPr id="59" name="왼쪽 중괄호 58">
            <a:extLst>
              <a:ext uri="{FF2B5EF4-FFF2-40B4-BE49-F238E27FC236}">
                <a16:creationId xmlns:a16="http://schemas.microsoft.com/office/drawing/2014/main" id="{C20358FC-D8F8-7350-E1D2-C82AB235C005}"/>
              </a:ext>
            </a:extLst>
          </p:cNvPr>
          <p:cNvSpPr/>
          <p:nvPr/>
        </p:nvSpPr>
        <p:spPr>
          <a:xfrm>
            <a:off x="1595173" y="3290523"/>
            <a:ext cx="267272" cy="2662261"/>
          </a:xfrm>
          <a:prstGeom prst="leftBrace">
            <a:avLst>
              <a:gd name="adj1" fmla="val 77643"/>
              <a:gd name="adj2" fmla="val 50000"/>
            </a:avLst>
          </a:prstGeom>
          <a:ln>
            <a:solidFill>
              <a:srgbClr val="165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4C458F-2F12-4F14-AF29-C853C2BDEBF0}"/>
              </a:ext>
            </a:extLst>
          </p:cNvPr>
          <p:cNvSpPr txBox="1"/>
          <p:nvPr/>
        </p:nvSpPr>
        <p:spPr>
          <a:xfrm>
            <a:off x="951503" y="4409466"/>
            <a:ext cx="53232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65955"/>
                </a:solidFill>
              </a:rPr>
              <a:t>OCS</a:t>
            </a:r>
          </a:p>
          <a:p>
            <a:pPr algn="ctr"/>
            <a:r>
              <a:rPr lang="en-US" altLang="ko-KR" sz="1400" b="1" dirty="0">
                <a:solidFill>
                  <a:srgbClr val="165955"/>
                </a:solidFill>
              </a:rPr>
              <a:t>System</a:t>
            </a:r>
            <a:endParaRPr lang="ko-KR" altLang="en-US" sz="1400" b="1" dirty="0">
              <a:solidFill>
                <a:srgbClr val="16595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0C473F-4A1A-3F70-8413-CA98A3D1386F}"/>
              </a:ext>
            </a:extLst>
          </p:cNvPr>
          <p:cNvSpPr txBox="1"/>
          <p:nvPr/>
        </p:nvSpPr>
        <p:spPr>
          <a:xfrm>
            <a:off x="3321676" y="6086759"/>
            <a:ext cx="1714473" cy="2629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&lt; OCS Demo System&gt;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9D2-2BCE-8D3A-2EFD-6867AF8D8BA7}"/>
              </a:ext>
            </a:extLst>
          </p:cNvPr>
          <p:cNvSpPr/>
          <p:nvPr/>
        </p:nvSpPr>
        <p:spPr>
          <a:xfrm>
            <a:off x="2033258" y="4879702"/>
            <a:ext cx="4210613" cy="1142393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2" name="Picture 4" descr="Cpu - Free computer icons">
            <a:extLst>
              <a:ext uri="{FF2B5EF4-FFF2-40B4-BE49-F238E27FC236}">
                <a16:creationId xmlns:a16="http://schemas.microsoft.com/office/drawing/2014/main" id="{5351874B-7971-9158-C36E-460B8C5C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04" y="5236828"/>
            <a:ext cx="510814" cy="47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01C771-9C84-C501-BE7E-FB0E99303674}"/>
              </a:ext>
            </a:extLst>
          </p:cNvPr>
          <p:cNvSpPr txBox="1"/>
          <p:nvPr/>
        </p:nvSpPr>
        <p:spPr>
          <a:xfrm>
            <a:off x="2298756" y="5757309"/>
            <a:ext cx="245078" cy="177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CPU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8C5270-2741-C9B9-DCEE-186E9BA78EB7}"/>
              </a:ext>
            </a:extLst>
          </p:cNvPr>
          <p:cNvSpPr/>
          <p:nvPr/>
        </p:nvSpPr>
        <p:spPr>
          <a:xfrm>
            <a:off x="2835346" y="5678209"/>
            <a:ext cx="881863" cy="2649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NVMe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 SSD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BD56DE-CFD4-390B-500B-4CB1474CD985}"/>
              </a:ext>
            </a:extLst>
          </p:cNvPr>
          <p:cNvSpPr/>
          <p:nvPr/>
        </p:nvSpPr>
        <p:spPr>
          <a:xfrm>
            <a:off x="3833500" y="5678209"/>
            <a:ext cx="881863" cy="2649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NVMe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 SSD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E6B684-5EC3-F39A-4D69-E2C2A14CB84B}"/>
              </a:ext>
            </a:extLst>
          </p:cNvPr>
          <p:cNvSpPr/>
          <p:nvPr/>
        </p:nvSpPr>
        <p:spPr>
          <a:xfrm>
            <a:off x="5193648" y="5678209"/>
            <a:ext cx="881863" cy="2649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NVMe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 SSD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64A7C-C33C-27F9-FB8F-53F02D65C675}"/>
              </a:ext>
            </a:extLst>
          </p:cNvPr>
          <p:cNvSpPr txBox="1"/>
          <p:nvPr/>
        </p:nvSpPr>
        <p:spPr>
          <a:xfrm>
            <a:off x="4715363" y="5699769"/>
            <a:ext cx="5049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8A7C56-59CE-05D1-67B5-27BE6F975536}"/>
              </a:ext>
            </a:extLst>
          </p:cNvPr>
          <p:cNvSpPr/>
          <p:nvPr/>
        </p:nvSpPr>
        <p:spPr>
          <a:xfrm>
            <a:off x="2033258" y="3242626"/>
            <a:ext cx="4210613" cy="1320957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1">
            <a:extLst>
              <a:ext uri="{FF2B5EF4-FFF2-40B4-BE49-F238E27FC236}">
                <a16:creationId xmlns:a16="http://schemas.microsoft.com/office/drawing/2014/main" id="{B79937E7-FC62-77BF-C1EF-F4FBA352DE6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687917" y="5472328"/>
            <a:ext cx="147429" cy="33835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247FB4-0B84-6777-3731-0C7D178E8B98}"/>
              </a:ext>
            </a:extLst>
          </p:cNvPr>
          <p:cNvSpPr/>
          <p:nvPr/>
        </p:nvSpPr>
        <p:spPr>
          <a:xfrm>
            <a:off x="2835348" y="5135923"/>
            <a:ext cx="1442771" cy="238952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Object I/O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DFC2FB-C700-EAB7-7C14-0B9CBBEF970D}"/>
              </a:ext>
            </a:extLst>
          </p:cNvPr>
          <p:cNvSpPr/>
          <p:nvPr/>
        </p:nvSpPr>
        <p:spPr>
          <a:xfrm>
            <a:off x="4333875" y="5134495"/>
            <a:ext cx="1741638" cy="240380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Analytics Acceleration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EB344D8-039D-283B-AF98-A9DF6CC6AA67}"/>
              </a:ext>
            </a:extLst>
          </p:cNvPr>
          <p:cNvSpPr/>
          <p:nvPr/>
        </p:nvSpPr>
        <p:spPr>
          <a:xfrm>
            <a:off x="2866387" y="3660642"/>
            <a:ext cx="3240165" cy="296945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Versity</a:t>
            </a:r>
            <a:r>
              <a:rPr lang="en-US" altLang="ko-KR" sz="1400" dirty="0">
                <a:solidFill>
                  <a:schemeClr val="bg1"/>
                </a:solidFill>
              </a:rPr>
              <a:t> G/W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CD25C2-01F9-21C7-0FF1-D84E26CC6566}"/>
              </a:ext>
            </a:extLst>
          </p:cNvPr>
          <p:cNvSpPr/>
          <p:nvPr/>
        </p:nvSpPr>
        <p:spPr>
          <a:xfrm>
            <a:off x="2866387" y="4018432"/>
            <a:ext cx="3240165" cy="296945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OCSA Plugin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2" name="Picture 4" descr="Cpu - Free computer icons">
            <a:extLst>
              <a:ext uri="{FF2B5EF4-FFF2-40B4-BE49-F238E27FC236}">
                <a16:creationId xmlns:a16="http://schemas.microsoft.com/office/drawing/2014/main" id="{CFB80BB0-DDF9-7D9F-6A30-FC660836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95" y="3580467"/>
            <a:ext cx="510814" cy="47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93B1306-99D0-1DBC-67AF-E969C076397F}"/>
              </a:ext>
            </a:extLst>
          </p:cNvPr>
          <p:cNvSpPr txBox="1"/>
          <p:nvPr/>
        </p:nvSpPr>
        <p:spPr>
          <a:xfrm>
            <a:off x="2308517" y="3296857"/>
            <a:ext cx="245078" cy="177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CPU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224E94-D9F3-1C4D-3A0F-59053A0EB8A6}"/>
              </a:ext>
            </a:extLst>
          </p:cNvPr>
          <p:cNvSpPr txBox="1"/>
          <p:nvPr/>
        </p:nvSpPr>
        <p:spPr>
          <a:xfrm>
            <a:off x="3480227" y="3290522"/>
            <a:ext cx="1855771" cy="257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 Front-end Server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510DDC-2664-6FC0-A77B-C124373853CC}"/>
              </a:ext>
            </a:extLst>
          </p:cNvPr>
          <p:cNvSpPr txBox="1"/>
          <p:nvPr/>
        </p:nvSpPr>
        <p:spPr>
          <a:xfrm>
            <a:off x="3691366" y="4880832"/>
            <a:ext cx="1367933" cy="2575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OCSA Appliance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E914DBB-8CFD-97B3-0E37-DCCD9A62F61C}"/>
              </a:ext>
            </a:extLst>
          </p:cNvPr>
          <p:cNvCxnSpPr>
            <a:stCxn id="28" idx="2"/>
            <a:endCxn id="11" idx="0"/>
          </p:cNvCxnSpPr>
          <p:nvPr/>
        </p:nvCxnSpPr>
        <p:spPr>
          <a:xfrm>
            <a:off x="4138565" y="4563582"/>
            <a:ext cx="0" cy="31612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1E37BD-DFED-E199-CB8D-F734E50897BD}"/>
              </a:ext>
            </a:extLst>
          </p:cNvPr>
          <p:cNvSpPr txBox="1"/>
          <p:nvPr/>
        </p:nvSpPr>
        <p:spPr>
          <a:xfrm>
            <a:off x="4526858" y="4598796"/>
            <a:ext cx="1421518" cy="225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NVMe</a:t>
            </a:r>
            <a:r>
              <a:rPr lang="en-US" altLang="ko-KR" sz="1400" dirty="0">
                <a:solidFill>
                  <a:schemeClr val="bg1"/>
                </a:solidFill>
              </a:rPr>
              <a:t> over Fabrics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3D1299E-7AC5-F783-86F9-8C33678ECA05}"/>
              </a:ext>
            </a:extLst>
          </p:cNvPr>
          <p:cNvSpPr/>
          <p:nvPr/>
        </p:nvSpPr>
        <p:spPr>
          <a:xfrm>
            <a:off x="2033258" y="2176582"/>
            <a:ext cx="4210613" cy="743113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68A6A98-2B81-ACCF-79FF-6D400E4CBED1}"/>
              </a:ext>
            </a:extLst>
          </p:cNvPr>
          <p:cNvCxnSpPr>
            <a:stCxn id="55" idx="2"/>
            <a:endCxn id="28" idx="0"/>
          </p:cNvCxnSpPr>
          <p:nvPr/>
        </p:nvCxnSpPr>
        <p:spPr>
          <a:xfrm>
            <a:off x="4138565" y="2919695"/>
            <a:ext cx="0" cy="32293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E56B2-5B47-1149-478F-7B6A0B27487A}"/>
              </a:ext>
            </a:extLst>
          </p:cNvPr>
          <p:cNvSpPr/>
          <p:nvPr/>
        </p:nvSpPr>
        <p:spPr>
          <a:xfrm>
            <a:off x="2244018" y="2275427"/>
            <a:ext cx="1843717" cy="543548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Analytics Application 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B393FE-5E14-F5C2-26FD-77FC26011680}"/>
              </a:ext>
            </a:extLst>
          </p:cNvPr>
          <p:cNvSpPr/>
          <p:nvPr/>
        </p:nvSpPr>
        <p:spPr>
          <a:xfrm>
            <a:off x="2383536" y="2540308"/>
            <a:ext cx="1564680" cy="206060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rgbClr val="F580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rgbClr val="F58025"/>
                </a:solidFill>
              </a:rPr>
              <a:t>Read &amp; Filter Data</a:t>
            </a:r>
            <a:endParaRPr lang="ko-KR" altLang="en-US" sz="1200" dirty="0">
              <a:solidFill>
                <a:srgbClr val="F58025"/>
              </a:solidFill>
            </a:endParaRPr>
          </a:p>
        </p:txBody>
      </p:sp>
      <p:sp>
        <p:nvSpPr>
          <p:cNvPr id="71" name="위쪽 화살표 61">
            <a:extLst>
              <a:ext uri="{FF2B5EF4-FFF2-40B4-BE49-F238E27FC236}">
                <a16:creationId xmlns:a16="http://schemas.microsoft.com/office/drawing/2014/main" id="{C436941D-4777-009C-0110-E5CB312AF3DC}"/>
              </a:ext>
            </a:extLst>
          </p:cNvPr>
          <p:cNvSpPr/>
          <p:nvPr/>
        </p:nvSpPr>
        <p:spPr>
          <a:xfrm>
            <a:off x="2601690" y="2824969"/>
            <a:ext cx="419058" cy="410845"/>
          </a:xfrm>
          <a:prstGeom prst="upArrow">
            <a:avLst/>
          </a:prstGeom>
          <a:solidFill>
            <a:srgbClr val="F5802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A219E6-40FA-189B-A085-F6E6493F7B36}"/>
              </a:ext>
            </a:extLst>
          </p:cNvPr>
          <p:cNvSpPr/>
          <p:nvPr/>
        </p:nvSpPr>
        <p:spPr>
          <a:xfrm>
            <a:off x="2181165" y="4156654"/>
            <a:ext cx="506274" cy="2224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RNIC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F678E44-BBD1-0ECD-FB96-CA5C96134E12}"/>
              </a:ext>
            </a:extLst>
          </p:cNvPr>
          <p:cNvSpPr/>
          <p:nvPr/>
        </p:nvSpPr>
        <p:spPr>
          <a:xfrm>
            <a:off x="2180887" y="4944461"/>
            <a:ext cx="505225" cy="22240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RNIC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8A2FBC3-AF86-DE4C-EAAA-268EE70F8892}"/>
              </a:ext>
            </a:extLst>
          </p:cNvPr>
          <p:cNvCxnSpPr>
            <a:stCxn id="75" idx="2"/>
            <a:endCxn id="12" idx="0"/>
          </p:cNvCxnSpPr>
          <p:nvPr/>
        </p:nvCxnSpPr>
        <p:spPr>
          <a:xfrm flipH="1">
            <a:off x="2432510" y="5166863"/>
            <a:ext cx="987" cy="69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820D059-8C53-533F-0324-AF19363263F3}"/>
              </a:ext>
            </a:extLst>
          </p:cNvPr>
          <p:cNvCxnSpPr>
            <a:stCxn id="42" idx="2"/>
            <a:endCxn id="73" idx="0"/>
          </p:cNvCxnSpPr>
          <p:nvPr/>
        </p:nvCxnSpPr>
        <p:spPr>
          <a:xfrm>
            <a:off x="2434303" y="4051464"/>
            <a:ext cx="0" cy="105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DD1F41-5BC5-36E6-84F4-E06F556AF187}"/>
              </a:ext>
            </a:extLst>
          </p:cNvPr>
          <p:cNvSpPr/>
          <p:nvPr/>
        </p:nvSpPr>
        <p:spPr>
          <a:xfrm>
            <a:off x="2835347" y="5428990"/>
            <a:ext cx="3240165" cy="195515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File System &amp; Block Layer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190AF0-A9F0-D6B3-16C5-3DA5AB2CDE61}"/>
              </a:ext>
            </a:extLst>
          </p:cNvPr>
          <p:cNvSpPr/>
          <p:nvPr/>
        </p:nvSpPr>
        <p:spPr>
          <a:xfrm>
            <a:off x="4208773" y="2268533"/>
            <a:ext cx="1843717" cy="543548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Analytics Application 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A1F7BF-185D-BCCD-97A2-D67BEFDCB73F}"/>
              </a:ext>
            </a:extLst>
          </p:cNvPr>
          <p:cNvSpPr txBox="1"/>
          <p:nvPr/>
        </p:nvSpPr>
        <p:spPr>
          <a:xfrm>
            <a:off x="4340737" y="2537645"/>
            <a:ext cx="14534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rgbClr val="F58025"/>
                </a:solidFill>
              </a:rPr>
              <a:t>Retrieve Filtered Results</a:t>
            </a:r>
            <a:endParaRPr lang="ko-KR" altLang="en-US" sz="1200" dirty="0">
              <a:solidFill>
                <a:srgbClr val="F58025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F170B3B-849C-C461-0496-9BB3535470A1}"/>
              </a:ext>
            </a:extLst>
          </p:cNvPr>
          <p:cNvCxnSpPr>
            <a:cxnSpLocks/>
          </p:cNvCxnSpPr>
          <p:nvPr/>
        </p:nvCxnSpPr>
        <p:spPr>
          <a:xfrm flipH="1" flipV="1">
            <a:off x="5119847" y="2809008"/>
            <a:ext cx="5960" cy="423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28A4D92-1215-ED40-CE62-FE06DD91F461}"/>
              </a:ext>
            </a:extLst>
          </p:cNvPr>
          <p:cNvSpPr txBox="1"/>
          <p:nvPr/>
        </p:nvSpPr>
        <p:spPr>
          <a:xfrm>
            <a:off x="3045078" y="2975639"/>
            <a:ext cx="1947309" cy="225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S3 REST API over Network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CA7C6C-612E-64B0-960F-DA89B6AFCC30}"/>
              </a:ext>
            </a:extLst>
          </p:cNvPr>
          <p:cNvSpPr txBox="1"/>
          <p:nvPr/>
        </p:nvSpPr>
        <p:spPr>
          <a:xfrm>
            <a:off x="5387123" y="2975639"/>
            <a:ext cx="685556" cy="225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S3 Select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109FB-D8FF-EBF7-AFCF-30EFA5CCB457}"/>
              </a:ext>
            </a:extLst>
          </p:cNvPr>
          <p:cNvSpPr txBox="1"/>
          <p:nvPr/>
        </p:nvSpPr>
        <p:spPr>
          <a:xfrm>
            <a:off x="1596172" y="2975639"/>
            <a:ext cx="823396" cy="2253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Get Object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065F5F1-97CD-DF0A-51BC-71A92671B08E}"/>
              </a:ext>
            </a:extLst>
          </p:cNvPr>
          <p:cNvSpPr/>
          <p:nvPr/>
        </p:nvSpPr>
        <p:spPr>
          <a:xfrm>
            <a:off x="6217443" y="1730436"/>
            <a:ext cx="5314156" cy="3655715"/>
          </a:xfrm>
          <a:prstGeom prst="roundRect">
            <a:avLst>
              <a:gd name="adj" fmla="val 5272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solidFill>
              <a:srgbClr val="F580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AB40269-2EC4-73EB-878A-5AEADFE65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0" t="25616"/>
          <a:stretch/>
        </p:blipFill>
        <p:spPr>
          <a:xfrm>
            <a:off x="6263640" y="1747519"/>
            <a:ext cx="5102861" cy="3472625"/>
          </a:xfrm>
          <a:prstGeom prst="rect">
            <a:avLst/>
          </a:prstGeom>
        </p:spPr>
      </p:pic>
      <p:pic>
        <p:nvPicPr>
          <p:cNvPr id="23" name="그림 22" descr="스크린샷, 사각형, 텍스트이(가) 표시된 사진&#10;&#10;자동 생성된 설명">
            <a:extLst>
              <a:ext uri="{FF2B5EF4-FFF2-40B4-BE49-F238E27FC236}">
                <a16:creationId xmlns:a16="http://schemas.microsoft.com/office/drawing/2014/main" id="{1DE2AEA9-8876-1853-FBE7-EC879A594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0"/>
          <a:stretch/>
        </p:blipFill>
        <p:spPr>
          <a:xfrm>
            <a:off x="726130" y="1767840"/>
            <a:ext cx="5217470" cy="29193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Learn More about our OCS System</a:t>
            </a:r>
            <a:endParaRPr lang="ko-KR" altLang="ko-KR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0899" y="5386151"/>
            <a:ext cx="10682289" cy="855974"/>
          </a:xfrm>
        </p:spPr>
        <p:txBody>
          <a:bodyPr wrap="non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2A928C"/>
                </a:solidFill>
              </a:rPr>
              <a:t>Visit Booth </a:t>
            </a:r>
            <a:r>
              <a:rPr lang="en-US" altLang="ko-KR" sz="3200" b="1" dirty="0">
                <a:solidFill>
                  <a:srgbClr val="2A928C"/>
                </a:solidFill>
              </a:rPr>
              <a:t>#2101    </a:t>
            </a:r>
            <a:r>
              <a:rPr lang="en-US" altLang="ko-KR" sz="2400" b="1" dirty="0">
                <a:solidFill>
                  <a:srgbClr val="2A928C"/>
                </a:solidFill>
              </a:rPr>
              <a:t/>
            </a:r>
            <a:br>
              <a:rPr lang="en-US" altLang="ko-KR" sz="2400" b="1" dirty="0">
                <a:solidFill>
                  <a:srgbClr val="2A928C"/>
                </a:solidFill>
              </a:rPr>
            </a:br>
            <a:r>
              <a:rPr lang="en-US" altLang="ko-KR" sz="2400" b="1" dirty="0">
                <a:solidFill>
                  <a:srgbClr val="F58025"/>
                </a:solidFill>
              </a:rPr>
              <a:t>and Experience SK </a:t>
            </a:r>
            <a:r>
              <a:rPr lang="en-US" altLang="ko-KR" sz="2400" b="1" dirty="0" err="1">
                <a:solidFill>
                  <a:srgbClr val="F58025"/>
                </a:solidFill>
              </a:rPr>
              <a:t>hynix</a:t>
            </a:r>
            <a:r>
              <a:rPr lang="en-US" altLang="ko-KR" sz="2400" b="1" dirty="0">
                <a:solidFill>
                  <a:srgbClr val="F58025"/>
                </a:solidFill>
              </a:rPr>
              <a:t> OCS System demonstration</a:t>
            </a:r>
            <a:endParaRPr lang="ko-KR" altLang="ko-KR" sz="2400" b="1" dirty="0">
              <a:solidFill>
                <a:srgbClr val="F58025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4414837" y="3655219"/>
            <a:ext cx="1152525" cy="849207"/>
          </a:xfrm>
          <a:prstGeom prst="roundRect">
            <a:avLst>
              <a:gd name="adj" fmla="val 7272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 w="15875">
            <a:solidFill>
              <a:srgbClr val="F5802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6FD470-2A0B-E3A4-1C47-810EE4E283A6}"/>
              </a:ext>
            </a:extLst>
          </p:cNvPr>
          <p:cNvSpPr/>
          <p:nvPr/>
        </p:nvSpPr>
        <p:spPr>
          <a:xfrm>
            <a:off x="9131300" y="3714750"/>
            <a:ext cx="455295" cy="701041"/>
          </a:xfrm>
          <a:prstGeom prst="rect">
            <a:avLst/>
          </a:prstGeom>
          <a:solidFill>
            <a:srgbClr val="F5802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DF49AF-45E4-1E0A-2F30-04C2ABCB6153}"/>
              </a:ext>
            </a:extLst>
          </p:cNvPr>
          <p:cNvSpPr txBox="1"/>
          <p:nvPr/>
        </p:nvSpPr>
        <p:spPr>
          <a:xfrm>
            <a:off x="8596709" y="4460086"/>
            <a:ext cx="153161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solidFill>
                  <a:schemeClr val="bg1"/>
                </a:solidFill>
              </a:rPr>
              <a:t>Booth #2101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77B74A-3125-1524-1EFB-EA3A9FDDC01F}"/>
              </a:ext>
            </a:extLst>
          </p:cNvPr>
          <p:cNvGrpSpPr/>
          <p:nvPr/>
        </p:nvGrpSpPr>
        <p:grpSpPr>
          <a:xfrm>
            <a:off x="4431506" y="1757680"/>
            <a:ext cx="1725455" cy="3586479"/>
            <a:chOff x="4431506" y="1757680"/>
            <a:chExt cx="1725455" cy="3586479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3E487A9-D430-C02D-D7C0-8FFEF76AE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506" y="1757680"/>
              <a:ext cx="1725455" cy="1916589"/>
            </a:xfrm>
            <a:prstGeom prst="line">
              <a:avLst/>
            </a:prstGeom>
            <a:ln w="12700">
              <a:solidFill>
                <a:srgbClr val="F5802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C2B7F7-4440-E4AB-18A4-B4CDA8EC68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5319" y="4504426"/>
              <a:ext cx="1681323" cy="839733"/>
            </a:xfrm>
            <a:prstGeom prst="line">
              <a:avLst/>
            </a:prstGeom>
            <a:ln w="12700">
              <a:solidFill>
                <a:srgbClr val="F58025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450B13-B094-880D-9BDA-3A842ABB7B9C}"/>
              </a:ext>
            </a:extLst>
          </p:cNvPr>
          <p:cNvSpPr/>
          <p:nvPr/>
        </p:nvSpPr>
        <p:spPr>
          <a:xfrm>
            <a:off x="5262643" y="4231926"/>
            <a:ext cx="145177" cy="216249"/>
          </a:xfrm>
          <a:prstGeom prst="rect">
            <a:avLst/>
          </a:prstGeom>
          <a:solidFill>
            <a:srgbClr val="F58025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>
            <a:extLst>
              <a:ext uri="{FF2B5EF4-FFF2-40B4-BE49-F238E27FC236}">
                <a16:creationId xmlns:a16="http://schemas.microsoft.com/office/drawing/2014/main" id="{1F790751-2ED2-9748-ADDA-D8FFE7319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9687" y="3934460"/>
            <a:ext cx="381983" cy="20002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03B91256-F53A-52BD-F177-889B39358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3685" y="1021654"/>
            <a:ext cx="1132514" cy="5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A928C"/>
                </a:solidFill>
                <a:latin typeface="+mn-lt"/>
              </a:rPr>
              <a:t>Legal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831-6D99-5ECF-5558-5ABFF953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35" y="1816100"/>
            <a:ext cx="10487663" cy="404670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165955"/>
                </a:solidFill>
              </a:rPr>
              <a:t>The information contained in this document is claimed as property of SK </a:t>
            </a:r>
            <a:r>
              <a:rPr lang="en-US" altLang="ko-KR" sz="1600" dirty="0" err="1">
                <a:solidFill>
                  <a:srgbClr val="165955"/>
                </a:solidFill>
              </a:rPr>
              <a:t>hynix</a:t>
            </a:r>
            <a:r>
              <a:rPr lang="en-US" altLang="ko-KR" sz="1600" dirty="0">
                <a:solidFill>
                  <a:srgbClr val="165955"/>
                </a:solidFill>
              </a:rPr>
              <a:t>. It is provided with the understanding that SK </a:t>
            </a:r>
            <a:r>
              <a:rPr lang="en-US" altLang="ko-KR" sz="1600" dirty="0" err="1">
                <a:solidFill>
                  <a:srgbClr val="165955"/>
                </a:solidFill>
              </a:rPr>
              <a:t>hynix</a:t>
            </a:r>
            <a:r>
              <a:rPr lang="en-US" altLang="ko-KR" sz="1600" dirty="0">
                <a:solidFill>
                  <a:srgbClr val="165955"/>
                </a:solidFill>
              </a:rPr>
              <a:t> assumes no liability, and the contents are provided under strict confidentiality. 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165955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165955"/>
                </a:solidFill>
              </a:rPr>
              <a:t>This document is for general guidance on matters of interest only. Accordingly, the information herein should not be used as a substitute for consultation or any other professional advice and services. 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165955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165955"/>
                </a:solidFill>
              </a:rPr>
              <a:t>SK </a:t>
            </a:r>
            <a:r>
              <a:rPr lang="en-US" altLang="ko-KR" sz="1600" dirty="0" err="1">
                <a:solidFill>
                  <a:srgbClr val="165955"/>
                </a:solidFill>
              </a:rPr>
              <a:t>hynix</a:t>
            </a:r>
            <a:r>
              <a:rPr lang="en-US" altLang="ko-KR" sz="1600" dirty="0">
                <a:solidFill>
                  <a:srgbClr val="165955"/>
                </a:solidFill>
              </a:rPr>
              <a:t> may have copyrights and intellectual property right. The furnishing of document and information disclosure should be strictly prohibited.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165955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165955"/>
                </a:solidFill>
              </a:rPr>
              <a:t>SK </a:t>
            </a:r>
            <a:r>
              <a:rPr lang="en-US" altLang="ko-KR" sz="1600" dirty="0" err="1">
                <a:solidFill>
                  <a:srgbClr val="165955"/>
                </a:solidFill>
              </a:rPr>
              <a:t>hynix</a:t>
            </a:r>
            <a:r>
              <a:rPr lang="en-US" altLang="ko-KR" sz="1600" dirty="0">
                <a:solidFill>
                  <a:srgbClr val="165955"/>
                </a:solidFill>
              </a:rPr>
              <a:t> has right to make changes to dates, product descriptions, figures, and plans referenced in this document at any time. Therefore the information herein is subject to change without notice.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89CE-BDD6-EEBE-C110-5F77757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29CC34-0285-F745-510D-CDC84156E8B3}"/>
              </a:ext>
            </a:extLst>
          </p:cNvPr>
          <p:cNvSpPr/>
          <p:nvPr/>
        </p:nvSpPr>
        <p:spPr>
          <a:xfrm>
            <a:off x="828672" y="1906395"/>
            <a:ext cx="36000" cy="468000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39582D-EB07-8AF7-66BE-805CDDCFA663}"/>
              </a:ext>
            </a:extLst>
          </p:cNvPr>
          <p:cNvSpPr/>
          <p:nvPr/>
        </p:nvSpPr>
        <p:spPr>
          <a:xfrm>
            <a:off x="828672" y="2858895"/>
            <a:ext cx="36000" cy="468000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9675E4-C1AA-5ADE-D8AE-D0B9BF8D7B60}"/>
              </a:ext>
            </a:extLst>
          </p:cNvPr>
          <p:cNvSpPr/>
          <p:nvPr/>
        </p:nvSpPr>
        <p:spPr>
          <a:xfrm>
            <a:off x="828672" y="3863086"/>
            <a:ext cx="36000" cy="468000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7E100A-E767-315A-18F8-FF67F6A707A5}"/>
              </a:ext>
            </a:extLst>
          </p:cNvPr>
          <p:cNvSpPr/>
          <p:nvPr/>
        </p:nvSpPr>
        <p:spPr>
          <a:xfrm>
            <a:off x="828672" y="4853686"/>
            <a:ext cx="36000" cy="468000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9A34E7-2E9C-4F00-0317-4799DBD68BA1}"/>
              </a:ext>
            </a:extLst>
          </p:cNvPr>
          <p:cNvCxnSpPr>
            <a:cxnSpLocks/>
          </p:cNvCxnSpPr>
          <p:nvPr/>
        </p:nvCxnSpPr>
        <p:spPr>
          <a:xfrm>
            <a:off x="4203700" y="914400"/>
            <a:ext cx="7437438" cy="0"/>
          </a:xfrm>
          <a:prstGeom prst="line">
            <a:avLst/>
          </a:prstGeom>
          <a:ln>
            <a:solidFill>
              <a:srgbClr val="2A92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23F24E-1D3B-8E3A-AC29-46633C68858C}"/>
              </a:ext>
            </a:extLst>
          </p:cNvPr>
          <p:cNvSpPr txBox="1"/>
          <p:nvPr/>
        </p:nvSpPr>
        <p:spPr>
          <a:xfrm>
            <a:off x="5410199" y="580578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altLang="ko-KR" sz="1400" i="1" dirty="0">
                <a:solidFill>
                  <a:schemeClr val="bg1"/>
                </a:solidFill>
              </a:rPr>
              <a:t>ⓒ 2023 SK </a:t>
            </a:r>
            <a:r>
              <a:rPr lang="en-US" altLang="ko-KR" sz="1400" i="1" dirty="0" err="1">
                <a:solidFill>
                  <a:schemeClr val="bg1"/>
                </a:solidFill>
              </a:rPr>
              <a:t>hynix</a:t>
            </a:r>
            <a:r>
              <a:rPr lang="en-US" altLang="ko-KR" sz="1400" i="1" dirty="0">
                <a:solidFill>
                  <a:schemeClr val="bg1"/>
                </a:solidFill>
              </a:rPr>
              <a:t>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11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Agenda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459" y="1701800"/>
            <a:ext cx="3426097" cy="2006600"/>
          </a:xfr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2700000" scaled="0"/>
          </a:gradFill>
          <a:ln w="12700">
            <a:solidFill>
              <a:srgbClr val="2A928C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>
                <a:solidFill>
                  <a:srgbClr val="165955"/>
                </a:solidFill>
              </a:rPr>
              <a:t>Challenges of Analytics System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4F8319-5887-052C-E11D-000E3B01C980}"/>
              </a:ext>
            </a:extLst>
          </p:cNvPr>
          <p:cNvCxnSpPr>
            <a:cxnSpLocks/>
          </p:cNvCxnSpPr>
          <p:nvPr/>
        </p:nvCxnSpPr>
        <p:spPr>
          <a:xfrm>
            <a:off x="2590800" y="914400"/>
            <a:ext cx="9050338" cy="0"/>
          </a:xfrm>
          <a:prstGeom prst="line">
            <a:avLst/>
          </a:prstGeom>
          <a:ln>
            <a:solidFill>
              <a:srgbClr val="2A92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DF00150-F38C-0678-C018-0E57AC11AA90}"/>
              </a:ext>
            </a:extLst>
          </p:cNvPr>
          <p:cNvSpPr txBox="1">
            <a:spLocks/>
          </p:cNvSpPr>
          <p:nvPr/>
        </p:nvSpPr>
        <p:spPr>
          <a:xfrm>
            <a:off x="4390753" y="1701800"/>
            <a:ext cx="3426097" cy="2006600"/>
          </a:xfrm>
          <a:prstGeom prst="rect">
            <a:avLst/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2700000" scaled="0"/>
          </a:gradFill>
          <a:ln w="12700">
            <a:solidFill>
              <a:srgbClr val="2A928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sz="2400" b="1" dirty="0">
                <a:solidFill>
                  <a:srgbClr val="165955"/>
                </a:solidFill>
              </a:rPr>
              <a:t>Motivation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23B8139D-3C99-58D3-F949-778F5E15405F}"/>
              </a:ext>
            </a:extLst>
          </p:cNvPr>
          <p:cNvSpPr txBox="1">
            <a:spLocks/>
          </p:cNvSpPr>
          <p:nvPr/>
        </p:nvSpPr>
        <p:spPr>
          <a:xfrm>
            <a:off x="8098747" y="1701800"/>
            <a:ext cx="3426097" cy="2006600"/>
          </a:xfrm>
          <a:prstGeom prst="rect">
            <a:avLst/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2700000" scaled="0"/>
          </a:gradFill>
          <a:ln w="12700">
            <a:solidFill>
              <a:srgbClr val="2A928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sz="2400" b="1" dirty="0">
                <a:solidFill>
                  <a:srgbClr val="165955"/>
                </a:solidFill>
              </a:rPr>
              <a:t>Data-aware Computational Storage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AADC2011-5D64-7D19-3401-5717896094A0}"/>
              </a:ext>
            </a:extLst>
          </p:cNvPr>
          <p:cNvSpPr txBox="1">
            <a:spLocks/>
          </p:cNvSpPr>
          <p:nvPr/>
        </p:nvSpPr>
        <p:spPr>
          <a:xfrm>
            <a:off x="695459" y="4018493"/>
            <a:ext cx="3426097" cy="2006600"/>
          </a:xfrm>
          <a:prstGeom prst="rect">
            <a:avLst/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2700000" scaled="0"/>
          </a:gradFill>
          <a:ln w="12700">
            <a:solidFill>
              <a:srgbClr val="2A928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sz="2400" b="1" dirty="0">
                <a:solidFill>
                  <a:srgbClr val="165955"/>
                </a:solidFill>
              </a:rPr>
              <a:t>OCS System 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E4F490A-1A29-E175-1497-03E1073BFE3A}"/>
              </a:ext>
            </a:extLst>
          </p:cNvPr>
          <p:cNvSpPr txBox="1">
            <a:spLocks/>
          </p:cNvSpPr>
          <p:nvPr/>
        </p:nvSpPr>
        <p:spPr>
          <a:xfrm>
            <a:off x="4390753" y="4018493"/>
            <a:ext cx="3426097" cy="2006600"/>
          </a:xfrm>
          <a:prstGeom prst="rect">
            <a:avLst/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2700000" scaled="0"/>
          </a:gradFill>
          <a:ln w="12700">
            <a:solidFill>
              <a:srgbClr val="2A928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sz="2400" b="1" dirty="0">
                <a:solidFill>
                  <a:srgbClr val="165955"/>
                </a:solidFill>
              </a:rPr>
              <a:t>Open Ecosystem</a:t>
            </a: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7963520F-C1D5-52C4-5CDF-20A901F78B58}"/>
              </a:ext>
            </a:extLst>
          </p:cNvPr>
          <p:cNvSpPr txBox="1">
            <a:spLocks/>
          </p:cNvSpPr>
          <p:nvPr/>
        </p:nvSpPr>
        <p:spPr>
          <a:xfrm>
            <a:off x="8098747" y="4018493"/>
            <a:ext cx="3426097" cy="2006600"/>
          </a:xfrm>
          <a:prstGeom prst="rect">
            <a:avLst/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35000"/>
                </a:srgbClr>
              </a:gs>
            </a:gsLst>
            <a:lin ang="2700000" scaled="0"/>
          </a:gradFill>
          <a:ln w="12700">
            <a:solidFill>
              <a:srgbClr val="2A928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sz="2400" b="1" dirty="0">
                <a:solidFill>
                  <a:srgbClr val="165955"/>
                </a:solidFill>
              </a:rPr>
              <a:t>OCS System Demonstration</a:t>
            </a:r>
            <a:endParaRPr lang="ko-KR" altLang="en-US" sz="2400" b="1" dirty="0">
              <a:solidFill>
                <a:srgbClr val="165955"/>
              </a:solidFill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66FDEC35-1DD8-2B08-2878-620BDC58EB45}"/>
              </a:ext>
            </a:extLst>
          </p:cNvPr>
          <p:cNvSpPr/>
          <p:nvPr/>
        </p:nvSpPr>
        <p:spPr>
          <a:xfrm rot="5400000">
            <a:off x="695459" y="1707956"/>
            <a:ext cx="317500" cy="317500"/>
          </a:xfrm>
          <a:prstGeom prst="rtTriangle">
            <a:avLst/>
          </a:prstGeom>
          <a:solidFill>
            <a:srgbClr val="2A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7862D8C6-B2D6-7185-9D77-58E446DD5F85}"/>
              </a:ext>
            </a:extLst>
          </p:cNvPr>
          <p:cNvSpPr/>
          <p:nvPr/>
        </p:nvSpPr>
        <p:spPr>
          <a:xfrm rot="5400000">
            <a:off x="4390753" y="1707956"/>
            <a:ext cx="317500" cy="317500"/>
          </a:xfrm>
          <a:prstGeom prst="rtTriangle">
            <a:avLst/>
          </a:prstGeom>
          <a:solidFill>
            <a:srgbClr val="2A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14906F82-9D89-933E-4C89-D9C63C3060B6}"/>
              </a:ext>
            </a:extLst>
          </p:cNvPr>
          <p:cNvSpPr/>
          <p:nvPr/>
        </p:nvSpPr>
        <p:spPr>
          <a:xfrm rot="5400000">
            <a:off x="8098747" y="1707956"/>
            <a:ext cx="317500" cy="317500"/>
          </a:xfrm>
          <a:prstGeom prst="rtTriangle">
            <a:avLst/>
          </a:prstGeom>
          <a:solidFill>
            <a:srgbClr val="2A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639A4DDE-0AE9-978F-74BD-D38D605FADBC}"/>
              </a:ext>
            </a:extLst>
          </p:cNvPr>
          <p:cNvSpPr/>
          <p:nvPr/>
        </p:nvSpPr>
        <p:spPr>
          <a:xfrm rot="5400000">
            <a:off x="695459" y="4028978"/>
            <a:ext cx="317500" cy="317500"/>
          </a:xfrm>
          <a:prstGeom prst="rtTriangle">
            <a:avLst/>
          </a:prstGeom>
          <a:solidFill>
            <a:srgbClr val="2A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D301794F-0F63-AE9B-8573-A3741F20A502}"/>
              </a:ext>
            </a:extLst>
          </p:cNvPr>
          <p:cNvSpPr/>
          <p:nvPr/>
        </p:nvSpPr>
        <p:spPr>
          <a:xfrm rot="5400000">
            <a:off x="4390753" y="4018493"/>
            <a:ext cx="317500" cy="317500"/>
          </a:xfrm>
          <a:prstGeom prst="rtTriangle">
            <a:avLst/>
          </a:prstGeom>
          <a:solidFill>
            <a:srgbClr val="2A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DE61C61C-55DA-23C3-152B-24C1830B7D36}"/>
              </a:ext>
            </a:extLst>
          </p:cNvPr>
          <p:cNvSpPr/>
          <p:nvPr/>
        </p:nvSpPr>
        <p:spPr>
          <a:xfrm rot="5400000">
            <a:off x="8098747" y="4018493"/>
            <a:ext cx="317500" cy="317500"/>
          </a:xfrm>
          <a:prstGeom prst="rtTriangle">
            <a:avLst/>
          </a:prstGeom>
          <a:solidFill>
            <a:srgbClr val="2A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C22BE8-6675-F648-2164-782E36336985}"/>
              </a:ext>
            </a:extLst>
          </p:cNvPr>
          <p:cNvSpPr/>
          <p:nvPr/>
        </p:nvSpPr>
        <p:spPr>
          <a:xfrm>
            <a:off x="550862" y="1376364"/>
            <a:ext cx="11090275" cy="3074954"/>
          </a:xfrm>
          <a:prstGeom prst="roundRect">
            <a:avLst>
              <a:gd name="adj" fmla="val 3888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68C97C-C198-825B-9471-F209F0506091}"/>
              </a:ext>
            </a:extLst>
          </p:cNvPr>
          <p:cNvSpPr/>
          <p:nvPr/>
        </p:nvSpPr>
        <p:spPr>
          <a:xfrm>
            <a:off x="5981700" y="1475508"/>
            <a:ext cx="5410200" cy="2772846"/>
          </a:xfrm>
          <a:prstGeom prst="roundRect">
            <a:avLst>
              <a:gd name="adj" fmla="val 3385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5508"/>
            <a:ext cx="4981663" cy="2792123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Big data analytics systems spend most of execution time on “Computing” and “IO” for query</a:t>
            </a:r>
            <a:r>
              <a:rPr lang="en-US" altLang="ko-KR" sz="2000" b="1" baseline="30000" dirty="0"/>
              <a:t>[1]</a:t>
            </a:r>
            <a:r>
              <a:rPr lang="en-US" altLang="ko-KR" sz="2000" b="1" dirty="0"/>
              <a:t> processing</a:t>
            </a:r>
            <a:endParaRPr lang="ko-KR" altLang="en-US" sz="20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C3EEF9E-4037-C8C7-46E6-017F36E18E67}"/>
              </a:ext>
            </a:extLst>
          </p:cNvPr>
          <p:cNvSpPr/>
          <p:nvPr/>
        </p:nvSpPr>
        <p:spPr>
          <a:xfrm rot="10800000">
            <a:off x="550860" y="4615951"/>
            <a:ext cx="11090275" cy="1809914"/>
          </a:xfrm>
          <a:prstGeom prst="roundRect">
            <a:avLst>
              <a:gd name="adj" fmla="val 7311"/>
            </a:avLst>
          </a:prstGeom>
          <a:gradFill>
            <a:gsLst>
              <a:gs pos="0">
                <a:srgbClr val="48BEB7">
                  <a:alpha val="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Challenges of Analytics Systems: A Traditional Approach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95065" y="6471808"/>
            <a:ext cx="5225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A9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ko-KR" sz="900" dirty="0">
                <a:solidFill>
                  <a:srgbClr val="2A928C"/>
                </a:solidFill>
              </a:rPr>
              <a:t>A. Gonzalez et al., Profiling </a:t>
            </a:r>
            <a:r>
              <a:rPr lang="en-US" altLang="ko-KR" sz="900" dirty="0" err="1">
                <a:solidFill>
                  <a:srgbClr val="2A928C"/>
                </a:solidFill>
              </a:rPr>
              <a:t>Hyperscale</a:t>
            </a:r>
            <a:r>
              <a:rPr lang="en-US" altLang="ko-KR" sz="900" dirty="0">
                <a:solidFill>
                  <a:srgbClr val="2A928C"/>
                </a:solidFill>
              </a:rPr>
              <a:t> Big Data Processing, in Proceedings of ISCA, 2023, pp. 47:1–47:16</a:t>
            </a:r>
            <a:endParaRPr lang="en-US" altLang="ko-KR" sz="900" dirty="0">
              <a:solidFill>
                <a:srgbClr val="2A92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70468" y="4820146"/>
            <a:ext cx="10820398" cy="1401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defRPr sz="2000" cap="none">
                <a:solidFill>
                  <a:srgbClr val="000000"/>
                </a:solidFill>
                <a:effectLst/>
              </a:defRPr>
            </a:lvl1pPr>
            <a:lvl2pPr marL="742950" lvl="1" indent="-2857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 cap="none">
                <a:solidFill>
                  <a:srgbClr val="000000"/>
                </a:solidFill>
                <a:effectLst/>
              </a:defRPr>
            </a:lvl2pPr>
            <a:lvl3pPr marL="1200150" lvl="2" indent="-2857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600" cap="none">
                <a:solidFill>
                  <a:srgbClr val="000000"/>
                </a:solidFill>
                <a:effectLst/>
              </a:defRPr>
            </a:lvl3pPr>
            <a:lvl4pPr marL="1543050" lvl="3" indent="-1714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Tx/>
              <a:buChar char="-"/>
              <a:defRPr sz="1600" cap="none">
                <a:solidFill>
                  <a:srgbClr val="000000"/>
                </a:solidFill>
                <a:effectLst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cap="none">
                <a:solidFill>
                  <a:srgbClr val="000000"/>
                </a:solidFill>
                <a:effectLst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r>
              <a:rPr lang="en-US" altLang="ko-KR" b="1" dirty="0"/>
              <a:t>Traditional solutions have focused on improving the performance of “Computing” and “IO” </a:t>
            </a:r>
          </a:p>
          <a:p>
            <a:pPr lvl="1"/>
            <a:r>
              <a:rPr lang="en-US" altLang="ko-KR" dirty="0"/>
              <a:t>Fast “Computing” : high-speed CPU core, GPU, HW accelerators …</a:t>
            </a:r>
          </a:p>
          <a:p>
            <a:pPr lvl="1"/>
            <a:r>
              <a:rPr lang="en-US" altLang="ko-KR" dirty="0"/>
              <a:t>Fast “IO” : HDD </a:t>
            </a:r>
            <a:r>
              <a:rPr lang="en-US" altLang="ko-KR" dirty="0">
                <a:sym typeface="Wingdings" panose="05000000000000000000" pitchFamily="2" charset="2"/>
              </a:rPr>
              <a:t> SATA SSD  SAS SSD  NVMe SSD  </a:t>
            </a:r>
            <a:r>
              <a:rPr lang="en-US" altLang="ko-KR" dirty="0" err="1">
                <a:sym typeface="Wingdings" panose="05000000000000000000" pitchFamily="2" charset="2"/>
              </a:rPr>
              <a:t>Optane</a:t>
            </a:r>
            <a:r>
              <a:rPr lang="en-US" altLang="ko-KR" dirty="0">
                <a:sym typeface="Wingdings" panose="05000000000000000000" pitchFamily="2" charset="2"/>
              </a:rPr>
              <a:t> SSD …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But limitation on improving device performance</a:t>
            </a:r>
            <a:endParaRPr lang="en-US" altLang="ko-KR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4CC83656-11B3-13DE-9E5C-47B4AE38584E}"/>
              </a:ext>
            </a:extLst>
          </p:cNvPr>
          <p:cNvSpPr txBox="1">
            <a:spLocks/>
          </p:cNvSpPr>
          <p:nvPr/>
        </p:nvSpPr>
        <p:spPr>
          <a:xfrm>
            <a:off x="5981700" y="1616978"/>
            <a:ext cx="5410200" cy="32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l"/>
              <a:defRPr sz="2000" cap="none">
                <a:solidFill>
                  <a:srgbClr val="000000"/>
                </a:solidFill>
                <a:effectLst/>
              </a:defRPr>
            </a:lvl1pPr>
            <a:lvl2pPr marL="742950" lvl="1" indent="-2857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 cap="none">
                <a:solidFill>
                  <a:srgbClr val="000000"/>
                </a:solidFill>
                <a:effectLst/>
              </a:defRPr>
            </a:lvl2pPr>
            <a:lvl3pPr marL="1200150" lvl="2" indent="-2857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600" cap="none">
                <a:solidFill>
                  <a:srgbClr val="000000"/>
                </a:solidFill>
                <a:effectLst/>
              </a:defRPr>
            </a:lvl3pPr>
            <a:lvl4pPr marL="1543050" lvl="3" indent="-1714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Tx/>
              <a:buChar char="-"/>
              <a:defRPr sz="1600" cap="none">
                <a:solidFill>
                  <a:srgbClr val="000000"/>
                </a:solidFill>
                <a:effectLst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cap="none">
                <a:solidFill>
                  <a:srgbClr val="000000"/>
                </a:solidFill>
                <a:effectLst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/>
              <a:t> [ Big Query : End-to-End Execution Breakdown ]</a:t>
            </a:r>
            <a:endParaRPr lang="en-US" altLang="ko-KR" sz="1600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4E6BB25-B538-81CA-CFDB-08B29725A0EC}"/>
              </a:ext>
            </a:extLst>
          </p:cNvPr>
          <p:cNvGrpSpPr/>
          <p:nvPr/>
        </p:nvGrpSpPr>
        <p:grpSpPr>
          <a:xfrm>
            <a:off x="5588000" y="2071283"/>
            <a:ext cx="5730655" cy="1778054"/>
            <a:chOff x="5588000" y="2071283"/>
            <a:chExt cx="5730655" cy="1778054"/>
          </a:xfrm>
        </p:grpSpPr>
        <p:sp>
          <p:nvSpPr>
            <p:cNvPr id="67" name="내용 개체 틀 2">
              <a:extLst>
                <a:ext uri="{FF2B5EF4-FFF2-40B4-BE49-F238E27FC236}">
                  <a16:creationId xmlns:a16="http://schemas.microsoft.com/office/drawing/2014/main" id="{57C61860-6551-8D39-EF2F-F3F9C6CFF6A2}"/>
                </a:ext>
              </a:extLst>
            </p:cNvPr>
            <p:cNvSpPr txBox="1">
              <a:spLocks/>
            </p:cNvSpPr>
            <p:nvPr/>
          </p:nvSpPr>
          <p:spPr>
            <a:xfrm>
              <a:off x="5588000" y="2559247"/>
              <a:ext cx="1691571" cy="29876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l"/>
                <a:defRPr sz="2000" cap="none">
                  <a:solidFill>
                    <a:srgbClr val="000000"/>
                  </a:solidFill>
                  <a:effectLst/>
                </a:defRPr>
              </a:lvl1pPr>
              <a:lvl2pPr marL="742950" lvl="1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§"/>
                <a:defRPr cap="none">
                  <a:solidFill>
                    <a:srgbClr val="000000"/>
                  </a:solidFill>
                  <a:effectLst/>
                </a:defRPr>
              </a:lvl2pPr>
              <a:lvl3pPr marL="1200150" lvl="2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1600" cap="none">
                  <a:solidFill>
                    <a:srgbClr val="000000"/>
                  </a:solidFill>
                  <a:effectLst/>
                </a:defRPr>
              </a:lvl3pPr>
              <a:lvl4pPr marL="1543050" lvl="3" indent="-1714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Tx/>
                <a:buChar char="-"/>
                <a:defRPr sz="1600" cap="none">
                  <a:solidFill>
                    <a:srgbClr val="000000"/>
                  </a:solidFill>
                  <a:effectLst/>
                </a:defRPr>
              </a:lvl4pPr>
              <a:lvl5pPr marL="2000250" indent="-1714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Arial"/>
                <a:buChar char="•"/>
                <a:defRPr sz="1200" cap="none">
                  <a:solidFill>
                    <a:srgbClr val="000000"/>
                  </a:solidFill>
                  <a:effectLst/>
                </a:defRPr>
              </a:lvl5pPr>
              <a:lvl6pPr marL="25146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6pPr>
              <a:lvl7pPr marL="29718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7pPr>
              <a:lvl8pPr marL="34290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8pPr>
              <a:lvl9pPr marL="38862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dirty="0"/>
                <a:t>Overall Average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03553DE-7296-B80A-5F9D-3A02B94E5B31}"/>
                </a:ext>
              </a:extLst>
            </p:cNvPr>
            <p:cNvCxnSpPr/>
            <p:nvPr/>
          </p:nvCxnSpPr>
          <p:spPr>
            <a:xfrm>
              <a:off x="7298592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08C9BA1-D610-F359-10F2-01E95DF1EF01}"/>
                </a:ext>
              </a:extLst>
            </p:cNvPr>
            <p:cNvCxnSpPr/>
            <p:nvPr/>
          </p:nvCxnSpPr>
          <p:spPr>
            <a:xfrm>
              <a:off x="7676499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9CA0450-494A-0220-33DD-08E2BBF6268B}"/>
                </a:ext>
              </a:extLst>
            </p:cNvPr>
            <p:cNvCxnSpPr/>
            <p:nvPr/>
          </p:nvCxnSpPr>
          <p:spPr>
            <a:xfrm>
              <a:off x="8054406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023D5F-8E99-72F3-8115-C8AA520231DB}"/>
                </a:ext>
              </a:extLst>
            </p:cNvPr>
            <p:cNvCxnSpPr/>
            <p:nvPr/>
          </p:nvCxnSpPr>
          <p:spPr>
            <a:xfrm>
              <a:off x="8432313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25A7F81-ABFB-0FBC-5BC7-A5FAA90322B5}"/>
                </a:ext>
              </a:extLst>
            </p:cNvPr>
            <p:cNvCxnSpPr/>
            <p:nvPr/>
          </p:nvCxnSpPr>
          <p:spPr>
            <a:xfrm>
              <a:off x="8810220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0ED2647-085A-8A6D-5198-F761FAE80CD3}"/>
                </a:ext>
              </a:extLst>
            </p:cNvPr>
            <p:cNvCxnSpPr/>
            <p:nvPr/>
          </p:nvCxnSpPr>
          <p:spPr>
            <a:xfrm>
              <a:off x="9188127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486AD11-E8B7-6EAB-F43E-A988AE171878}"/>
                </a:ext>
              </a:extLst>
            </p:cNvPr>
            <p:cNvCxnSpPr/>
            <p:nvPr/>
          </p:nvCxnSpPr>
          <p:spPr>
            <a:xfrm>
              <a:off x="9566034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7D9C4AB-9D4B-70D3-C357-29DDC1711006}"/>
                </a:ext>
              </a:extLst>
            </p:cNvPr>
            <p:cNvCxnSpPr/>
            <p:nvPr/>
          </p:nvCxnSpPr>
          <p:spPr>
            <a:xfrm>
              <a:off x="9943940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F11D210-8DEF-9583-EA00-87C3CB6ACDC4}"/>
                </a:ext>
              </a:extLst>
            </p:cNvPr>
            <p:cNvCxnSpPr/>
            <p:nvPr/>
          </p:nvCxnSpPr>
          <p:spPr>
            <a:xfrm>
              <a:off x="10321847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46A461B-4E47-7C6D-37AB-04BC5C2F7F9E}"/>
                </a:ext>
              </a:extLst>
            </p:cNvPr>
            <p:cNvCxnSpPr/>
            <p:nvPr/>
          </p:nvCxnSpPr>
          <p:spPr>
            <a:xfrm>
              <a:off x="10699754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AD56FEF-6331-DFBF-08AE-4E7EBC33C518}"/>
                </a:ext>
              </a:extLst>
            </p:cNvPr>
            <p:cNvCxnSpPr/>
            <p:nvPr/>
          </p:nvCxnSpPr>
          <p:spPr>
            <a:xfrm>
              <a:off x="11077663" y="2071283"/>
              <a:ext cx="0" cy="1243053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839F413-E1E0-4EDE-A7F3-CFB1213B4FFE}"/>
                </a:ext>
              </a:extLst>
            </p:cNvPr>
            <p:cNvGrpSpPr/>
            <p:nvPr/>
          </p:nvGrpSpPr>
          <p:grpSpPr>
            <a:xfrm>
              <a:off x="7123043" y="3331000"/>
              <a:ext cx="4195612" cy="166907"/>
              <a:chOff x="7123043" y="3398128"/>
              <a:chExt cx="4195612" cy="166907"/>
            </a:xfrm>
          </p:grpSpPr>
          <p:sp>
            <p:nvSpPr>
              <p:cNvPr id="70" name="내용 개체 틀 2">
                <a:extLst>
                  <a:ext uri="{FF2B5EF4-FFF2-40B4-BE49-F238E27FC236}">
                    <a16:creationId xmlns:a16="http://schemas.microsoft.com/office/drawing/2014/main" id="{CDEC68DE-7894-1E2F-1E07-C58D5401D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3043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73" name="내용 개체 틀 2">
                <a:extLst>
                  <a:ext uri="{FF2B5EF4-FFF2-40B4-BE49-F238E27FC236}">
                    <a16:creationId xmlns:a16="http://schemas.microsoft.com/office/drawing/2014/main" id="{54F13056-CE6D-8F73-3330-FB4B89C18D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0950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</p:txBody>
          </p:sp>
          <p:sp>
            <p:nvSpPr>
              <p:cNvPr id="76" name="내용 개체 틀 2">
                <a:extLst>
                  <a:ext uri="{FF2B5EF4-FFF2-40B4-BE49-F238E27FC236}">
                    <a16:creationId xmlns:a16="http://schemas.microsoft.com/office/drawing/2014/main" id="{709020AA-C7D8-D048-C826-2128E51F2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8857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20</a:t>
                </a:r>
              </a:p>
            </p:txBody>
          </p:sp>
          <p:sp>
            <p:nvSpPr>
              <p:cNvPr id="79" name="내용 개체 틀 2">
                <a:extLst>
                  <a:ext uri="{FF2B5EF4-FFF2-40B4-BE49-F238E27FC236}">
                    <a16:creationId xmlns:a16="http://schemas.microsoft.com/office/drawing/2014/main" id="{7C8F894B-5333-4644-AA81-1234F89E9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6764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30</a:t>
                </a:r>
              </a:p>
            </p:txBody>
          </p:sp>
          <p:sp>
            <p:nvSpPr>
              <p:cNvPr id="82" name="내용 개체 틀 2">
                <a:extLst>
                  <a:ext uri="{FF2B5EF4-FFF2-40B4-BE49-F238E27FC236}">
                    <a16:creationId xmlns:a16="http://schemas.microsoft.com/office/drawing/2014/main" id="{E3FF3BD3-8FD5-FBAB-D650-D9DEBA835C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4671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40</a:t>
                </a:r>
              </a:p>
            </p:txBody>
          </p:sp>
          <p:sp>
            <p:nvSpPr>
              <p:cNvPr id="85" name="내용 개체 틀 2">
                <a:extLst>
                  <a:ext uri="{FF2B5EF4-FFF2-40B4-BE49-F238E27FC236}">
                    <a16:creationId xmlns:a16="http://schemas.microsoft.com/office/drawing/2014/main" id="{84AF30E5-6E54-C339-F43A-42D1F2FDDE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2578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50</a:t>
                </a:r>
              </a:p>
            </p:txBody>
          </p:sp>
          <p:sp>
            <p:nvSpPr>
              <p:cNvPr id="88" name="내용 개체 틀 2">
                <a:extLst>
                  <a:ext uri="{FF2B5EF4-FFF2-40B4-BE49-F238E27FC236}">
                    <a16:creationId xmlns:a16="http://schemas.microsoft.com/office/drawing/2014/main" id="{36F96E02-CE9D-0AE7-3C22-7946812BC1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0485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60</a:t>
                </a:r>
              </a:p>
            </p:txBody>
          </p:sp>
          <p:sp>
            <p:nvSpPr>
              <p:cNvPr id="91" name="내용 개체 틀 2">
                <a:extLst>
                  <a:ext uri="{FF2B5EF4-FFF2-40B4-BE49-F238E27FC236}">
                    <a16:creationId xmlns:a16="http://schemas.microsoft.com/office/drawing/2014/main" id="{10079067-FD13-C254-7EFB-B47DE4A7C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8391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70</a:t>
                </a:r>
              </a:p>
            </p:txBody>
          </p:sp>
          <p:sp>
            <p:nvSpPr>
              <p:cNvPr id="94" name="내용 개체 틀 2">
                <a:extLst>
                  <a:ext uri="{FF2B5EF4-FFF2-40B4-BE49-F238E27FC236}">
                    <a16:creationId xmlns:a16="http://schemas.microsoft.com/office/drawing/2014/main" id="{0195565B-9349-18B2-4927-A19758132C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6298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80</a:t>
                </a:r>
              </a:p>
            </p:txBody>
          </p:sp>
          <p:sp>
            <p:nvSpPr>
              <p:cNvPr id="97" name="내용 개체 틀 2">
                <a:extLst>
                  <a:ext uri="{FF2B5EF4-FFF2-40B4-BE49-F238E27FC236}">
                    <a16:creationId xmlns:a16="http://schemas.microsoft.com/office/drawing/2014/main" id="{C204002A-03EA-70A9-5CA9-7C71393493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24205" y="3398128"/>
                <a:ext cx="35109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90</a:t>
                </a:r>
              </a:p>
            </p:txBody>
          </p:sp>
          <p:sp>
            <p:nvSpPr>
              <p:cNvPr id="100" name="내용 개체 틀 2">
                <a:extLst>
                  <a:ext uri="{FF2B5EF4-FFF2-40B4-BE49-F238E27FC236}">
                    <a16:creationId xmlns:a16="http://schemas.microsoft.com/office/drawing/2014/main" id="{EA698D35-7F98-6E43-3E58-1FF8B41840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8869" y="3398128"/>
                <a:ext cx="489786" cy="16690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85750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l"/>
                  <a:defRPr sz="2000" cap="none">
                    <a:solidFill>
                      <a:srgbClr val="000000"/>
                    </a:solidFill>
                    <a:effectLst/>
                  </a:defRPr>
                </a:lvl1pPr>
                <a:lvl2pPr marL="742950" lvl="1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Wingdings" panose="05000000000000000000" pitchFamily="2" charset="2"/>
                  <a:buChar char="§"/>
                  <a:defRPr cap="none">
                    <a:solidFill>
                      <a:srgbClr val="000000"/>
                    </a:solidFill>
                    <a:effectLst/>
                  </a:defRPr>
                </a:lvl2pPr>
                <a:lvl3pPr marL="1200150" lvl="2" indent="-2857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1600" cap="none">
                    <a:solidFill>
                      <a:srgbClr val="000000"/>
                    </a:solidFill>
                    <a:effectLst/>
                  </a:defRPr>
                </a:lvl3pPr>
                <a:lvl4pPr marL="1543050" lvl="3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Tx/>
                  <a:buChar char="-"/>
                  <a:defRPr sz="1600" cap="none">
                    <a:solidFill>
                      <a:srgbClr val="000000"/>
                    </a:solidFill>
                    <a:effectLst/>
                  </a:defRPr>
                </a:lvl4pPr>
                <a:lvl5pPr marL="2000250" indent="-171450">
                  <a:spcBef>
                    <a:spcPts val="0"/>
                  </a:spcBef>
                  <a:spcAft>
                    <a:spcPts val="1000"/>
                  </a:spcAft>
                  <a:buClr>
                    <a:srgbClr val="000000"/>
                  </a:buClr>
                  <a:buSzPct val="100000"/>
                  <a:buFont typeface="Arial"/>
                  <a:buChar char="•"/>
                  <a:defRPr sz="1200" cap="none">
                    <a:solidFill>
                      <a:srgbClr val="000000"/>
                    </a:solidFill>
                    <a:effectLst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cap="none">
                    <a:effectLst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000" dirty="0">
                    <a:solidFill>
                      <a:schemeClr val="tx1">
                        <a:lumMod val="50000"/>
                      </a:schemeClr>
                    </a:solidFill>
                  </a:rPr>
                  <a:t>100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4161E70-8B3F-5E9D-62DC-BF3AE87067F3}"/>
                </a:ext>
              </a:extLst>
            </p:cNvPr>
            <p:cNvGrpSpPr/>
            <p:nvPr/>
          </p:nvGrpSpPr>
          <p:grpSpPr>
            <a:xfrm>
              <a:off x="7298592" y="2541750"/>
              <a:ext cx="3775169" cy="301894"/>
              <a:chOff x="7859714" y="2576513"/>
              <a:chExt cx="3227386" cy="333375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BA41B0E-B589-0696-2724-AAAD23A87202}"/>
                  </a:ext>
                </a:extLst>
              </p:cNvPr>
              <p:cNvSpPr/>
              <p:nvPr/>
            </p:nvSpPr>
            <p:spPr>
              <a:xfrm>
                <a:off x="7859714" y="2576513"/>
                <a:ext cx="1293812" cy="3333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A4F7C1F-2DBE-A83D-7B2E-702BAE0152E2}"/>
                  </a:ext>
                </a:extLst>
              </p:cNvPr>
              <p:cNvSpPr/>
              <p:nvPr/>
            </p:nvSpPr>
            <p:spPr>
              <a:xfrm>
                <a:off x="9153525" y="2576513"/>
                <a:ext cx="644620" cy="333375"/>
              </a:xfrm>
              <a:prstGeom prst="rect">
                <a:avLst/>
              </a:prstGeom>
              <a:solidFill>
                <a:srgbClr val="F58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4B7C327-A8F3-F3F1-1332-3F41EC667CE1}"/>
                  </a:ext>
                </a:extLst>
              </p:cNvPr>
              <p:cNvSpPr/>
              <p:nvPr/>
            </p:nvSpPr>
            <p:spPr>
              <a:xfrm>
                <a:off x="9798145" y="2576513"/>
                <a:ext cx="1288955" cy="333375"/>
              </a:xfrm>
              <a:prstGeom prst="rect">
                <a:avLst/>
              </a:prstGeom>
              <a:solidFill>
                <a:srgbClr val="BDDA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내용 개체 틀 2">
              <a:extLst>
                <a:ext uri="{FF2B5EF4-FFF2-40B4-BE49-F238E27FC236}">
                  <a16:creationId xmlns:a16="http://schemas.microsoft.com/office/drawing/2014/main" id="{FA1E652C-71E1-178E-9060-CB2B247ADFF8}"/>
                </a:ext>
              </a:extLst>
            </p:cNvPr>
            <p:cNvSpPr txBox="1">
              <a:spLocks/>
            </p:cNvSpPr>
            <p:nvPr/>
          </p:nvSpPr>
          <p:spPr>
            <a:xfrm>
              <a:off x="7298592" y="3550570"/>
              <a:ext cx="3928190" cy="29876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l"/>
                <a:defRPr sz="2000" cap="none">
                  <a:solidFill>
                    <a:srgbClr val="000000"/>
                  </a:solidFill>
                  <a:effectLst/>
                </a:defRPr>
              </a:lvl1pPr>
              <a:lvl2pPr marL="742950" lvl="1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§"/>
                <a:defRPr cap="none">
                  <a:solidFill>
                    <a:srgbClr val="000000"/>
                  </a:solidFill>
                  <a:effectLst/>
                </a:defRPr>
              </a:lvl2pPr>
              <a:lvl3pPr marL="1200150" lvl="2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1600" cap="none">
                  <a:solidFill>
                    <a:srgbClr val="000000"/>
                  </a:solidFill>
                  <a:effectLst/>
                </a:defRPr>
              </a:lvl3pPr>
              <a:lvl4pPr marL="1543050" lvl="3" indent="-1714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Tx/>
                <a:buChar char="-"/>
                <a:defRPr sz="1600" cap="none">
                  <a:solidFill>
                    <a:srgbClr val="000000"/>
                  </a:solidFill>
                  <a:effectLst/>
                </a:defRPr>
              </a:lvl4pPr>
              <a:lvl5pPr marL="2000250" indent="-1714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Arial"/>
                <a:buChar char="•"/>
                <a:defRPr sz="1200" cap="none">
                  <a:solidFill>
                    <a:srgbClr val="000000"/>
                  </a:solidFill>
                  <a:effectLst/>
                </a:defRPr>
              </a:lvl5pPr>
              <a:lvl6pPr marL="25146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6pPr>
              <a:lvl7pPr marL="29718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7pPr>
              <a:lvl8pPr marL="34290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8pPr>
              <a:lvl9pPr marL="38862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/>
                <a:t>Overall Percentage of Queries(%)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4C6DB2A-C47C-5CCE-57AA-6769ABA20B7B}"/>
              </a:ext>
            </a:extLst>
          </p:cNvPr>
          <p:cNvGrpSpPr/>
          <p:nvPr/>
        </p:nvGrpSpPr>
        <p:grpSpPr>
          <a:xfrm>
            <a:off x="8812002" y="3913562"/>
            <a:ext cx="2395894" cy="298767"/>
            <a:chOff x="8812002" y="3913562"/>
            <a:chExt cx="2395894" cy="298767"/>
          </a:xfrm>
        </p:grpSpPr>
        <p:sp>
          <p:nvSpPr>
            <p:cNvPr id="115" name="내용 개체 틀 2">
              <a:extLst>
                <a:ext uri="{FF2B5EF4-FFF2-40B4-BE49-F238E27FC236}">
                  <a16:creationId xmlns:a16="http://schemas.microsoft.com/office/drawing/2014/main" id="{AFECF8A8-E09F-2E02-C6AF-52D576127F47}"/>
                </a:ext>
              </a:extLst>
            </p:cNvPr>
            <p:cNvSpPr txBox="1">
              <a:spLocks/>
            </p:cNvSpPr>
            <p:nvPr/>
          </p:nvSpPr>
          <p:spPr>
            <a:xfrm>
              <a:off x="8812002" y="3913562"/>
              <a:ext cx="2395894" cy="29876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85750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l"/>
                <a:defRPr sz="2000" cap="none">
                  <a:solidFill>
                    <a:srgbClr val="000000"/>
                  </a:solidFill>
                  <a:effectLst/>
                </a:defRPr>
              </a:lvl1pPr>
              <a:lvl2pPr marL="742950" lvl="1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§"/>
                <a:defRPr cap="none">
                  <a:solidFill>
                    <a:srgbClr val="000000"/>
                  </a:solidFill>
                  <a:effectLst/>
                </a:defRPr>
              </a:lvl2pPr>
              <a:lvl3pPr marL="1200150" lvl="2" indent="-2857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1600" cap="none">
                  <a:solidFill>
                    <a:srgbClr val="000000"/>
                  </a:solidFill>
                  <a:effectLst/>
                </a:defRPr>
              </a:lvl3pPr>
              <a:lvl4pPr marL="1543050" lvl="3" indent="-1714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Tx/>
                <a:buChar char="-"/>
                <a:defRPr sz="1600" cap="none">
                  <a:solidFill>
                    <a:srgbClr val="000000"/>
                  </a:solidFill>
                  <a:effectLst/>
                </a:defRPr>
              </a:lvl4pPr>
              <a:lvl5pPr marL="2000250" indent="-171450"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ct val="100000"/>
                <a:buFont typeface="Arial"/>
                <a:buChar char="•"/>
                <a:defRPr sz="1200" cap="none">
                  <a:solidFill>
                    <a:srgbClr val="000000"/>
                  </a:solidFill>
                  <a:effectLst/>
                </a:defRPr>
              </a:lvl5pPr>
              <a:lvl6pPr marL="25146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6pPr>
              <a:lvl7pPr marL="29718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7pPr>
              <a:lvl8pPr marL="34290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8pPr>
              <a:lvl9pPr marL="3886200" indent="-228600">
                <a:spcBef>
                  <a:spcPts val="0"/>
                </a:spcBef>
                <a:spcAft>
                  <a:spcPts val="1000"/>
                </a:spcAft>
                <a:buClr>
                  <a:schemeClr val="tx1"/>
                </a:buClr>
                <a:buSzPct val="100000"/>
                <a:buFont typeface="Arial"/>
                <a:buChar char="•"/>
                <a:defRPr sz="1200" cap="none">
                  <a:effectLst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050" dirty="0">
                  <a:solidFill>
                    <a:schemeClr val="bg1"/>
                  </a:solidFill>
                </a:rPr>
                <a:t>CPU          Remote Work         IO 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CB5D093-EA1F-42A0-C40D-DC6E9AFC083C}"/>
                </a:ext>
              </a:extLst>
            </p:cNvPr>
            <p:cNvSpPr/>
            <p:nvPr/>
          </p:nvSpPr>
          <p:spPr>
            <a:xfrm>
              <a:off x="9262687" y="3992198"/>
              <a:ext cx="109913" cy="1099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B47842-D970-529E-6F55-7C832952233F}"/>
                </a:ext>
              </a:extLst>
            </p:cNvPr>
            <p:cNvSpPr/>
            <p:nvPr/>
          </p:nvSpPr>
          <p:spPr>
            <a:xfrm>
              <a:off x="9811190" y="3999443"/>
              <a:ext cx="109913" cy="109913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2B1ADB5-B5C2-2725-2E88-780FA0887D2D}"/>
                </a:ext>
              </a:extLst>
            </p:cNvPr>
            <p:cNvSpPr/>
            <p:nvPr/>
          </p:nvSpPr>
          <p:spPr>
            <a:xfrm>
              <a:off x="10850634" y="3992198"/>
              <a:ext cx="109913" cy="109913"/>
            </a:xfrm>
            <a:prstGeom prst="rect">
              <a:avLst/>
            </a:prstGeom>
            <a:solidFill>
              <a:srgbClr val="BDD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1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9EBA7CE-DA3B-1EFF-6912-F73A13B374BE}"/>
              </a:ext>
            </a:extLst>
          </p:cNvPr>
          <p:cNvSpPr/>
          <p:nvPr/>
        </p:nvSpPr>
        <p:spPr>
          <a:xfrm rot="10800000">
            <a:off x="550855" y="3276600"/>
            <a:ext cx="11090275" cy="3140070"/>
          </a:xfrm>
          <a:prstGeom prst="roundRect">
            <a:avLst>
              <a:gd name="adj" fmla="val 4588"/>
            </a:avLst>
          </a:prstGeom>
          <a:gradFill>
            <a:gsLst>
              <a:gs pos="0">
                <a:srgbClr val="48BEB7">
                  <a:alpha val="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9EE470-91DF-C5A4-82BA-5D943CDCDA5C}"/>
              </a:ext>
            </a:extLst>
          </p:cNvPr>
          <p:cNvSpPr/>
          <p:nvPr/>
        </p:nvSpPr>
        <p:spPr>
          <a:xfrm>
            <a:off x="550862" y="1376363"/>
            <a:ext cx="11090275" cy="1747837"/>
          </a:xfrm>
          <a:prstGeom prst="roundRect">
            <a:avLst>
              <a:gd name="adj" fmla="val 7069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Challenges of Analytics System: A New Approach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1733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New system approaches are to reduce “work” for computing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800" spc="-50" dirty="0"/>
              <a:t>Distributed computing can reduce “work” in single compute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Disaggregated system can reduce “work” in compute node</a:t>
            </a:r>
          </a:p>
          <a:p>
            <a:pPr lvl="2">
              <a:buFont typeface="Arial" panose="020B0604020202020204" pitchFamily="34" charset="0"/>
            </a:pPr>
            <a:r>
              <a:rPr lang="en-US" altLang="ko-KR" sz="1600" dirty="0">
                <a:latin typeface="+mj-lt"/>
              </a:rPr>
              <a:t>“Work” for only application can be run in compute node through disaggregated </a:t>
            </a:r>
            <a:r>
              <a:rPr lang="en-US" altLang="ko-KR" sz="1800" dirty="0">
                <a:latin typeface="+mj-lt"/>
              </a:rPr>
              <a:t>Reduce “Data Movement”</a:t>
            </a:r>
            <a:endParaRPr lang="en-US" altLang="ko-KR" sz="2000" dirty="0">
              <a:latin typeface="+mj-lt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086C935-6D68-DD48-81A3-328A1E09F3C9}"/>
              </a:ext>
            </a:extLst>
          </p:cNvPr>
          <p:cNvSpPr txBox="1">
            <a:spLocks/>
          </p:cNvSpPr>
          <p:nvPr/>
        </p:nvSpPr>
        <p:spPr>
          <a:xfrm>
            <a:off x="658813" y="3350378"/>
            <a:ext cx="10820398" cy="2996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And to reduce “data movement” for 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Query pushdown can reduce “data movement” between analytics system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Query pushdown is the method of optimizing a query by reducing the amount of data read and processed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Can save memory space, network bandwidth, and reduces the query execution time by moving some parts of the query execution closer to the data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/>
              <a:t>Computational storage can reduce “data movement” from storage 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Offloading “Computing Operation” to storage and executing “Computing Operation” where data resides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Can deliver only computing results from storage system 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06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88845B7-CD74-9D09-E1FE-F67141582ED4}"/>
              </a:ext>
            </a:extLst>
          </p:cNvPr>
          <p:cNvSpPr/>
          <p:nvPr/>
        </p:nvSpPr>
        <p:spPr>
          <a:xfrm>
            <a:off x="550862" y="1376363"/>
            <a:ext cx="11090275" cy="5040312"/>
          </a:xfrm>
          <a:prstGeom prst="roundRect">
            <a:avLst>
              <a:gd name="adj" fmla="val 2375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022341-C2AF-95AB-3506-F9C8D7A81743}"/>
              </a:ext>
            </a:extLst>
          </p:cNvPr>
          <p:cNvSpPr txBox="1"/>
          <p:nvPr/>
        </p:nvSpPr>
        <p:spPr>
          <a:xfrm>
            <a:off x="1477682" y="4223849"/>
            <a:ext cx="3051792" cy="55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Need information to analyze data (LBA, Data Structure, Range,  …)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Motivation: Data-aware Computational Storage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234912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Current block-based data-agnostic computational storage is not suitable for data analytics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800" spc="-50" dirty="0"/>
              <a:t>Data-agnostic computational storage is good for in-line &amp; stream processing (e.g. compression, EC, encryption, …)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But for analytics, it requires many information from a file system or database in host system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Data-aware Computational Storage is good for in-situ &amp; stored data processing (e.g. analytics functions)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lt"/>
              </a:rPr>
              <a:t>Thanks to understanding data format, it can analyze data without host system’s assistance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BE6D6C-9C20-1DE4-5BCC-8B40CA005328}"/>
              </a:ext>
            </a:extLst>
          </p:cNvPr>
          <p:cNvSpPr/>
          <p:nvPr/>
        </p:nvSpPr>
        <p:spPr>
          <a:xfrm>
            <a:off x="4202460" y="3479800"/>
            <a:ext cx="3997448" cy="69087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AA24D-02CB-97D0-8A4D-40352A560731}"/>
              </a:ext>
            </a:extLst>
          </p:cNvPr>
          <p:cNvSpPr txBox="1"/>
          <p:nvPr/>
        </p:nvSpPr>
        <p:spPr>
          <a:xfrm>
            <a:off x="4803397" y="3681824"/>
            <a:ext cx="1433355" cy="28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Application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E1816E-F29A-02FE-DFEF-255489179240}"/>
              </a:ext>
            </a:extLst>
          </p:cNvPr>
          <p:cNvSpPr/>
          <p:nvPr/>
        </p:nvSpPr>
        <p:spPr>
          <a:xfrm>
            <a:off x="1587175" y="4824633"/>
            <a:ext cx="3997448" cy="112912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D0155D-6947-C58A-E836-9AD44328A389}"/>
              </a:ext>
            </a:extLst>
          </p:cNvPr>
          <p:cNvSpPr txBox="1"/>
          <p:nvPr/>
        </p:nvSpPr>
        <p:spPr>
          <a:xfrm>
            <a:off x="1922937" y="4907696"/>
            <a:ext cx="3304726" cy="28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Data-agnostic Computational Storage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AEC7DB-381B-441A-B3F6-ACEEB40B7DDB}"/>
              </a:ext>
            </a:extLst>
          </p:cNvPr>
          <p:cNvGrpSpPr/>
          <p:nvPr/>
        </p:nvGrpSpPr>
        <p:grpSpPr>
          <a:xfrm>
            <a:off x="6724504" y="4827033"/>
            <a:ext cx="3997448" cy="1126725"/>
            <a:chOff x="802881" y="3707993"/>
            <a:chExt cx="3789370" cy="63109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D72538-E6B8-2C52-670F-F07B4CF8FD5A}"/>
                </a:ext>
              </a:extLst>
            </p:cNvPr>
            <p:cNvSpPr/>
            <p:nvPr/>
          </p:nvSpPr>
          <p:spPr>
            <a:xfrm>
              <a:off x="802881" y="3707993"/>
              <a:ext cx="3789370" cy="63109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592CAB-F3B1-576B-3ED8-4B4FF1551EDB}"/>
                </a:ext>
              </a:extLst>
            </p:cNvPr>
            <p:cNvSpPr txBox="1"/>
            <p:nvPr/>
          </p:nvSpPr>
          <p:spPr>
            <a:xfrm>
              <a:off x="1205863" y="3758681"/>
              <a:ext cx="2877743" cy="153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bg1"/>
                  </a:solidFill>
                </a:rPr>
                <a:t>Data-aware Computational Storage</a:t>
              </a:r>
              <a:endParaRPr lang="ko-KR" altLang="en-US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8C49D-9807-8BCD-7753-84D63DE0F30B}"/>
              </a:ext>
            </a:extLst>
          </p:cNvPr>
          <p:cNvSpPr/>
          <p:nvPr/>
        </p:nvSpPr>
        <p:spPr>
          <a:xfrm>
            <a:off x="1861067" y="5319227"/>
            <a:ext cx="1106484" cy="484527"/>
          </a:xfrm>
          <a:prstGeom prst="rect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FB85C3A-1361-3052-3027-BD5C6EB4436D}"/>
              </a:ext>
            </a:extLst>
          </p:cNvPr>
          <p:cNvGrpSpPr/>
          <p:nvPr/>
        </p:nvGrpSpPr>
        <p:grpSpPr>
          <a:xfrm>
            <a:off x="2096078" y="5403021"/>
            <a:ext cx="778539" cy="144185"/>
            <a:chOff x="3363555" y="6033823"/>
            <a:chExt cx="851192" cy="1778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19E0CD-6334-E8A8-571B-5B253386475D}"/>
                </a:ext>
              </a:extLst>
            </p:cNvPr>
            <p:cNvSpPr/>
            <p:nvPr/>
          </p:nvSpPr>
          <p:spPr>
            <a:xfrm>
              <a:off x="3363555" y="6033823"/>
              <a:ext cx="177800" cy="177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A95DF8-3CDA-B2CB-BAB2-34292ADF4F07}"/>
                </a:ext>
              </a:extLst>
            </p:cNvPr>
            <p:cNvSpPr/>
            <p:nvPr/>
          </p:nvSpPr>
          <p:spPr>
            <a:xfrm>
              <a:off x="3588019" y="6033823"/>
              <a:ext cx="177800" cy="177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6A2462-D0E7-59A7-C217-95FE4C12118E}"/>
                </a:ext>
              </a:extLst>
            </p:cNvPr>
            <p:cNvSpPr/>
            <p:nvPr/>
          </p:nvSpPr>
          <p:spPr>
            <a:xfrm>
              <a:off x="3812483" y="6033823"/>
              <a:ext cx="177800" cy="177800"/>
            </a:xfrm>
            <a:prstGeom prst="rect">
              <a:avLst/>
            </a:prstGeom>
            <a:solidFill>
              <a:srgbClr val="48B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2853284-EE8A-9370-4A38-70A5F8CFB368}"/>
                </a:ext>
              </a:extLst>
            </p:cNvPr>
            <p:cNvSpPr/>
            <p:nvPr/>
          </p:nvSpPr>
          <p:spPr>
            <a:xfrm>
              <a:off x="4036947" y="6033823"/>
              <a:ext cx="177800" cy="177800"/>
            </a:xfrm>
            <a:prstGeom prst="rect">
              <a:avLst/>
            </a:prstGeom>
            <a:solidFill>
              <a:srgbClr val="48B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AD1A7E-2610-72F2-6512-3419B5956E1C}"/>
              </a:ext>
            </a:extLst>
          </p:cNvPr>
          <p:cNvGrpSpPr/>
          <p:nvPr/>
        </p:nvGrpSpPr>
        <p:grpSpPr>
          <a:xfrm>
            <a:off x="2096078" y="5588804"/>
            <a:ext cx="778539" cy="144185"/>
            <a:chOff x="3363555" y="6033823"/>
            <a:chExt cx="851192" cy="1778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CB0E89-EE98-2761-0F51-3DFB36ED89AF}"/>
                </a:ext>
              </a:extLst>
            </p:cNvPr>
            <p:cNvSpPr/>
            <p:nvPr/>
          </p:nvSpPr>
          <p:spPr>
            <a:xfrm>
              <a:off x="3363555" y="6033823"/>
              <a:ext cx="177800" cy="177800"/>
            </a:xfrm>
            <a:prstGeom prst="rect">
              <a:avLst/>
            </a:prstGeom>
            <a:solidFill>
              <a:srgbClr val="48BE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9A85C1-3997-696F-4159-0823D255637B}"/>
                </a:ext>
              </a:extLst>
            </p:cNvPr>
            <p:cNvSpPr/>
            <p:nvPr/>
          </p:nvSpPr>
          <p:spPr>
            <a:xfrm>
              <a:off x="3588019" y="6033823"/>
              <a:ext cx="177800" cy="177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F65BFE-DCB5-D665-0521-EACE9EA5F53B}"/>
                </a:ext>
              </a:extLst>
            </p:cNvPr>
            <p:cNvSpPr/>
            <p:nvPr/>
          </p:nvSpPr>
          <p:spPr>
            <a:xfrm>
              <a:off x="3812483" y="6033823"/>
              <a:ext cx="177800" cy="177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DCEC60-BD8F-EA19-F119-5FA93247C41E}"/>
                </a:ext>
              </a:extLst>
            </p:cNvPr>
            <p:cNvSpPr/>
            <p:nvPr/>
          </p:nvSpPr>
          <p:spPr>
            <a:xfrm>
              <a:off x="4036947" y="6033823"/>
              <a:ext cx="177800" cy="177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738C2DA-7B93-8674-0D79-C41D8838B701}"/>
              </a:ext>
            </a:extLst>
          </p:cNvPr>
          <p:cNvSpPr txBox="1"/>
          <p:nvPr/>
        </p:nvSpPr>
        <p:spPr>
          <a:xfrm rot="16200000">
            <a:off x="1692238" y="5426785"/>
            <a:ext cx="595157" cy="25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Block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1122DD-5E8D-BF94-8F72-75B09839E3D0}"/>
              </a:ext>
            </a:extLst>
          </p:cNvPr>
          <p:cNvSpPr/>
          <p:nvPr/>
        </p:nvSpPr>
        <p:spPr>
          <a:xfrm>
            <a:off x="4200776" y="5318773"/>
            <a:ext cx="1106484" cy="484527"/>
          </a:xfrm>
          <a:prstGeom prst="rect">
            <a:avLst/>
          </a:prstGeom>
          <a:solidFill>
            <a:srgbClr val="BFBFB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3EEE4D-9451-F666-150B-BE65E0E4AF6D}"/>
              </a:ext>
            </a:extLst>
          </p:cNvPr>
          <p:cNvSpPr txBox="1"/>
          <p:nvPr/>
        </p:nvSpPr>
        <p:spPr>
          <a:xfrm>
            <a:off x="4144626" y="5393854"/>
            <a:ext cx="1265119" cy="34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01010101100111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01110010101010110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251A05-A232-0DB6-BFBD-233E7E56CE0E}"/>
              </a:ext>
            </a:extLst>
          </p:cNvPr>
          <p:cNvSpPr txBox="1"/>
          <p:nvPr/>
        </p:nvSpPr>
        <p:spPr>
          <a:xfrm>
            <a:off x="1587176" y="5958602"/>
            <a:ext cx="399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rgbClr val="2A928C"/>
                </a:solidFill>
              </a:rPr>
              <a:t>Doesn’t know about Data</a:t>
            </a:r>
            <a:endParaRPr lang="ko-KR" altLang="en-US" sz="1600" b="1" dirty="0">
              <a:solidFill>
                <a:srgbClr val="2A928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2B3E6F-DDEE-81A2-19DA-CD8465D077B5}"/>
              </a:ext>
            </a:extLst>
          </p:cNvPr>
          <p:cNvSpPr txBox="1"/>
          <p:nvPr/>
        </p:nvSpPr>
        <p:spPr>
          <a:xfrm>
            <a:off x="6755596" y="5958602"/>
            <a:ext cx="3966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58025"/>
                </a:solidFill>
              </a:rPr>
              <a:t>Understand Data format</a:t>
            </a:r>
            <a:endParaRPr lang="ko-KR" altLang="en-US" sz="1600" b="1" dirty="0">
              <a:solidFill>
                <a:srgbClr val="F5802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7BEA8A-BFD9-C885-B922-E9756E60427A}"/>
              </a:ext>
            </a:extLst>
          </p:cNvPr>
          <p:cNvSpPr txBox="1"/>
          <p:nvPr/>
        </p:nvSpPr>
        <p:spPr>
          <a:xfrm>
            <a:off x="8476654" y="5402012"/>
            <a:ext cx="540266" cy="3246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…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6660C-90E4-73B3-6353-D3191849E585}"/>
              </a:ext>
            </a:extLst>
          </p:cNvPr>
          <p:cNvSpPr txBox="1"/>
          <p:nvPr/>
        </p:nvSpPr>
        <p:spPr>
          <a:xfrm>
            <a:off x="2955349" y="5367850"/>
            <a:ext cx="1247112" cy="3246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77E25E0-CBA8-E41C-3770-865141812585}"/>
              </a:ext>
            </a:extLst>
          </p:cNvPr>
          <p:cNvGrpSpPr/>
          <p:nvPr/>
        </p:nvGrpSpPr>
        <p:grpSpPr>
          <a:xfrm>
            <a:off x="6915107" y="5314992"/>
            <a:ext cx="1561547" cy="469193"/>
            <a:chOff x="6139736" y="3706680"/>
            <a:chExt cx="1480264" cy="501650"/>
          </a:xfrm>
        </p:grpSpPr>
        <p:sp>
          <p:nvSpPr>
            <p:cNvPr id="45" name="한쪽 모서리가 잘린 사각형 138">
              <a:extLst>
                <a:ext uri="{FF2B5EF4-FFF2-40B4-BE49-F238E27FC236}">
                  <a16:creationId xmlns:a16="http://schemas.microsoft.com/office/drawing/2014/main" id="{7E345353-666C-59F6-ACBF-D8ACDBEE2B1C}"/>
                </a:ext>
              </a:extLst>
            </p:cNvPr>
            <p:cNvSpPr/>
            <p:nvPr/>
          </p:nvSpPr>
          <p:spPr>
            <a:xfrm>
              <a:off x="6139736" y="3706680"/>
              <a:ext cx="1480264" cy="501650"/>
            </a:xfrm>
            <a:prstGeom prst="snip1Rect">
              <a:avLst/>
            </a:prstGeom>
            <a:solidFill>
              <a:srgbClr val="48BEB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8869627-D11E-B6B9-9272-E24BEC61AB54}"/>
                </a:ext>
              </a:extLst>
            </p:cNvPr>
            <p:cNvSpPr/>
            <p:nvPr/>
          </p:nvSpPr>
          <p:spPr>
            <a:xfrm>
              <a:off x="6192388" y="3726560"/>
              <a:ext cx="1358007" cy="416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Bob, (123)456-7890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Jack, (123)999-3490…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8176C90-0FF5-24EA-34B9-10B5CAA8BCD6}"/>
              </a:ext>
            </a:extLst>
          </p:cNvPr>
          <p:cNvGrpSpPr/>
          <p:nvPr/>
        </p:nvGrpSpPr>
        <p:grpSpPr>
          <a:xfrm>
            <a:off x="9016919" y="5314994"/>
            <a:ext cx="1561546" cy="469193"/>
            <a:chOff x="5897980" y="3706680"/>
            <a:chExt cx="1722018" cy="501650"/>
          </a:xfrm>
        </p:grpSpPr>
        <p:sp>
          <p:nvSpPr>
            <p:cNvPr id="48" name="한쪽 모서리가 잘린 사각형 141">
              <a:extLst>
                <a:ext uri="{FF2B5EF4-FFF2-40B4-BE49-F238E27FC236}">
                  <a16:creationId xmlns:a16="http://schemas.microsoft.com/office/drawing/2014/main" id="{BA62753B-B338-7399-201D-CF209E8DB4D7}"/>
                </a:ext>
              </a:extLst>
            </p:cNvPr>
            <p:cNvSpPr/>
            <p:nvPr/>
          </p:nvSpPr>
          <p:spPr>
            <a:xfrm>
              <a:off x="5897980" y="3706680"/>
              <a:ext cx="1722018" cy="501650"/>
            </a:xfrm>
            <a:prstGeom prst="snip1Rect">
              <a:avLst/>
            </a:prstGeom>
            <a:solidFill>
              <a:srgbClr val="48BEB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A106E11-741D-56A4-27A5-094A2D6DDFEE}"/>
                </a:ext>
              </a:extLst>
            </p:cNvPr>
            <p:cNvSpPr/>
            <p:nvPr/>
          </p:nvSpPr>
          <p:spPr>
            <a:xfrm>
              <a:off x="6192388" y="3726561"/>
              <a:ext cx="135800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7991352-1FFC-4599-3E4A-96D8391095DD}"/>
              </a:ext>
            </a:extLst>
          </p:cNvPr>
          <p:cNvCxnSpPr>
            <a:cxnSpLocks/>
          </p:cNvCxnSpPr>
          <p:nvPr/>
        </p:nvCxnSpPr>
        <p:spPr>
          <a:xfrm>
            <a:off x="4446717" y="4183165"/>
            <a:ext cx="0" cy="63331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C09731-0DCA-BCE5-ADCA-00B5770EE4E3}"/>
              </a:ext>
            </a:extLst>
          </p:cNvPr>
          <p:cNvCxnSpPr>
            <a:cxnSpLocks/>
          </p:cNvCxnSpPr>
          <p:nvPr/>
        </p:nvCxnSpPr>
        <p:spPr>
          <a:xfrm>
            <a:off x="7941299" y="4171642"/>
            <a:ext cx="0" cy="6563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21BD48-496B-1DAA-33D6-B76D28E57E21}"/>
              </a:ext>
            </a:extLst>
          </p:cNvPr>
          <p:cNvCxnSpPr>
            <a:cxnSpLocks/>
          </p:cNvCxnSpPr>
          <p:nvPr/>
        </p:nvCxnSpPr>
        <p:spPr>
          <a:xfrm flipH="1" flipV="1">
            <a:off x="7506022" y="4184773"/>
            <a:ext cx="1" cy="6301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EEEA5DB-CE7B-C437-BA9F-5D3066782CEE}"/>
              </a:ext>
            </a:extLst>
          </p:cNvPr>
          <p:cNvCxnSpPr>
            <a:cxnSpLocks/>
          </p:cNvCxnSpPr>
          <p:nvPr/>
        </p:nvCxnSpPr>
        <p:spPr>
          <a:xfrm flipV="1">
            <a:off x="5307260" y="4185653"/>
            <a:ext cx="0" cy="6283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35997E-3DFD-54E7-3A17-42912806183D}"/>
              </a:ext>
            </a:extLst>
          </p:cNvPr>
          <p:cNvSpPr txBox="1"/>
          <p:nvPr/>
        </p:nvSpPr>
        <p:spPr>
          <a:xfrm>
            <a:off x="8209182" y="4255141"/>
            <a:ext cx="2098242" cy="48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Inform data identifier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(ID, Key, Name, …)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38082-6B9C-9305-856C-4B1B708FCDBC}"/>
              </a:ext>
            </a:extLst>
          </p:cNvPr>
          <p:cNvSpPr txBox="1"/>
          <p:nvPr/>
        </p:nvSpPr>
        <p:spPr>
          <a:xfrm>
            <a:off x="5663513" y="4255141"/>
            <a:ext cx="1649063" cy="48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Retrieve analytics results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415E3E2-F2F4-E083-E580-199185776419}"/>
              </a:ext>
            </a:extLst>
          </p:cNvPr>
          <p:cNvCxnSpPr>
            <a:cxnSpLocks/>
          </p:cNvCxnSpPr>
          <p:nvPr/>
        </p:nvCxnSpPr>
        <p:spPr>
          <a:xfrm>
            <a:off x="4643211" y="4183165"/>
            <a:ext cx="0" cy="633318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6DAA36A-6A15-84CE-0A94-20EF413B408A}"/>
              </a:ext>
            </a:extLst>
          </p:cNvPr>
          <p:cNvCxnSpPr>
            <a:cxnSpLocks/>
          </p:cNvCxnSpPr>
          <p:nvPr/>
        </p:nvCxnSpPr>
        <p:spPr>
          <a:xfrm>
            <a:off x="4803979" y="4183165"/>
            <a:ext cx="0" cy="633318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7886347-AD0A-4C48-AC8B-3B5910C62377}"/>
              </a:ext>
            </a:extLst>
          </p:cNvPr>
          <p:cNvCxnSpPr>
            <a:cxnSpLocks/>
          </p:cNvCxnSpPr>
          <p:nvPr/>
        </p:nvCxnSpPr>
        <p:spPr>
          <a:xfrm>
            <a:off x="4964751" y="4183165"/>
            <a:ext cx="0" cy="633318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E46B2F0-C962-664B-572F-EF1C642F5496}"/>
              </a:ext>
            </a:extLst>
          </p:cNvPr>
          <p:cNvCxnSpPr>
            <a:cxnSpLocks/>
          </p:cNvCxnSpPr>
          <p:nvPr/>
        </p:nvCxnSpPr>
        <p:spPr>
          <a:xfrm>
            <a:off x="5134451" y="4183165"/>
            <a:ext cx="0" cy="633318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D75B303-1032-CCBE-5B46-803B976266B6}"/>
              </a:ext>
            </a:extLst>
          </p:cNvPr>
          <p:cNvGrpSpPr/>
          <p:nvPr/>
        </p:nvGrpSpPr>
        <p:grpSpPr>
          <a:xfrm>
            <a:off x="6474270" y="3594650"/>
            <a:ext cx="1561547" cy="469193"/>
            <a:chOff x="6139736" y="3706680"/>
            <a:chExt cx="1480264" cy="501650"/>
          </a:xfrm>
        </p:grpSpPr>
        <p:sp>
          <p:nvSpPr>
            <p:cNvPr id="63" name="한쪽 모서리가 잘린 사각형 627">
              <a:extLst>
                <a:ext uri="{FF2B5EF4-FFF2-40B4-BE49-F238E27FC236}">
                  <a16:creationId xmlns:a16="http://schemas.microsoft.com/office/drawing/2014/main" id="{C6D1D75C-C4CA-41E7-A904-71AA3C05612D}"/>
                </a:ext>
              </a:extLst>
            </p:cNvPr>
            <p:cNvSpPr/>
            <p:nvPr/>
          </p:nvSpPr>
          <p:spPr>
            <a:xfrm>
              <a:off x="6139736" y="3706680"/>
              <a:ext cx="1480264" cy="501650"/>
            </a:xfrm>
            <a:prstGeom prst="snip1Rect">
              <a:avLst/>
            </a:prstGeom>
            <a:solidFill>
              <a:srgbClr val="48BEB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B1957A7-3383-BD9B-184C-0C5C9C9BC7FA}"/>
                </a:ext>
              </a:extLst>
            </p:cNvPr>
            <p:cNvSpPr/>
            <p:nvPr/>
          </p:nvSpPr>
          <p:spPr>
            <a:xfrm>
              <a:off x="6192388" y="3726560"/>
              <a:ext cx="1358007" cy="416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Bob, (123)456-7890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latin typeface="+mn-ea"/>
                </a:rPr>
                <a:t>Jack, (123)999-3490…</a:t>
              </a:r>
              <a:endParaRPr lang="ko-KR" altLang="en-US" sz="10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3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1E8375B-63B7-5C44-F532-72533AA37494}"/>
              </a:ext>
            </a:extLst>
          </p:cNvPr>
          <p:cNvSpPr/>
          <p:nvPr/>
        </p:nvSpPr>
        <p:spPr>
          <a:xfrm rot="10800000">
            <a:off x="550857" y="3265713"/>
            <a:ext cx="11090275" cy="3150958"/>
          </a:xfrm>
          <a:prstGeom prst="roundRect">
            <a:avLst>
              <a:gd name="adj" fmla="val 4487"/>
            </a:avLst>
          </a:prstGeom>
          <a:gradFill>
            <a:gsLst>
              <a:gs pos="0">
                <a:srgbClr val="48BEB7">
                  <a:alpha val="0"/>
                </a:srgbClr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EB1690E-8F3C-F6E3-AF8C-56125BA9A719}"/>
              </a:ext>
            </a:extLst>
          </p:cNvPr>
          <p:cNvSpPr/>
          <p:nvPr/>
        </p:nvSpPr>
        <p:spPr>
          <a:xfrm>
            <a:off x="550862" y="1376363"/>
            <a:ext cx="11090275" cy="1682570"/>
          </a:xfrm>
          <a:prstGeom prst="roundRect">
            <a:avLst>
              <a:gd name="adj" fmla="val 7333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1</a:t>
            </a:r>
            <a:r>
              <a:rPr lang="en-US" altLang="ko-KR" b="1" baseline="30000" dirty="0">
                <a:solidFill>
                  <a:srgbClr val="2A928C"/>
                </a:solidFill>
                <a:latin typeface="+mn-lt"/>
              </a:rPr>
              <a:t>st</a:t>
            </a:r>
            <a:r>
              <a:rPr lang="en-US" altLang="ko-KR" b="1" dirty="0">
                <a:solidFill>
                  <a:srgbClr val="2A928C"/>
                </a:solidFill>
                <a:latin typeface="+mn-lt"/>
              </a:rPr>
              <a:t> Data-aware Computational Storage: KVCSD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5510"/>
            <a:ext cx="10820398" cy="150344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Ordered Key-Value Computational Storage Drive (KVCSD)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KVCSD supports basic Key-Value operations and offloads computations including indexing and query processing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Offloading both primary and secondary index operations to a device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KVCSD reduces data movement and accelerate query performance by filtering ordered row-based records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F00BF69-F470-2BBF-19D3-07E0B442A433}"/>
              </a:ext>
            </a:extLst>
          </p:cNvPr>
          <p:cNvCxnSpPr/>
          <p:nvPr/>
        </p:nvCxnSpPr>
        <p:spPr>
          <a:xfrm>
            <a:off x="8743383" y="4005988"/>
            <a:ext cx="0" cy="1357126"/>
          </a:xfrm>
          <a:prstGeom prst="line">
            <a:avLst/>
          </a:prstGeom>
          <a:noFill/>
          <a:ln w="12700" cap="flat" cmpd="sng" algn="ctr">
            <a:solidFill>
              <a:srgbClr val="2A928C"/>
            </a:solidFill>
            <a:prstDash val="dash"/>
            <a:miter lim="800000"/>
          </a:ln>
          <a:effectLst/>
        </p:spPr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6AD40D36-B9E3-E1B6-F96F-2BF345FA99EC}"/>
              </a:ext>
            </a:extLst>
          </p:cNvPr>
          <p:cNvGrpSpPr/>
          <p:nvPr/>
        </p:nvGrpSpPr>
        <p:grpSpPr>
          <a:xfrm>
            <a:off x="7872952" y="6101703"/>
            <a:ext cx="2813724" cy="307777"/>
            <a:chOff x="7872952" y="6063317"/>
            <a:chExt cx="2813724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63E0E8-9095-D52D-50AD-4B21157DA87E}"/>
                </a:ext>
              </a:extLst>
            </p:cNvPr>
            <p:cNvSpPr txBox="1"/>
            <p:nvPr/>
          </p:nvSpPr>
          <p:spPr>
            <a:xfrm>
              <a:off x="7872952" y="6063317"/>
              <a:ext cx="67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13" latinLnBrk="1"/>
              <a:r>
                <a:rPr lang="en-US" altLang="ko-KR" sz="1400" b="1" dirty="0" err="1">
                  <a:solidFill>
                    <a:prstClr val="black"/>
                  </a:solidFill>
                  <a:cs typeface="Arial" panose="020B0604020202020204" pitchFamily="34" charset="0"/>
                </a:rPr>
                <a:t>KVSSD</a:t>
              </a:r>
              <a:endParaRPr lang="ko-KR" altLang="en-US" sz="14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513D9A-A726-D6D5-EBD4-7498CCD36E68}"/>
                </a:ext>
              </a:extLst>
            </p:cNvPr>
            <p:cNvSpPr txBox="1"/>
            <p:nvPr/>
          </p:nvSpPr>
          <p:spPr>
            <a:xfrm>
              <a:off x="9053550" y="6063317"/>
              <a:ext cx="478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13" latinLnBrk="1"/>
              <a:r>
                <a:rPr lang="en-US" altLang="ko-KR" sz="1400" b="1" dirty="0" err="1">
                  <a:solidFill>
                    <a:prstClr val="black"/>
                  </a:solidFill>
                  <a:cs typeface="Arial" panose="020B0604020202020204" pitchFamily="34" charset="0"/>
                </a:rPr>
                <a:t>CSD</a:t>
              </a:r>
              <a:endParaRPr lang="ko-KR" altLang="en-US" sz="14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CA181E-24E8-E234-4532-4E8B2169DD26}"/>
                </a:ext>
              </a:extLst>
            </p:cNvPr>
            <p:cNvSpPr txBox="1"/>
            <p:nvPr/>
          </p:nvSpPr>
          <p:spPr>
            <a:xfrm>
              <a:off x="9735454" y="6063317"/>
              <a:ext cx="95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13" latinLnBrk="1"/>
              <a:r>
                <a:rPr lang="en-US" altLang="ko-KR" sz="1400" b="1" dirty="0">
                  <a:solidFill>
                    <a:srgbClr val="F58025"/>
                  </a:solidFill>
                  <a:cs typeface="Arial" panose="020B0604020202020204" pitchFamily="34" charset="0"/>
                  <a:sym typeface="Wingdings" panose="05000000000000000000" pitchFamily="2" charset="2"/>
                </a:rPr>
                <a:t> </a:t>
              </a:r>
              <a:r>
                <a:rPr lang="en-US" altLang="ko-KR" sz="1400" b="1" dirty="0">
                  <a:solidFill>
                    <a:srgbClr val="F58025"/>
                  </a:solidFill>
                  <a:cs typeface="Arial" panose="020B0604020202020204" pitchFamily="34" charset="0"/>
                </a:rPr>
                <a:t> KVCSD</a:t>
              </a:r>
              <a:endParaRPr lang="ko-KR" altLang="en-US" sz="1400" b="1" dirty="0">
                <a:solidFill>
                  <a:srgbClr val="F5802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DBD907-23D8-571D-D90F-ADD1EAE413F8}"/>
                </a:ext>
              </a:extLst>
            </p:cNvPr>
            <p:cNvSpPr txBox="1"/>
            <p:nvPr/>
          </p:nvSpPr>
          <p:spPr>
            <a:xfrm>
              <a:off x="8620751" y="60633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313" latinLnBrk="1"/>
              <a:r>
                <a:rPr lang="en-US" altLang="ko-KR" sz="1400" b="1" dirty="0">
                  <a:solidFill>
                    <a:prstClr val="black"/>
                  </a:solidFill>
                  <a:cs typeface="Arial" panose="020B0604020202020204" pitchFamily="34" charset="0"/>
                </a:rPr>
                <a:t>+</a:t>
              </a:r>
              <a:endParaRPr lang="ko-KR" altLang="en-US" sz="14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4067FC-BE65-966A-12B6-5F4E6BED3E6F}"/>
              </a:ext>
            </a:extLst>
          </p:cNvPr>
          <p:cNvCxnSpPr/>
          <p:nvPr/>
        </p:nvCxnSpPr>
        <p:spPr>
          <a:xfrm>
            <a:off x="3237145" y="4977719"/>
            <a:ext cx="0" cy="400798"/>
          </a:xfrm>
          <a:prstGeom prst="straightConnector1">
            <a:avLst/>
          </a:prstGeom>
          <a:noFill/>
          <a:ln w="12700" cap="flat" cmpd="sng" algn="ctr">
            <a:solidFill>
              <a:srgbClr val="F5802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8CD0853-5324-83A7-5469-B98693D45C30}"/>
              </a:ext>
            </a:extLst>
          </p:cNvPr>
          <p:cNvCxnSpPr/>
          <p:nvPr/>
        </p:nvCxnSpPr>
        <p:spPr>
          <a:xfrm>
            <a:off x="3099595" y="4630237"/>
            <a:ext cx="0" cy="748157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3FBF7107-4C53-9A5D-C4F1-4E386C9E28DA}"/>
              </a:ext>
            </a:extLst>
          </p:cNvPr>
          <p:cNvSpPr/>
          <p:nvPr/>
        </p:nvSpPr>
        <p:spPr>
          <a:xfrm>
            <a:off x="3842802" y="4625714"/>
            <a:ext cx="828000" cy="388741"/>
          </a:xfrm>
          <a:prstGeom prst="roundRect">
            <a:avLst>
              <a:gd name="adj" fmla="val 11375"/>
            </a:avLst>
          </a:prstGeom>
          <a:solidFill>
            <a:srgbClr val="2A92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원통 14">
            <a:extLst>
              <a:ext uri="{FF2B5EF4-FFF2-40B4-BE49-F238E27FC236}">
                <a16:creationId xmlns:a16="http://schemas.microsoft.com/office/drawing/2014/main" id="{0EF9F548-4344-A080-8775-779818C0C72A}"/>
              </a:ext>
            </a:extLst>
          </p:cNvPr>
          <p:cNvSpPr/>
          <p:nvPr/>
        </p:nvSpPr>
        <p:spPr>
          <a:xfrm>
            <a:off x="2378673" y="5419497"/>
            <a:ext cx="2545507" cy="697581"/>
          </a:xfrm>
          <a:prstGeom prst="can">
            <a:avLst>
              <a:gd name="adj" fmla="val 21774"/>
            </a:avLst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0D27A9-C074-B421-3A00-76ADAF41566E}"/>
              </a:ext>
            </a:extLst>
          </p:cNvPr>
          <p:cNvSpPr txBox="1"/>
          <p:nvPr/>
        </p:nvSpPr>
        <p:spPr>
          <a:xfrm>
            <a:off x="3100891" y="5664806"/>
            <a:ext cx="1103892" cy="228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13" latinLnBrk="1"/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Block Device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315FF3-8886-1BBD-5423-2BA8D541BA19}"/>
              </a:ext>
            </a:extLst>
          </p:cNvPr>
          <p:cNvSpPr txBox="1"/>
          <p:nvPr/>
        </p:nvSpPr>
        <p:spPr>
          <a:xfrm>
            <a:off x="2572343" y="3904838"/>
            <a:ext cx="11015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A928C"/>
                </a:solidFill>
                <a:effectLst/>
                <a:uLnTx/>
                <a:uFillTx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485D30-BE85-42D9-9C56-AC75D27D8365}"/>
              </a:ext>
            </a:extLst>
          </p:cNvPr>
          <p:cNvSpPr txBox="1"/>
          <p:nvPr/>
        </p:nvSpPr>
        <p:spPr>
          <a:xfrm>
            <a:off x="3854149" y="3904838"/>
            <a:ext cx="88197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A928C"/>
                </a:solidFill>
                <a:effectLst/>
                <a:uLnTx/>
                <a:uFillTx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69" name="모서리가 둥근 직사각형 19">
            <a:extLst>
              <a:ext uri="{FF2B5EF4-FFF2-40B4-BE49-F238E27FC236}">
                <a16:creationId xmlns:a16="http://schemas.microsoft.com/office/drawing/2014/main" id="{D7621202-9213-F1E7-4896-8A7654180CCF}"/>
              </a:ext>
            </a:extLst>
          </p:cNvPr>
          <p:cNvSpPr/>
          <p:nvPr/>
        </p:nvSpPr>
        <p:spPr>
          <a:xfrm>
            <a:off x="2728187" y="4625714"/>
            <a:ext cx="828001" cy="388741"/>
          </a:xfrm>
          <a:prstGeom prst="roundRect">
            <a:avLst>
              <a:gd name="adj" fmla="val 11375"/>
            </a:avLst>
          </a:prstGeom>
          <a:solidFill>
            <a:srgbClr val="2A92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FD3C32-2B73-BAF6-23C2-7E273FF8129C}"/>
              </a:ext>
            </a:extLst>
          </p:cNvPr>
          <p:cNvSpPr txBox="1"/>
          <p:nvPr/>
        </p:nvSpPr>
        <p:spPr>
          <a:xfrm>
            <a:off x="2720364" y="4681037"/>
            <a:ext cx="805542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13" latinLnBrk="1">
              <a:lnSpc>
                <a:spcPct val="8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Indexing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D841BE4-C1D1-6600-CA4A-AC0D51F69C12}"/>
              </a:ext>
            </a:extLst>
          </p:cNvPr>
          <p:cNvCxnSpPr/>
          <p:nvPr/>
        </p:nvCxnSpPr>
        <p:spPr>
          <a:xfrm flipH="1" flipV="1">
            <a:off x="4239140" y="4257136"/>
            <a:ext cx="0" cy="33928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A1D4F98-8B68-8852-A7B3-57A6C665912D}"/>
              </a:ext>
            </a:extLst>
          </p:cNvPr>
          <p:cNvCxnSpPr/>
          <p:nvPr/>
        </p:nvCxnSpPr>
        <p:spPr>
          <a:xfrm>
            <a:off x="3144861" y="4263352"/>
            <a:ext cx="0" cy="33928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D3C8BF6-4945-BE40-1375-0B1FD3B9826E}"/>
              </a:ext>
            </a:extLst>
          </p:cNvPr>
          <p:cNvCxnSpPr/>
          <p:nvPr/>
        </p:nvCxnSpPr>
        <p:spPr>
          <a:xfrm>
            <a:off x="3706089" y="4004376"/>
            <a:ext cx="0" cy="1357126"/>
          </a:xfrm>
          <a:prstGeom prst="line">
            <a:avLst/>
          </a:prstGeom>
          <a:noFill/>
          <a:ln w="12700" cap="flat" cmpd="sng" algn="ctr">
            <a:solidFill>
              <a:srgbClr val="2A928C"/>
            </a:solidFill>
            <a:prstDash val="dash"/>
            <a:miter lim="800000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B6AA5BC-ED4A-3040-70E1-07C22C5F32A9}"/>
              </a:ext>
            </a:extLst>
          </p:cNvPr>
          <p:cNvSpPr txBox="1"/>
          <p:nvPr/>
        </p:nvSpPr>
        <p:spPr>
          <a:xfrm>
            <a:off x="2540133" y="5112631"/>
            <a:ext cx="56586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13" latinLnBrk="1">
              <a:lnSpc>
                <a:spcPct val="80000"/>
              </a:lnSpc>
            </a:pPr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write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F68312-7815-2028-9B6F-F8E6CEDB2065}"/>
              </a:ext>
            </a:extLst>
          </p:cNvPr>
          <p:cNvSpPr txBox="1"/>
          <p:nvPr/>
        </p:nvSpPr>
        <p:spPr>
          <a:xfrm>
            <a:off x="4497596" y="5112631"/>
            <a:ext cx="515719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13" latinLnBrk="1">
              <a:lnSpc>
                <a:spcPct val="80000"/>
              </a:lnSpc>
            </a:pPr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read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739C4C-BBAC-0747-33B5-785942373EAC}"/>
              </a:ext>
            </a:extLst>
          </p:cNvPr>
          <p:cNvSpPr txBox="1"/>
          <p:nvPr/>
        </p:nvSpPr>
        <p:spPr>
          <a:xfrm>
            <a:off x="1255332" y="4251362"/>
            <a:ext cx="1850662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13" latinLnBrk="1">
              <a:lnSpc>
                <a:spcPct val="80000"/>
              </a:lnSpc>
            </a:pPr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check-pointing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10940EF-C7ED-1DF8-AC28-54AD5BCECFFE}"/>
              </a:ext>
            </a:extLst>
          </p:cNvPr>
          <p:cNvCxnSpPr/>
          <p:nvPr/>
        </p:nvCxnSpPr>
        <p:spPr>
          <a:xfrm>
            <a:off x="3959242" y="5037810"/>
            <a:ext cx="0" cy="339282"/>
          </a:xfrm>
          <a:prstGeom prst="straightConnector1">
            <a:avLst/>
          </a:prstGeom>
          <a:noFill/>
          <a:ln w="12700" cap="flat" cmpd="sng" algn="ctr">
            <a:solidFill>
              <a:srgbClr val="F58025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3D78D7A-2F83-1CD2-8817-EFAD1FAD1312}"/>
              </a:ext>
            </a:extLst>
          </p:cNvPr>
          <p:cNvCxnSpPr/>
          <p:nvPr/>
        </p:nvCxnSpPr>
        <p:spPr>
          <a:xfrm>
            <a:off x="4034832" y="5037810"/>
            <a:ext cx="0" cy="33928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triangle"/>
            <a:tailEnd type="none"/>
          </a:ln>
          <a:effectLst/>
        </p:spPr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96B07E7-B740-A485-99EF-F8693809CE91}"/>
              </a:ext>
            </a:extLst>
          </p:cNvPr>
          <p:cNvGrpSpPr/>
          <p:nvPr/>
        </p:nvGrpSpPr>
        <p:grpSpPr>
          <a:xfrm>
            <a:off x="4118775" y="5037810"/>
            <a:ext cx="395593" cy="339282"/>
            <a:chOff x="8570753" y="4668252"/>
            <a:chExt cx="395593" cy="457118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81764436-FA6E-77E5-B879-01DB9F2A18BC}"/>
                </a:ext>
              </a:extLst>
            </p:cNvPr>
            <p:cNvCxnSpPr/>
            <p:nvPr/>
          </p:nvCxnSpPr>
          <p:spPr>
            <a:xfrm>
              <a:off x="8570753" y="4668252"/>
              <a:ext cx="0" cy="457118"/>
            </a:xfrm>
            <a:prstGeom prst="straightConnector1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7365871-5BF7-C1A5-28C7-1300088B43A0}"/>
                </a:ext>
              </a:extLst>
            </p:cNvPr>
            <p:cNvCxnSpPr/>
            <p:nvPr/>
          </p:nvCxnSpPr>
          <p:spPr>
            <a:xfrm>
              <a:off x="8732014" y="4668252"/>
              <a:ext cx="0" cy="457118"/>
            </a:xfrm>
            <a:prstGeom prst="straightConnector1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A75EA3B3-05AF-B895-B0E3-C6BB35F78E39}"/>
                </a:ext>
              </a:extLst>
            </p:cNvPr>
            <p:cNvCxnSpPr/>
            <p:nvPr/>
          </p:nvCxnSpPr>
          <p:spPr>
            <a:xfrm>
              <a:off x="8890755" y="4668252"/>
              <a:ext cx="0" cy="457118"/>
            </a:xfrm>
            <a:prstGeom prst="straightConnector1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D9589CB-23C1-9C74-06AB-ADF8826BC24A}"/>
                </a:ext>
              </a:extLst>
            </p:cNvPr>
            <p:cNvCxnSpPr/>
            <p:nvPr/>
          </p:nvCxnSpPr>
          <p:spPr>
            <a:xfrm>
              <a:off x="8646343" y="4668252"/>
              <a:ext cx="0" cy="457118"/>
            </a:xfrm>
            <a:prstGeom prst="straightConnector1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39B9BFB1-F116-27A5-4B06-A16B9B882EAB}"/>
                </a:ext>
              </a:extLst>
            </p:cNvPr>
            <p:cNvCxnSpPr/>
            <p:nvPr/>
          </p:nvCxnSpPr>
          <p:spPr>
            <a:xfrm>
              <a:off x="8807604" y="4668252"/>
              <a:ext cx="0" cy="457118"/>
            </a:xfrm>
            <a:prstGeom prst="straightConnector1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36EB31D-8687-50B6-9C37-8A5D154F006E}"/>
                </a:ext>
              </a:extLst>
            </p:cNvPr>
            <p:cNvCxnSpPr/>
            <p:nvPr/>
          </p:nvCxnSpPr>
          <p:spPr>
            <a:xfrm>
              <a:off x="8966346" y="4668252"/>
              <a:ext cx="0" cy="457118"/>
            </a:xfrm>
            <a:prstGeom prst="straightConnector1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ysDash"/>
              <a:miter lim="800000"/>
              <a:headEnd type="triangle"/>
              <a:tailEnd type="none"/>
            </a:ln>
            <a:effectLst/>
          </p:spPr>
        </p:cxnSp>
      </p:grpSp>
      <p:sp>
        <p:nvSpPr>
          <p:cNvPr id="87" name="원통 37">
            <a:extLst>
              <a:ext uri="{FF2B5EF4-FFF2-40B4-BE49-F238E27FC236}">
                <a16:creationId xmlns:a16="http://schemas.microsoft.com/office/drawing/2014/main" id="{7878A35C-DE8C-78D2-49D4-5618341A580F}"/>
              </a:ext>
            </a:extLst>
          </p:cNvPr>
          <p:cNvSpPr/>
          <p:nvPr/>
        </p:nvSpPr>
        <p:spPr>
          <a:xfrm>
            <a:off x="7386126" y="5421110"/>
            <a:ext cx="2771140" cy="702170"/>
          </a:xfrm>
          <a:prstGeom prst="can">
            <a:avLst>
              <a:gd name="adj" fmla="val 21774"/>
            </a:avLst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040577-8795-4513-0E05-29729877F2AA}"/>
              </a:ext>
            </a:extLst>
          </p:cNvPr>
          <p:cNvSpPr txBox="1"/>
          <p:nvPr/>
        </p:nvSpPr>
        <p:spPr>
          <a:xfrm>
            <a:off x="7609637" y="3904838"/>
            <a:ext cx="11015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A928C"/>
                </a:solidFill>
                <a:effectLst/>
                <a:uLnTx/>
                <a:uFillTx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20C1D3-E08B-40C8-A8F6-ACE468046A9E}"/>
              </a:ext>
            </a:extLst>
          </p:cNvPr>
          <p:cNvSpPr txBox="1"/>
          <p:nvPr/>
        </p:nvSpPr>
        <p:spPr>
          <a:xfrm>
            <a:off x="8868603" y="3904838"/>
            <a:ext cx="88197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2A928C"/>
                </a:solidFill>
                <a:effectLst/>
                <a:uLnTx/>
                <a:uFillTx/>
                <a:cs typeface="Arial" panose="020B0604020202020204" pitchFamily="34" charset="0"/>
              </a:rPr>
              <a:t>Analysis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924646E-ADAC-2585-86FF-15A8B499F5F8}"/>
              </a:ext>
            </a:extLst>
          </p:cNvPr>
          <p:cNvCxnSpPr/>
          <p:nvPr/>
        </p:nvCxnSpPr>
        <p:spPr>
          <a:xfrm flipH="1" flipV="1">
            <a:off x="9276434" y="4258749"/>
            <a:ext cx="0" cy="112223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B68D8F9-4E25-4E51-0157-89C125A3F6D5}"/>
              </a:ext>
            </a:extLst>
          </p:cNvPr>
          <p:cNvCxnSpPr/>
          <p:nvPr/>
        </p:nvCxnSpPr>
        <p:spPr>
          <a:xfrm>
            <a:off x="8214598" y="4264964"/>
            <a:ext cx="0" cy="112223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29BD854-2B96-4DA0-615E-6F9383A959EF}"/>
              </a:ext>
            </a:extLst>
          </p:cNvPr>
          <p:cNvSpPr txBox="1"/>
          <p:nvPr/>
        </p:nvSpPr>
        <p:spPr>
          <a:xfrm>
            <a:off x="7035869" y="5112631"/>
            <a:ext cx="1136851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13" latinLnBrk="1">
              <a:lnSpc>
                <a:spcPct val="80000"/>
              </a:lnSpc>
            </a:pPr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put, bulk-put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040F88-4DAD-277E-8889-8715B2B3279E}"/>
              </a:ext>
            </a:extLst>
          </p:cNvPr>
          <p:cNvSpPr txBox="1"/>
          <p:nvPr/>
        </p:nvSpPr>
        <p:spPr>
          <a:xfrm>
            <a:off x="9348329" y="5112631"/>
            <a:ext cx="1189365" cy="268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13" latinLnBrk="1">
              <a:lnSpc>
                <a:spcPct val="80000"/>
              </a:lnSpc>
            </a:pPr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get, range get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B655D5-E2FC-9D4E-73A0-C74CDB7116E4}"/>
              </a:ext>
            </a:extLst>
          </p:cNvPr>
          <p:cNvSpPr txBox="1"/>
          <p:nvPr/>
        </p:nvSpPr>
        <p:spPr>
          <a:xfrm>
            <a:off x="6794168" y="4252974"/>
            <a:ext cx="13550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13" latinLnBrk="1">
              <a:lnSpc>
                <a:spcPct val="80000"/>
              </a:lnSpc>
            </a:pPr>
            <a:r>
              <a:rPr lang="en-US" altLang="ko-KR" sz="1400" dirty="0">
                <a:solidFill>
                  <a:prstClr val="black"/>
                </a:solidFill>
                <a:cs typeface="Arial" panose="020B0604020202020204" pitchFamily="34" charset="0"/>
              </a:rPr>
              <a:t>check-pointing</a:t>
            </a:r>
            <a:endParaRPr lang="ko-KR" altLang="en-US" sz="14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95" name="모서리가 둥근 직사각형 50">
            <a:extLst>
              <a:ext uri="{FF2B5EF4-FFF2-40B4-BE49-F238E27FC236}">
                <a16:creationId xmlns:a16="http://schemas.microsoft.com/office/drawing/2014/main" id="{9A3D517C-0633-68CF-8A1E-0A3D7EF0AFE8}"/>
              </a:ext>
            </a:extLst>
          </p:cNvPr>
          <p:cNvSpPr/>
          <p:nvPr/>
        </p:nvSpPr>
        <p:spPr>
          <a:xfrm>
            <a:off x="8880096" y="4604704"/>
            <a:ext cx="828000" cy="388741"/>
          </a:xfrm>
          <a:prstGeom prst="roundRect">
            <a:avLst>
              <a:gd name="adj" fmla="val 11375"/>
            </a:avLst>
          </a:prstGeom>
          <a:solidFill>
            <a:srgbClr val="48BEB7">
              <a:alpha val="50000"/>
            </a:srgbClr>
          </a:solidFill>
          <a:ln w="12700" cap="flat" cmpd="sng" algn="ctr">
            <a:solidFill>
              <a:srgbClr val="2A928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lvl="0" algn="ctr" defTabSz="914313" latinLnBrk="1">
              <a:defRPr/>
            </a:pPr>
            <a:r>
              <a:rPr lang="en-US" altLang="ko-KR" sz="1200" kern="0" dirty="0">
                <a:solidFill>
                  <a:srgbClr val="165955"/>
                </a:solidFill>
                <a:cs typeface="Arial" panose="020B0604020202020204" pitchFamily="34" charset="0"/>
              </a:rPr>
              <a:t>offloaded</a:t>
            </a:r>
            <a:endParaRPr lang="ko-KR" altLang="en-US" sz="1200" kern="0" dirty="0">
              <a:solidFill>
                <a:srgbClr val="165955"/>
              </a:solidFill>
              <a:cs typeface="Arial" panose="020B0604020202020204" pitchFamily="34" charset="0"/>
            </a:endParaRPr>
          </a:p>
        </p:txBody>
      </p:sp>
      <p:sp>
        <p:nvSpPr>
          <p:cNvPr id="96" name="모서리가 둥근 직사각형 51">
            <a:extLst>
              <a:ext uri="{FF2B5EF4-FFF2-40B4-BE49-F238E27FC236}">
                <a16:creationId xmlns:a16="http://schemas.microsoft.com/office/drawing/2014/main" id="{EBB9A043-1B95-B20D-854B-635929403FA6}"/>
              </a:ext>
            </a:extLst>
          </p:cNvPr>
          <p:cNvSpPr/>
          <p:nvPr/>
        </p:nvSpPr>
        <p:spPr>
          <a:xfrm>
            <a:off x="7765482" y="4604704"/>
            <a:ext cx="828000" cy="388741"/>
          </a:xfrm>
          <a:prstGeom prst="roundRect">
            <a:avLst>
              <a:gd name="adj" fmla="val 11375"/>
            </a:avLst>
          </a:prstGeom>
          <a:solidFill>
            <a:srgbClr val="48BEB7">
              <a:alpha val="50000"/>
            </a:srgbClr>
          </a:solidFill>
          <a:ln w="12700" cap="flat" cmpd="sng" algn="ctr">
            <a:solidFill>
              <a:srgbClr val="2A928C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lvl="0" algn="ctr" defTabSz="914313" latinLnBrk="1">
              <a:defRPr/>
            </a:pPr>
            <a:r>
              <a:rPr lang="en-US" altLang="ko-KR" sz="1200" kern="0">
                <a:solidFill>
                  <a:srgbClr val="165955"/>
                </a:solidFill>
                <a:cs typeface="Arial" panose="020B0604020202020204" pitchFamily="34" charset="0"/>
              </a:rPr>
              <a:t>offloaded</a:t>
            </a:r>
            <a:endParaRPr lang="ko-KR" altLang="en-US" sz="1200" kern="0" dirty="0">
              <a:solidFill>
                <a:srgbClr val="165955"/>
              </a:solidFill>
              <a:cs typeface="Arial" panose="020B0604020202020204" pitchFamily="34" charset="0"/>
            </a:endParaRPr>
          </a:p>
        </p:txBody>
      </p:sp>
      <p:sp>
        <p:nvSpPr>
          <p:cNvPr id="97" name="모서리가 둥근 직사각형 54">
            <a:extLst>
              <a:ext uri="{FF2B5EF4-FFF2-40B4-BE49-F238E27FC236}">
                <a16:creationId xmlns:a16="http://schemas.microsoft.com/office/drawing/2014/main" id="{12B2E810-80C6-0FE8-7393-74774B931B68}"/>
              </a:ext>
            </a:extLst>
          </p:cNvPr>
          <p:cNvSpPr/>
          <p:nvPr/>
        </p:nvSpPr>
        <p:spPr>
          <a:xfrm>
            <a:off x="8922132" y="5628247"/>
            <a:ext cx="828000" cy="388741"/>
          </a:xfrm>
          <a:prstGeom prst="roundRect">
            <a:avLst>
              <a:gd name="adj" fmla="val 11375"/>
            </a:avLst>
          </a:prstGeom>
          <a:solidFill>
            <a:srgbClr val="2A92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8" name="모서리가 둥근 직사각형 55">
            <a:extLst>
              <a:ext uri="{FF2B5EF4-FFF2-40B4-BE49-F238E27FC236}">
                <a16:creationId xmlns:a16="http://schemas.microsoft.com/office/drawing/2014/main" id="{FEA4EDAB-D1A8-3FC3-0FEF-7CD977655FE7}"/>
              </a:ext>
            </a:extLst>
          </p:cNvPr>
          <p:cNvSpPr/>
          <p:nvPr/>
        </p:nvSpPr>
        <p:spPr>
          <a:xfrm>
            <a:off x="7807517" y="5628247"/>
            <a:ext cx="828001" cy="388741"/>
          </a:xfrm>
          <a:prstGeom prst="roundRect">
            <a:avLst>
              <a:gd name="adj" fmla="val 11375"/>
            </a:avLst>
          </a:prstGeom>
          <a:solidFill>
            <a:srgbClr val="2A928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A946D5-68BD-6B19-6EC8-AED0E9F1FF10}"/>
              </a:ext>
            </a:extLst>
          </p:cNvPr>
          <p:cNvSpPr txBox="1"/>
          <p:nvPr/>
        </p:nvSpPr>
        <p:spPr>
          <a:xfrm>
            <a:off x="7799693" y="5688546"/>
            <a:ext cx="805544" cy="268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313" latinLnBrk="1">
              <a:lnSpc>
                <a:spcPct val="8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Indexing</a:t>
            </a:r>
          </a:p>
        </p:txBody>
      </p:sp>
      <p:sp>
        <p:nvSpPr>
          <p:cNvPr id="102" name="내용 개체 틀 2">
            <a:extLst>
              <a:ext uri="{FF2B5EF4-FFF2-40B4-BE49-F238E27FC236}">
                <a16:creationId xmlns:a16="http://schemas.microsoft.com/office/drawing/2014/main" id="{D68AB606-EC83-0E6F-0FAC-C6EF2D80F035}"/>
              </a:ext>
            </a:extLst>
          </p:cNvPr>
          <p:cNvSpPr txBox="1">
            <a:spLocks/>
          </p:cNvSpPr>
          <p:nvPr/>
        </p:nvSpPr>
        <p:spPr>
          <a:xfrm>
            <a:off x="685801" y="3418651"/>
            <a:ext cx="10820398" cy="526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Suitable for existing KV stores (e.g. </a:t>
            </a:r>
            <a:r>
              <a:rPr lang="en-US" altLang="ko-KR" sz="2000" b="1" dirty="0" err="1"/>
              <a:t>RockDB</a:t>
            </a:r>
            <a:r>
              <a:rPr lang="en-US" altLang="ko-KR" sz="2000" b="1" dirty="0"/>
              <a:t> and </a:t>
            </a:r>
            <a:r>
              <a:rPr lang="en-US" altLang="ko-KR" sz="2000" b="1" dirty="0" err="1"/>
              <a:t>LevelDB</a:t>
            </a:r>
            <a:r>
              <a:rPr lang="en-US" altLang="ko-KR" sz="2000" b="1" dirty="0"/>
              <a:t>) which analyze row-based data structures</a:t>
            </a:r>
          </a:p>
        </p:txBody>
      </p:sp>
      <p:sp>
        <p:nvSpPr>
          <p:cNvPr id="103" name="오른쪽 화살표 6">
            <a:extLst>
              <a:ext uri="{FF2B5EF4-FFF2-40B4-BE49-F238E27FC236}">
                <a16:creationId xmlns:a16="http://schemas.microsoft.com/office/drawing/2014/main" id="{6799C105-CA4A-A881-5981-DD4655F6EAE4}"/>
              </a:ext>
            </a:extLst>
          </p:cNvPr>
          <p:cNvSpPr/>
          <p:nvPr/>
        </p:nvSpPr>
        <p:spPr>
          <a:xfrm>
            <a:off x="5789976" y="4841400"/>
            <a:ext cx="651512" cy="526923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9D37BEF-2F65-3310-0DFD-066B1F652268}"/>
              </a:ext>
            </a:extLst>
          </p:cNvPr>
          <p:cNvSpPr txBox="1"/>
          <p:nvPr/>
        </p:nvSpPr>
        <p:spPr>
          <a:xfrm>
            <a:off x="3797507" y="4607369"/>
            <a:ext cx="895053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13" latinLnBrk="1">
              <a:lnSpc>
                <a:spcPct val="8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Query</a:t>
            </a:r>
            <a:br>
              <a:rPr lang="en-US" altLang="ko-KR" sz="1400" dirty="0">
                <a:cs typeface="Arial" panose="020B0604020202020204" pitchFamily="34" charset="0"/>
              </a:rPr>
            </a:br>
            <a:r>
              <a:rPr lang="en-US" altLang="ko-KR" sz="1400" dirty="0">
                <a:cs typeface="Arial" panose="020B0604020202020204" pitchFamily="34" charset="0"/>
              </a:rPr>
              <a:t>(w. Index)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43D3E-10CE-B11E-DB46-7AD025D1147A}"/>
              </a:ext>
            </a:extLst>
          </p:cNvPr>
          <p:cNvSpPr txBox="1"/>
          <p:nvPr/>
        </p:nvSpPr>
        <p:spPr>
          <a:xfrm>
            <a:off x="8876838" y="5602368"/>
            <a:ext cx="895052" cy="441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313" latinLnBrk="1">
              <a:lnSpc>
                <a:spcPct val="8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Query</a:t>
            </a:r>
          </a:p>
          <a:p>
            <a:pPr algn="ctr" defTabSz="914313" latinLnBrk="1">
              <a:lnSpc>
                <a:spcPct val="80000"/>
              </a:lnSpc>
            </a:pPr>
            <a:r>
              <a:rPr lang="en-US" altLang="ko-KR" sz="1400" dirty="0">
                <a:cs typeface="Arial" panose="020B0604020202020204" pitchFamily="34" charset="0"/>
              </a:rPr>
              <a:t>(w. Index)</a:t>
            </a:r>
          </a:p>
        </p:txBody>
      </p:sp>
    </p:spTree>
    <p:extLst>
      <p:ext uri="{BB962C8B-B14F-4D97-AF65-F5344CB8AC3E}">
        <p14:creationId xmlns:p14="http://schemas.microsoft.com/office/powerpoint/2010/main" val="1646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B9DA6F-3BBB-7767-EA75-0DDB134868D2}"/>
              </a:ext>
            </a:extLst>
          </p:cNvPr>
          <p:cNvSpPr/>
          <p:nvPr/>
        </p:nvSpPr>
        <p:spPr>
          <a:xfrm>
            <a:off x="550862" y="1376363"/>
            <a:ext cx="11090275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1</a:t>
            </a:r>
            <a:r>
              <a:rPr lang="en-US" altLang="ko-KR" b="1" baseline="30000" dirty="0">
                <a:solidFill>
                  <a:srgbClr val="2A928C"/>
                </a:solidFill>
                <a:latin typeface="+mn-lt"/>
              </a:rPr>
              <a:t>st</a:t>
            </a:r>
            <a:r>
              <a:rPr lang="en-US" altLang="ko-KR" b="1" dirty="0">
                <a:solidFill>
                  <a:srgbClr val="2A928C"/>
                </a:solidFill>
                <a:latin typeface="+mn-lt"/>
              </a:rPr>
              <a:t> Data-aware Computational Storage: KVCSD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475510"/>
            <a:ext cx="10820398" cy="159852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000" b="1" dirty="0"/>
              <a:t>More on Ordered Key Value Computational Storage Drive (KVCSD)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KVCSD paper at IEEE Cluster Computing Conference 2023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Demonstration at Flash Memory Summit 2022, 2023 (w/ LANL)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2023 R&amp;D 100 Award Winner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4E9297-1ADF-2DFE-974F-D9BB905F5E02}"/>
              </a:ext>
            </a:extLst>
          </p:cNvPr>
          <p:cNvSpPr/>
          <p:nvPr/>
        </p:nvSpPr>
        <p:spPr>
          <a:xfrm>
            <a:off x="3969225" y="3497288"/>
            <a:ext cx="3820037" cy="2197180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</a:schemeClr>
              </a:gs>
              <a:gs pos="60000">
                <a:schemeClr val="tx1"/>
              </a:gs>
            </a:gsLst>
            <a:lin ang="5400000" scaled="1"/>
          </a:gradFill>
          <a:ln w="19050" cap="flat" cmpd="sng" algn="ctr"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  <a:prstDash val="solid"/>
            <a:miter lim="800000"/>
          </a:ln>
          <a:effectLst>
            <a:outerShdw blurRad="762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914377" latinLnBrk="1"/>
            <a:endParaRPr lang="ko-KR" altLang="en-US" kern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19599" y="3497766"/>
            <a:ext cx="3080892" cy="2196225"/>
          </a:xfrm>
          <a:prstGeom prst="rect">
            <a:avLst/>
          </a:prstGeom>
          <a:gradFill>
            <a:gsLst>
              <a:gs pos="100000">
                <a:schemeClr val="tx1">
                  <a:lumMod val="85000"/>
                </a:schemeClr>
              </a:gs>
              <a:gs pos="60000">
                <a:schemeClr val="tx1"/>
              </a:gs>
            </a:gsLst>
            <a:lin ang="5400000" scaled="1"/>
          </a:gradFill>
          <a:ln w="19050" cap="flat" cmpd="sng" algn="ctr"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1"/>
            </a:gradFill>
            <a:prstDash val="solid"/>
            <a:miter lim="800000"/>
          </a:ln>
          <a:effectLst>
            <a:outerShdw blurRad="762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914377" latinLnBrk="1"/>
            <a:endParaRPr lang="ko-KR" altLang="en-US" kern="0">
              <a:solidFill>
                <a:prstClr val="white"/>
              </a:solidFill>
              <a:latin typeface="Calibri"/>
              <a:ea typeface="맑은 고딕"/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>
          <a:xfrm>
            <a:off x="711200" y="4661194"/>
            <a:ext cx="3089292" cy="101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KV-CSD: A Hardware-Accelerated Key-Value Store for Data-Intensive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E47EB7-BE96-A2E0-30A4-83C3F300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1" y="3706275"/>
            <a:ext cx="2863259" cy="783823"/>
          </a:xfrm>
          <a:prstGeom prst="rect">
            <a:avLst/>
          </a:prstGeom>
        </p:spPr>
      </p:pic>
      <p:pic>
        <p:nvPicPr>
          <p:cNvPr id="16" name="Picture 5" descr="https://www.rdworldonline.com/wp-content/uploads/2023/08/27-kvcsd-cover.png">
            <a:extLst>
              <a:ext uri="{FF2B5EF4-FFF2-40B4-BE49-F238E27FC236}">
                <a16:creationId xmlns:a16="http://schemas.microsoft.com/office/drawing/2014/main" id="{40BCCA26-067D-01CB-C35C-8082E6CF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97" y="3513306"/>
            <a:ext cx="1707203" cy="2219549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188E4B-95AF-72F4-4F75-4DD5593ED37F}"/>
              </a:ext>
            </a:extLst>
          </p:cNvPr>
          <p:cNvGrpSpPr/>
          <p:nvPr/>
        </p:nvGrpSpPr>
        <p:grpSpPr>
          <a:xfrm>
            <a:off x="4224090" y="3601826"/>
            <a:ext cx="3310308" cy="614226"/>
            <a:chOff x="4409202" y="3582171"/>
            <a:chExt cx="3340353" cy="619801"/>
          </a:xfrm>
        </p:grpSpPr>
        <p:sp>
          <p:nvSpPr>
            <p:cNvPr id="12" name="내용 개체 틀 2">
              <a:extLst>
                <a:ext uri="{FF2B5EF4-FFF2-40B4-BE49-F238E27FC236}">
                  <a16:creationId xmlns:a16="http://schemas.microsoft.com/office/drawing/2014/main" id="{95BAF60A-264B-9C05-3DCB-01A2C58C8538}"/>
                </a:ext>
              </a:extLst>
            </p:cNvPr>
            <p:cNvSpPr txBox="1">
              <a:spLocks/>
            </p:cNvSpPr>
            <p:nvPr/>
          </p:nvSpPr>
          <p:spPr>
            <a:xfrm>
              <a:off x="5363426" y="3582171"/>
              <a:ext cx="2386129" cy="6198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2022, 2023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KV-CSD</a:t>
              </a:r>
              <a:b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</a:b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Live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Demo W/ LANL</a:t>
              </a:r>
            </a:p>
          </p:txBody>
        </p:sp>
        <p:pic>
          <p:nvPicPr>
            <p:cNvPr id="19" name="Picture 2" descr="Flash Memory Summit">
              <a:extLst>
                <a:ext uri="{FF2B5EF4-FFF2-40B4-BE49-F238E27FC236}">
                  <a16:creationId xmlns:a16="http://schemas.microsoft.com/office/drawing/2014/main" id="{4CE10E52-7C18-46DF-3E82-DAC456AF0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202" y="3596432"/>
              <a:ext cx="935567" cy="59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28A3807-A79E-44B4-FBE6-D52640EEF335}"/>
              </a:ext>
            </a:extLst>
          </p:cNvPr>
          <p:cNvGrpSpPr/>
          <p:nvPr/>
        </p:nvGrpSpPr>
        <p:grpSpPr>
          <a:xfrm>
            <a:off x="4087422" y="4274695"/>
            <a:ext cx="3583642" cy="1307187"/>
            <a:chOff x="4110377" y="4271129"/>
            <a:chExt cx="3744322" cy="13657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91BF70F-6945-150F-3CA5-D9C315609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67" t="33755"/>
            <a:stretch/>
          </p:blipFill>
          <p:spPr>
            <a:xfrm>
              <a:off x="4110377" y="4271130"/>
              <a:ext cx="1659682" cy="136579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7160B99-5A5E-FCAD-1E08-A4DE42E1C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" t="16401" r="5114" b="3801"/>
            <a:stretch/>
          </p:blipFill>
          <p:spPr>
            <a:xfrm>
              <a:off x="5770060" y="4271129"/>
              <a:ext cx="2084639" cy="1365796"/>
            </a:xfrm>
            <a:prstGeom prst="rect">
              <a:avLst/>
            </a:prstGeom>
          </p:spPr>
        </p:pic>
      </p:grpSp>
      <p:pic>
        <p:nvPicPr>
          <p:cNvPr id="24" name="그림 1" descr="image001">
            <a:extLst>
              <a:ext uri="{FF2B5EF4-FFF2-40B4-BE49-F238E27FC236}">
                <a16:creationId xmlns:a16="http://schemas.microsoft.com/office/drawing/2014/main" id="{7ACAF05E-56F9-358E-AF46-CBE96E3ED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" r="776"/>
          <a:stretch/>
        </p:blipFill>
        <p:spPr bwMode="auto">
          <a:xfrm>
            <a:off x="7904784" y="3480423"/>
            <a:ext cx="1763546" cy="2286964"/>
          </a:xfrm>
          <a:prstGeom prst="rect">
            <a:avLst/>
          </a:prstGeom>
          <a:noFill/>
          <a:ln>
            <a:noFill/>
          </a:ln>
          <a:effectLst>
            <a:outerShdw blurRad="762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9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ADE150-8320-2742-D3B8-FF9E3C7F1F93}"/>
              </a:ext>
            </a:extLst>
          </p:cNvPr>
          <p:cNvSpPr/>
          <p:nvPr/>
        </p:nvSpPr>
        <p:spPr>
          <a:xfrm>
            <a:off x="550862" y="1376363"/>
            <a:ext cx="11090275" cy="5049503"/>
          </a:xfrm>
          <a:prstGeom prst="roundRect">
            <a:avLst>
              <a:gd name="adj" fmla="val 2587"/>
            </a:avLst>
          </a:prstGeom>
          <a:gradFill>
            <a:gsLst>
              <a:gs pos="0">
                <a:srgbClr val="48BEB7">
                  <a:alpha val="35000"/>
                </a:srgbClr>
              </a:gs>
              <a:gs pos="100000">
                <a:srgbClr val="80C46E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188">
            <a:extLst>
              <a:ext uri="{FF2B5EF4-FFF2-40B4-BE49-F238E27FC236}">
                <a16:creationId xmlns:a16="http://schemas.microsoft.com/office/drawing/2014/main" id="{7B457E19-AFD4-C405-7470-4774FF9D4DCA}"/>
              </a:ext>
            </a:extLst>
          </p:cNvPr>
          <p:cNvSpPr/>
          <p:nvPr/>
        </p:nvSpPr>
        <p:spPr>
          <a:xfrm>
            <a:off x="9206686" y="4997733"/>
            <a:ext cx="2438781" cy="608980"/>
          </a:xfrm>
          <a:prstGeom prst="roundRect">
            <a:avLst>
              <a:gd name="adj" fmla="val 13778"/>
            </a:avLst>
          </a:prstGeom>
          <a:gradFill>
            <a:gsLst>
              <a:gs pos="0">
                <a:srgbClr val="48BEB7"/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188">
            <a:extLst>
              <a:ext uri="{FF2B5EF4-FFF2-40B4-BE49-F238E27FC236}">
                <a16:creationId xmlns:a16="http://schemas.microsoft.com/office/drawing/2014/main" id="{8F00FBEE-EC0B-7600-553A-4EF75584B150}"/>
              </a:ext>
            </a:extLst>
          </p:cNvPr>
          <p:cNvSpPr/>
          <p:nvPr/>
        </p:nvSpPr>
        <p:spPr>
          <a:xfrm>
            <a:off x="9194417" y="4207463"/>
            <a:ext cx="2438781" cy="608980"/>
          </a:xfrm>
          <a:prstGeom prst="roundRect">
            <a:avLst>
              <a:gd name="adj" fmla="val 13778"/>
            </a:avLst>
          </a:prstGeom>
          <a:gradFill>
            <a:gsLst>
              <a:gs pos="0">
                <a:srgbClr val="48BEB7"/>
              </a:gs>
              <a:gs pos="100000">
                <a:srgbClr val="80C46E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539008"/>
            <a:ext cx="10820398" cy="1528199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200" b="1" dirty="0"/>
              <a:t>“Object”-based Computational Storage (OCS)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700" dirty="0"/>
              <a:t>High Scalability : Object storage is suitable for big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700" dirty="0"/>
              <a:t>Data Awareness : Can handle data without application’s assistance - Not “Block”, But “Object”.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700" dirty="0"/>
              <a:t>Object Metadata : Can add useful information in metadata for analytics</a:t>
            </a:r>
          </a:p>
          <a:p>
            <a:pPr lvl="1">
              <a:buFontTx/>
              <a:buChar char="-"/>
            </a:pPr>
            <a:endParaRPr lang="en-US" altLang="ko-KR" sz="1700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49962" y="4419600"/>
            <a:ext cx="3401541" cy="1575853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377" y="4418680"/>
            <a:ext cx="3267857" cy="29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Object based Computational Storage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6"/>
          <p:cNvSpPr/>
          <p:nvPr/>
        </p:nvSpPr>
        <p:spPr>
          <a:xfrm>
            <a:off x="2829719" y="5421059"/>
            <a:ext cx="1598999" cy="3809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black"/>
                </a:solidFill>
              </a:rPr>
              <a:t>     Object</a:t>
            </a:r>
            <a:endParaRPr lang="ko-KR" alt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9" name="모서리가 둥근 직사각형 6"/>
          <p:cNvSpPr/>
          <p:nvPr/>
        </p:nvSpPr>
        <p:spPr>
          <a:xfrm>
            <a:off x="1466434" y="4846665"/>
            <a:ext cx="1453500" cy="38093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black"/>
                </a:solidFill>
              </a:rPr>
              <a:t>     Object</a:t>
            </a:r>
            <a:endParaRPr lang="ko-KR" alt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9962" y="3105449"/>
            <a:ext cx="3401541" cy="1004766"/>
          </a:xfrm>
          <a:prstGeom prst="rect">
            <a:avLst/>
          </a:prstGeom>
          <a:solidFill>
            <a:schemeClr val="tx1">
              <a:lumMod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9962" y="3153006"/>
            <a:ext cx="3401541" cy="29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Compute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6"/>
          <p:cNvSpPr/>
          <p:nvPr/>
        </p:nvSpPr>
        <p:spPr>
          <a:xfrm>
            <a:off x="1556647" y="3776094"/>
            <a:ext cx="1273074" cy="25864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black"/>
                </a:solidFill>
              </a:rPr>
              <a:t>Object ID(Key)</a:t>
            </a:r>
            <a:endParaRPr lang="ko-KR" alt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6"/>
          <p:cNvSpPr/>
          <p:nvPr/>
        </p:nvSpPr>
        <p:spPr>
          <a:xfrm>
            <a:off x="3198001" y="3776094"/>
            <a:ext cx="1273074" cy="25864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400" b="1" kern="0" dirty="0">
                <a:solidFill>
                  <a:prstClr val="black"/>
                </a:solidFill>
              </a:rPr>
              <a:t>Object ID(Key)</a:t>
            </a:r>
            <a:endParaRPr lang="ko-KR" altLang="en-US" sz="1400" b="1" kern="0" dirty="0">
              <a:solidFill>
                <a:prstClr val="black"/>
              </a:solidFill>
            </a:endParaRP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2528464" y="4034743"/>
            <a:ext cx="1" cy="8119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3567838" y="4034743"/>
            <a:ext cx="0" cy="13627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pu - Free computer icons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ysClr val="window" lastClr="FFFFFF">
                <a:tint val="45000"/>
                <a:satMod val="400000"/>
              </a:sys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65" y="4874360"/>
            <a:ext cx="330275" cy="3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556646" y="3484859"/>
            <a:ext cx="948470" cy="236565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Schedule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37002" y="3476443"/>
            <a:ext cx="953718" cy="240775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Join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22606" y="3477470"/>
            <a:ext cx="948469" cy="23656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65000"/>
              </a:scheme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Calibri"/>
                <a:cs typeface="+mn-cs"/>
              </a:rPr>
              <a:t>Filtering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75001" y="4932083"/>
            <a:ext cx="953718" cy="240775"/>
          </a:xfrm>
          <a:prstGeom prst="rect">
            <a:avLst/>
          </a:prstGeom>
          <a:solidFill>
            <a:srgbClr val="F5802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+mn-cs"/>
              </a:rPr>
              <a:t>Filtering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0" name="모서리가 둥근 직사각형 6"/>
          <p:cNvSpPr/>
          <p:nvPr/>
        </p:nvSpPr>
        <p:spPr>
          <a:xfrm>
            <a:off x="5535898" y="4005028"/>
            <a:ext cx="1273074" cy="1705234"/>
          </a:xfrm>
          <a:prstGeom prst="roundRect">
            <a:avLst>
              <a:gd name="adj" fmla="val 7916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Object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모서리가 둥근 직사각형 6"/>
          <p:cNvSpPr/>
          <p:nvPr/>
        </p:nvSpPr>
        <p:spPr>
          <a:xfrm>
            <a:off x="5643710" y="4134443"/>
            <a:ext cx="1057449" cy="25864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prstClr val="black"/>
                </a:solidFill>
              </a:rPr>
              <a:t>Object ID</a:t>
            </a:r>
            <a:endParaRPr lang="ko-KR" altLang="en-US" sz="1200" b="1" kern="0" dirty="0">
              <a:solidFill>
                <a:prstClr val="black"/>
              </a:solidFill>
            </a:endParaRPr>
          </a:p>
        </p:txBody>
      </p:sp>
      <p:sp>
        <p:nvSpPr>
          <p:cNvPr id="32" name="모서리가 둥근 직사각형 6"/>
          <p:cNvSpPr/>
          <p:nvPr/>
        </p:nvSpPr>
        <p:spPr>
          <a:xfrm>
            <a:off x="5647863" y="4447226"/>
            <a:ext cx="1057449" cy="258649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prstClr val="black"/>
                </a:solidFill>
              </a:rPr>
              <a:t>Metadata</a:t>
            </a:r>
            <a:endParaRPr lang="ko-KR" altLang="en-US" sz="1200" b="1" kern="0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6"/>
          <p:cNvSpPr/>
          <p:nvPr/>
        </p:nvSpPr>
        <p:spPr>
          <a:xfrm>
            <a:off x="5647863" y="4760008"/>
            <a:ext cx="1057449" cy="639615"/>
          </a:xfrm>
          <a:prstGeom prst="roundRect">
            <a:avLst>
              <a:gd name="adj" fmla="val 8477"/>
            </a:avLst>
          </a:prstGeom>
          <a:solidFill>
            <a:sysClr val="window" lastClr="FFFFFF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prstClr val="black"/>
                </a:solidFill>
              </a:rPr>
              <a:t>Data</a:t>
            </a:r>
            <a:endParaRPr lang="ko-KR" altLang="en-US" sz="1200" b="1" kern="0" dirty="0">
              <a:solidFill>
                <a:prstClr val="black"/>
              </a:solidFill>
            </a:endParaRPr>
          </a:p>
        </p:txBody>
      </p:sp>
      <p:sp>
        <p:nvSpPr>
          <p:cNvPr id="34" name="모서리가 둥근 직사각형 6"/>
          <p:cNvSpPr/>
          <p:nvPr/>
        </p:nvSpPr>
        <p:spPr>
          <a:xfrm>
            <a:off x="7269758" y="4300063"/>
            <a:ext cx="1273074" cy="1234823"/>
          </a:xfrm>
          <a:prstGeom prst="roundRect">
            <a:avLst>
              <a:gd name="adj" fmla="val 7916"/>
            </a:avLst>
          </a:prstGeom>
          <a:solidFill>
            <a:srgbClr val="48BEB7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Metadata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모서리가 둥근 직사각형 6"/>
          <p:cNvSpPr/>
          <p:nvPr/>
        </p:nvSpPr>
        <p:spPr>
          <a:xfrm>
            <a:off x="7377570" y="4466105"/>
            <a:ext cx="1057449" cy="36136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prstClr val="black"/>
                </a:solidFill>
              </a:rPr>
              <a:t>User</a:t>
            </a:r>
          </a:p>
          <a:p>
            <a:pPr algn="ctr" latinLnBrk="0">
              <a:defRPr/>
            </a:pPr>
            <a:r>
              <a:rPr lang="en-US" altLang="ko-KR" sz="1200" b="1" kern="0" dirty="0">
                <a:solidFill>
                  <a:prstClr val="black"/>
                </a:solidFill>
              </a:rPr>
              <a:t>Metadata</a:t>
            </a:r>
            <a:endParaRPr lang="ko-KR" altLang="en-US" sz="1200" b="1" kern="0" dirty="0">
              <a:solidFill>
                <a:prstClr val="black"/>
              </a:solidFill>
            </a:endParaRPr>
          </a:p>
        </p:txBody>
      </p:sp>
      <p:sp>
        <p:nvSpPr>
          <p:cNvPr id="36" name="모서리가 둥근 직사각형 6"/>
          <p:cNvSpPr/>
          <p:nvPr/>
        </p:nvSpPr>
        <p:spPr>
          <a:xfrm>
            <a:off x="7377570" y="4899224"/>
            <a:ext cx="1057449" cy="34735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r>
              <a:rPr lang="en-US" altLang="ko-KR" sz="1200" b="1" kern="0" dirty="0">
                <a:solidFill>
                  <a:prstClr val="black"/>
                </a:solidFill>
              </a:rPr>
              <a:t>System Metadata</a:t>
            </a:r>
            <a:endParaRPr lang="ko-KR" altLang="en-US" sz="1200" b="1" kern="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388" y="5887768"/>
            <a:ext cx="4206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Object = Object ID + Metadata + Data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>
            <a:cxnSpLocks/>
          </p:cNvCxnSpPr>
          <p:nvPr/>
        </p:nvCxnSpPr>
        <p:spPr>
          <a:xfrm flipV="1">
            <a:off x="4416104" y="4012774"/>
            <a:ext cx="1132947" cy="138684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4428718" y="5710262"/>
            <a:ext cx="1157458" cy="9173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66" y="4926100"/>
            <a:ext cx="351157" cy="44338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2926228" y="5489970"/>
            <a:ext cx="355017" cy="420065"/>
            <a:chOff x="7586134" y="2623617"/>
            <a:chExt cx="421652" cy="510741"/>
          </a:xfrm>
        </p:grpSpPr>
        <p:sp>
          <p:nvSpPr>
            <p:cNvPr id="62" name="직사각형 61"/>
            <p:cNvSpPr/>
            <p:nvPr/>
          </p:nvSpPr>
          <p:spPr>
            <a:xfrm>
              <a:off x="7586134" y="2623617"/>
              <a:ext cx="421652" cy="51074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9097" y="2649079"/>
              <a:ext cx="391754" cy="444853"/>
            </a:xfrm>
            <a:prstGeom prst="rect">
              <a:avLst/>
            </a:prstGeom>
          </p:spPr>
        </p:pic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184" y="4821168"/>
            <a:ext cx="317502" cy="49296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9330537" y="5071390"/>
            <a:ext cx="2263967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i="1" dirty="0">
                <a:solidFill>
                  <a:srgbClr val="165955"/>
                </a:solidFill>
              </a:rPr>
              <a:t>EX) “Object Size”, “Storage Tier”, “Access Permission”, “Date”, …</a:t>
            </a:r>
            <a:endParaRPr lang="ko-KR" altLang="en-US" sz="1200" i="1" dirty="0">
              <a:solidFill>
                <a:srgbClr val="16595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05733" y="4258767"/>
            <a:ext cx="226396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i="1" dirty="0">
                <a:solidFill>
                  <a:srgbClr val="165955"/>
                </a:solidFill>
              </a:rPr>
              <a:t>Ex) “Author”, “Publisher”, “Copyright”, “Index”, …</a:t>
            </a:r>
            <a:endParaRPr lang="ko-KR" altLang="en-US" sz="1200" i="1" dirty="0">
              <a:solidFill>
                <a:srgbClr val="165955"/>
              </a:solidFill>
            </a:endParaRPr>
          </a:p>
        </p:txBody>
      </p:sp>
      <p:cxnSp>
        <p:nvCxnSpPr>
          <p:cNvPr id="74" name="꺾인 연결선 73"/>
          <p:cNvCxnSpPr>
            <a:cxnSpLocks/>
            <a:endCxn id="70" idx="1"/>
          </p:cNvCxnSpPr>
          <p:nvPr/>
        </p:nvCxnSpPr>
        <p:spPr>
          <a:xfrm>
            <a:off x="8453066" y="5052473"/>
            <a:ext cx="753620" cy="249750"/>
          </a:xfrm>
          <a:prstGeom prst="bentConnector3">
            <a:avLst>
              <a:gd name="adj1" fmla="val 50000"/>
            </a:avLst>
          </a:prstGeom>
          <a:ln w="19050">
            <a:solidFill>
              <a:srgbClr val="16595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12664" y="3414452"/>
            <a:ext cx="593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65955"/>
                </a:solidFill>
              </a:rPr>
              <a:t>“Suitable for columnar data analytics such as parquet”</a:t>
            </a:r>
            <a:endParaRPr lang="ko-KR" altLang="en-US" b="1" dirty="0">
              <a:solidFill>
                <a:srgbClr val="165955"/>
              </a:solidFill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685801" y="391390"/>
            <a:ext cx="10820398" cy="9990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 baseline="0">
                <a:ln w="3175" cmpd="sng"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1" dirty="0">
                <a:solidFill>
                  <a:srgbClr val="2A928C"/>
                </a:solidFill>
                <a:latin typeface="+mn-lt"/>
              </a:rPr>
              <a:t>2</a:t>
            </a:r>
            <a:r>
              <a:rPr lang="en-US" altLang="ko-KR" b="1" baseline="30000" dirty="0">
                <a:solidFill>
                  <a:srgbClr val="2A928C"/>
                </a:solidFill>
                <a:latin typeface="+mn-lt"/>
              </a:rPr>
              <a:t>nd</a:t>
            </a:r>
            <a:r>
              <a:rPr lang="en-US" altLang="ko-KR" b="1" dirty="0">
                <a:solidFill>
                  <a:srgbClr val="2A928C"/>
                </a:solidFill>
                <a:latin typeface="+mn-lt"/>
              </a:rPr>
              <a:t> Data-aware Computational Storage: OCS System</a:t>
            </a:r>
            <a:endParaRPr lang="ko-KR" altLang="en-US" b="1" dirty="0">
              <a:solidFill>
                <a:srgbClr val="2A928C"/>
              </a:solidFill>
              <a:latin typeface="+mn-lt"/>
            </a:endParaRPr>
          </a:p>
        </p:txBody>
      </p:sp>
      <p:cxnSp>
        <p:nvCxnSpPr>
          <p:cNvPr id="19" name="구부러진 연결선 37">
            <a:extLst>
              <a:ext uri="{FF2B5EF4-FFF2-40B4-BE49-F238E27FC236}">
                <a16:creationId xmlns:a16="http://schemas.microsoft.com/office/drawing/2014/main" id="{A25D165A-06F6-34C9-91E0-82B2FF87C62C}"/>
              </a:ext>
            </a:extLst>
          </p:cNvPr>
          <p:cNvCxnSpPr/>
          <p:nvPr/>
        </p:nvCxnSpPr>
        <p:spPr>
          <a:xfrm flipH="1">
            <a:off x="4465853" y="3582361"/>
            <a:ext cx="42356" cy="1456719"/>
          </a:xfrm>
          <a:prstGeom prst="curvedConnector3">
            <a:avLst>
              <a:gd name="adj1" fmla="val -687064"/>
            </a:avLst>
          </a:prstGeom>
          <a:ln w="19050">
            <a:solidFill>
              <a:srgbClr val="F5802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8E1336B-E81B-15F4-1F91-7655ACA51527}"/>
              </a:ext>
            </a:extLst>
          </p:cNvPr>
          <p:cNvCxnSpPr>
            <a:cxnSpLocks/>
          </p:cNvCxnSpPr>
          <p:nvPr/>
        </p:nvCxnSpPr>
        <p:spPr>
          <a:xfrm flipV="1">
            <a:off x="6663665" y="4300063"/>
            <a:ext cx="648198" cy="1469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79FDB8A-DB32-1692-3D15-FE5A07FD87C2}"/>
              </a:ext>
            </a:extLst>
          </p:cNvPr>
          <p:cNvCxnSpPr>
            <a:cxnSpLocks/>
          </p:cNvCxnSpPr>
          <p:nvPr/>
        </p:nvCxnSpPr>
        <p:spPr>
          <a:xfrm>
            <a:off x="6668400" y="4705875"/>
            <a:ext cx="643463" cy="81537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B6ED11-28FF-B459-7730-ED624A348ADF}"/>
              </a:ext>
            </a:extLst>
          </p:cNvPr>
          <p:cNvSpPr txBox="1"/>
          <p:nvPr/>
        </p:nvSpPr>
        <p:spPr>
          <a:xfrm>
            <a:off x="3471039" y="4109794"/>
            <a:ext cx="1831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58025"/>
                </a:solidFill>
              </a:rPr>
              <a:t>Offloading function</a:t>
            </a:r>
            <a:endParaRPr lang="ko-KR" altLang="en-US" sz="1400" b="1" dirty="0">
              <a:solidFill>
                <a:srgbClr val="F58025"/>
              </a:solidFill>
            </a:endParaRPr>
          </a:p>
        </p:txBody>
      </p:sp>
      <p:cxnSp>
        <p:nvCxnSpPr>
          <p:cNvPr id="72" name="꺾인 연결선 72">
            <a:extLst>
              <a:ext uri="{FF2B5EF4-FFF2-40B4-BE49-F238E27FC236}">
                <a16:creationId xmlns:a16="http://schemas.microsoft.com/office/drawing/2014/main" id="{26F73AF1-9893-47EB-B289-67F67D13D0F3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8453066" y="4511953"/>
            <a:ext cx="741351" cy="131628"/>
          </a:xfrm>
          <a:prstGeom prst="bentConnector3">
            <a:avLst/>
          </a:prstGeom>
          <a:ln w="19050">
            <a:solidFill>
              <a:srgbClr val="16595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8066</TotalTime>
  <Words>1717</Words>
  <Application>Microsoft Office PowerPoint</Application>
  <PresentationFormat>와이드스크린</PresentationFormat>
  <Paragraphs>365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Wingdings</vt:lpstr>
      <vt:lpstr>Celestial</vt:lpstr>
      <vt:lpstr>Accelerating Data Analytics Using  Object-based Computational Storage System in HPC</vt:lpstr>
      <vt:lpstr>Legal Disclaimer</vt:lpstr>
      <vt:lpstr>Agenda</vt:lpstr>
      <vt:lpstr>Challenges of Analytics Systems: A Traditional Approach</vt:lpstr>
      <vt:lpstr>Challenges of Analytics System: A New Approach</vt:lpstr>
      <vt:lpstr>Motivation: Data-aware Computational Storage</vt:lpstr>
      <vt:lpstr>1st Data-aware Computational Storage: KVCSD</vt:lpstr>
      <vt:lpstr>1st Data-aware Computational Storage: KVCSD</vt:lpstr>
      <vt:lpstr>PowerPoint 프레젠테이션</vt:lpstr>
      <vt:lpstr>OCS System: Architecture</vt:lpstr>
      <vt:lpstr>Key Success Factors: Everywhere Compute w/ Object </vt:lpstr>
      <vt:lpstr>Key Success Factors: Everywhere Compute w/ Analytics Eco.</vt:lpstr>
      <vt:lpstr>OCS System: Align with Analytics System Trends</vt:lpstr>
      <vt:lpstr>OCS System: Expected Benefits</vt:lpstr>
      <vt:lpstr>Open Ecosystem</vt:lpstr>
      <vt:lpstr>Open Ecosystem: Partners</vt:lpstr>
      <vt:lpstr>OCS System Demonstration</vt:lpstr>
      <vt:lpstr>Learn More about our OCS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노정기(NOH JUNGKI) Storage Software</cp:lastModifiedBy>
  <cp:revision>925</cp:revision>
  <dcterms:created xsi:type="dcterms:W3CDTF">2021-05-28T21:00:04Z</dcterms:created>
  <dcterms:modified xsi:type="dcterms:W3CDTF">2023-10-05T07:46:41Z</dcterms:modified>
</cp:coreProperties>
</file>