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18/06/2019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2019-06-18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  <a:p>
            <a:pPr lvl="1"/>
            <a:r>
              <a:rPr lang="en-US" dirty="0"/>
              <a:t>Update heating values to IEA-published values</a:t>
            </a:r>
          </a:p>
          <a:p>
            <a:pPr lvl="1"/>
            <a:r>
              <a:rPr lang="en-US" dirty="0"/>
              <a:t>Validation looks OK</a:t>
            </a:r>
          </a:p>
          <a:p>
            <a:r>
              <a:rPr lang="en-US" dirty="0"/>
              <a:t>Mapping shortest paths </a:t>
            </a:r>
          </a:p>
          <a:p>
            <a:pPr lvl="1"/>
            <a:r>
              <a:rPr lang="en-US" dirty="0"/>
              <a:t>Made flexible shortest path algorithm</a:t>
            </a:r>
          </a:p>
          <a:p>
            <a:pPr lvl="1"/>
            <a:r>
              <a:rPr lang="en-US" dirty="0"/>
              <a:t>Link shortest path to trade values for regional aggregation (flexible)</a:t>
            </a:r>
          </a:p>
          <a:p>
            <a:r>
              <a:rPr lang="en-US" dirty="0"/>
              <a:t>MESSAGE review</a:t>
            </a:r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algorithm</a:t>
            </a:r>
            <a:endParaRPr lang="en-A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F6AA7-36B6-40D6-A568-8566A6458A1D}"/>
              </a:ext>
            </a:extLst>
          </p:cNvPr>
          <p:cNvSpPr/>
          <p:nvPr/>
        </p:nvSpPr>
        <p:spPr>
          <a:xfrm>
            <a:off x="138069" y="3620418"/>
            <a:ext cx="2365696" cy="755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n w="0"/>
                <a:solidFill>
                  <a:schemeClr val="tx1"/>
                </a:solidFill>
              </a:rPr>
              <a:t>User inputs: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</a:rPr>
              <a:t>Seaports of interest (csv file)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</a:rPr>
              <a:t>Level of node granularity (value)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</a:rPr>
              <a:t>Regional specification (csv file)</a:t>
            </a:r>
            <a:endParaRPr lang="en-AT" sz="120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D664D-DF24-40DB-A446-74C9372F5818}"/>
              </a:ext>
            </a:extLst>
          </p:cNvPr>
          <p:cNvSpPr/>
          <p:nvPr/>
        </p:nvSpPr>
        <p:spPr>
          <a:xfrm>
            <a:off x="3661444" y="2086043"/>
            <a:ext cx="1783011" cy="326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n w="0"/>
                <a:solidFill>
                  <a:schemeClr val="tx1"/>
                </a:solidFill>
              </a:rPr>
              <a:t>Step 1: Node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F704F-8173-4EBD-A914-D854A4A19E7B}"/>
              </a:ext>
            </a:extLst>
          </p:cNvPr>
          <p:cNvSpPr/>
          <p:nvPr/>
        </p:nvSpPr>
        <p:spPr>
          <a:xfrm>
            <a:off x="3627539" y="3099976"/>
            <a:ext cx="1855713" cy="326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n w="0"/>
                <a:solidFill>
                  <a:schemeClr val="tx1"/>
                </a:solidFill>
              </a:rPr>
              <a:t>Step 2: Calculate distance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8BB3F0-0962-47A9-87C3-5C3786FBD595}"/>
              </a:ext>
            </a:extLst>
          </p:cNvPr>
          <p:cNvSpPr/>
          <p:nvPr/>
        </p:nvSpPr>
        <p:spPr>
          <a:xfrm>
            <a:off x="3405579" y="3922975"/>
            <a:ext cx="2294739" cy="326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n w="0"/>
                <a:solidFill>
                  <a:schemeClr val="tx1"/>
                </a:solidFill>
              </a:rPr>
              <a:t>Step 3: Floyd-</a:t>
            </a:r>
            <a:r>
              <a:rPr lang="en-US" sz="1200" b="1" dirty="0" err="1">
                <a:ln w="0"/>
                <a:solidFill>
                  <a:schemeClr val="tx1"/>
                </a:solidFill>
              </a:rPr>
              <a:t>Warshall</a:t>
            </a:r>
            <a:r>
              <a:rPr lang="en-US" sz="1200" b="1" dirty="0">
                <a:ln w="0"/>
                <a:solidFill>
                  <a:schemeClr val="tx1"/>
                </a:solidFill>
              </a:rPr>
              <a:t> Algorithm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83C2D6-C03D-4BD1-94A1-03D371B58EDF}"/>
              </a:ext>
            </a:extLst>
          </p:cNvPr>
          <p:cNvSpPr/>
          <p:nvPr/>
        </p:nvSpPr>
        <p:spPr>
          <a:xfrm>
            <a:off x="3627539" y="4836089"/>
            <a:ext cx="1858512" cy="3268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n w="0"/>
                <a:solidFill>
                  <a:schemeClr val="tx1"/>
                </a:solidFill>
              </a:rPr>
              <a:t>Step 4: Link to trade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FC429-3693-4B03-9680-184801D9C50E}"/>
              </a:ext>
            </a:extLst>
          </p:cNvPr>
          <p:cNvSpPr/>
          <p:nvPr/>
        </p:nvSpPr>
        <p:spPr>
          <a:xfrm>
            <a:off x="8065492" y="2063630"/>
            <a:ext cx="1921602" cy="3268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n w="0"/>
                <a:solidFill>
                  <a:schemeClr val="tx1"/>
                </a:solidFill>
              </a:rPr>
              <a:t>Step 5: Assign trade to port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5DC7A5-1097-4A69-9715-FADEF5117063}"/>
              </a:ext>
            </a:extLst>
          </p:cNvPr>
          <p:cNvSpPr/>
          <p:nvPr/>
        </p:nvSpPr>
        <p:spPr>
          <a:xfrm>
            <a:off x="7681873" y="3073239"/>
            <a:ext cx="2802446" cy="3268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n w="0"/>
                <a:solidFill>
                  <a:schemeClr val="tx1"/>
                </a:solidFill>
              </a:rPr>
              <a:t>Step 6: Calculate total trade to/from port</a:t>
            </a:r>
            <a:endParaRPr lang="en-US" sz="1200" dirty="0">
              <a:ln w="0"/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BDC94B-B47C-40A7-955A-67546A0476A1}"/>
              </a:ext>
            </a:extLst>
          </p:cNvPr>
          <p:cNvSpPr/>
          <p:nvPr/>
        </p:nvSpPr>
        <p:spPr>
          <a:xfrm>
            <a:off x="7464807" y="3935238"/>
            <a:ext cx="3532288" cy="3268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n w="0"/>
                <a:solidFill>
                  <a:schemeClr val="tx1"/>
                </a:solidFill>
              </a:rPr>
              <a:t>Step 7: Calculate share of imports/exports by region</a:t>
            </a:r>
            <a:endParaRPr lang="en-US" sz="1200" dirty="0">
              <a:ln w="0"/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1C2D2D-DA4F-4419-A4EC-580D16FCCD29}"/>
              </a:ext>
            </a:extLst>
          </p:cNvPr>
          <p:cNvSpPr/>
          <p:nvPr/>
        </p:nvSpPr>
        <p:spPr>
          <a:xfrm>
            <a:off x="7863808" y="4858093"/>
            <a:ext cx="2734286" cy="326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n w="0"/>
                <a:solidFill>
                  <a:schemeClr val="tx1"/>
                </a:solidFill>
              </a:rPr>
              <a:t>Step 8: Identify primary ports by region</a:t>
            </a:r>
          </a:p>
        </p:txBody>
      </p:sp>
    </p:spTree>
    <p:extLst>
      <p:ext uri="{BB962C8B-B14F-4D97-AF65-F5344CB8AC3E}">
        <p14:creationId xmlns:p14="http://schemas.microsoft.com/office/powerpoint/2010/main" val="399047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 algorithm (detailed)</a:t>
            </a:r>
            <a:endParaRPr lang="en-A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F6AA7-36B6-40D6-A568-8566A6458A1D}"/>
              </a:ext>
            </a:extLst>
          </p:cNvPr>
          <p:cNvSpPr/>
          <p:nvPr/>
        </p:nvSpPr>
        <p:spPr>
          <a:xfrm>
            <a:off x="138069" y="3620418"/>
            <a:ext cx="2365696" cy="755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n w="0"/>
                <a:solidFill>
                  <a:schemeClr val="tx1"/>
                </a:solidFill>
              </a:rPr>
              <a:t>User inputs: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</a:rPr>
              <a:t>Seaports of interest (csv file)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</a:rPr>
              <a:t>Level of node granularity (value)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tx1"/>
                </a:solidFill>
              </a:rPr>
              <a:t>Regional specification (csv file)</a:t>
            </a:r>
            <a:endParaRPr lang="en-AT" sz="1200" dirty="0">
              <a:ln w="0"/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4D664D-DF24-40DB-A446-74C9372F5818}"/>
                  </a:ext>
                </a:extLst>
              </p:cNvPr>
              <p:cNvSpPr/>
              <p:nvPr/>
            </p:nvSpPr>
            <p:spPr>
              <a:xfrm>
                <a:off x="2805767" y="1696420"/>
                <a:ext cx="3558678" cy="7550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1: Node definition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nodes (ports + uniform nodes)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Generate combinations of all defined nodes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4D664D-DF24-40DB-A446-74C9372F58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67" y="1696420"/>
                <a:ext cx="3558678" cy="7550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BF704F-8173-4EBD-A914-D854A4A19E7B}"/>
                  </a:ext>
                </a:extLst>
              </p:cNvPr>
              <p:cNvSpPr/>
              <p:nvPr/>
            </p:nvSpPr>
            <p:spPr>
              <a:xfrm>
                <a:off x="2808566" y="2846784"/>
                <a:ext cx="3558678" cy="7550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2: Calculate distance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Calculate Haversine distance between nodes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Put distance into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matrix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BF704F-8173-4EBD-A914-D854A4A19E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66" y="2846784"/>
                <a:ext cx="3558678" cy="7550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8BB3F0-0962-47A9-87C3-5C3786FBD595}"/>
                  </a:ext>
                </a:extLst>
              </p:cNvPr>
              <p:cNvSpPr/>
              <p:nvPr/>
            </p:nvSpPr>
            <p:spPr>
              <a:xfrm>
                <a:off x="2805767" y="3934349"/>
                <a:ext cx="3561477" cy="140184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3: Floyd-</a:t>
                </a:r>
                <a:r>
                  <a:rPr lang="en-US" sz="1200" b="1" dirty="0" err="1">
                    <a:ln w="0"/>
                    <a:solidFill>
                      <a:schemeClr val="tx1"/>
                    </a:solidFill>
                  </a:rPr>
                  <a:t>Warshall</a:t>
                </a:r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 Algorithm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Run FW algorithm for shortest route between ports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There can be multiple ports per country (e.g. USA)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For each country-country pair 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) identify port-port pair that is shortest 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8BB3F0-0962-47A9-87C3-5C3786FBD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67" y="3934349"/>
                <a:ext cx="3561477" cy="14018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83C2D6-C03D-4BD1-94A1-03D371B58EDF}"/>
                  </a:ext>
                </a:extLst>
              </p:cNvPr>
              <p:cNvSpPr/>
              <p:nvPr/>
            </p:nvSpPr>
            <p:spPr>
              <a:xfrm>
                <a:off x="2805768" y="5578813"/>
                <a:ext cx="3558678" cy="75500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4: Link to trade data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For each energy commodity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, assign trade amount in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A83C2D6-C03D-4BD1-94A1-03D371B58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68" y="5578813"/>
                <a:ext cx="3558678" cy="755009"/>
              </a:xfrm>
              <a:prstGeom prst="rect">
                <a:avLst/>
              </a:prstGeom>
              <a:blipFill>
                <a:blip r:embed="rId5"/>
                <a:stretch>
                  <a:fillRect r="-341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BFC429-3693-4B03-9680-184801D9C50E}"/>
                  </a:ext>
                </a:extLst>
              </p:cNvPr>
              <p:cNvSpPr/>
              <p:nvPr/>
            </p:nvSpPr>
            <p:spPr>
              <a:xfrm>
                <a:off x="6651947" y="1695645"/>
                <a:ext cx="5267936" cy="9434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5: Assign trade to port</a:t>
                </a:r>
              </a:p>
              <a:p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For each commodity </a:t>
                </a:r>
                <a14:m>
                  <m:oMath xmlns:m="http://schemas.openxmlformats.org/officeDocument/2006/math">
                    <m:r>
                      <a:rPr lang="en-US" sz="12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Assign trade amount in year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for imports,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for exports) to each port-port combination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6BFC429-3693-4B03-9680-184801D9C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947" y="1695645"/>
                <a:ext cx="5267936" cy="9434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5DC7A5-1097-4A69-9715-FADEF5117063}"/>
                  </a:ext>
                </a:extLst>
              </p:cNvPr>
              <p:cNvSpPr/>
              <p:nvPr/>
            </p:nvSpPr>
            <p:spPr>
              <a:xfrm>
                <a:off x="6651947" y="2812526"/>
                <a:ext cx="5267936" cy="9434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6: Calculate total trade to/from port</a:t>
                </a:r>
                <a:endParaRPr lang="en-US" sz="1200" dirty="0">
                  <a:ln w="0"/>
                  <a:solidFill>
                    <a:schemeClr val="tx1"/>
                  </a:solidFill>
                </a:endParaRPr>
              </a:p>
              <a:p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For each commodity </a:t>
                </a:r>
                <a14:m>
                  <m:oMath xmlns:m="http://schemas.openxmlformats.org/officeDocument/2006/math">
                    <m:r>
                      <a:rPr lang="en-US" sz="12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for each port (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) in a region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</m:sSub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35DC7A5-1097-4A69-9715-FADEF5117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947" y="2812526"/>
                <a:ext cx="5267936" cy="9434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BDC94B-B47C-40A7-955A-67546A0476A1}"/>
                  </a:ext>
                </a:extLst>
              </p:cNvPr>
              <p:cNvSpPr/>
              <p:nvPr/>
            </p:nvSpPr>
            <p:spPr>
              <a:xfrm>
                <a:off x="6669246" y="3936842"/>
                <a:ext cx="5267936" cy="12255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7: Calculate share of imports/exports by region</a:t>
                </a:r>
                <a:endParaRPr lang="en-US" sz="1200" dirty="0">
                  <a:ln w="0"/>
                  <a:solidFill>
                    <a:schemeClr val="tx1"/>
                  </a:solidFill>
                </a:endParaRPr>
              </a:p>
              <a:p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For each region </a:t>
                </a:r>
                <a14:m>
                  <m:oMath xmlns:m="http://schemas.openxmlformats.org/officeDocument/2006/math">
                    <m:r>
                      <a:rPr lang="en-US" sz="12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Calculate share of commodity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moving </a:t>
                </a:r>
                <a:r>
                  <a:rPr lang="en-US" sz="1200" i="1" dirty="0">
                    <a:ln w="0"/>
                    <a:solidFill>
                      <a:schemeClr val="tx1"/>
                    </a:solidFill>
                  </a:rPr>
                  <a:t>to</a:t>
                </a: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each port in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sz="120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𝑝𝑘𝑡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𝑝𝑘𝑡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200" dirty="0">
                  <a:ln w="0"/>
                  <a:solidFill>
                    <a:schemeClr val="tx1"/>
                  </a:solidFill>
                </a:endParaRPr>
              </a:p>
              <a:p>
                <a:endParaRPr lang="en-US" sz="1200" dirty="0">
                  <a:ln w="0"/>
                  <a:solidFill>
                    <a:schemeClr val="tx1"/>
                  </a:solidFill>
                </a:endParaRPr>
              </a:p>
              <a:p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Calculate share of commodity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moving </a:t>
                </a:r>
                <a:r>
                  <a:rPr lang="en-US" sz="1200" i="1" dirty="0">
                    <a:ln w="0"/>
                    <a:solidFill>
                      <a:schemeClr val="tx1"/>
                    </a:solidFill>
                  </a:rPr>
                  <a:t>from</a:t>
                </a:r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each port in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200" i="1" dirty="0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sz="1200" i="1" dirty="0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𝑝𝑘𝑡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200" i="1">
                                <a:ln w="0"/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brk m:alnAt="9"/>
                                  </m:r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m:rPr>
                                    <m:brk m:alnAt="9"/>
                                  </m:r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ln w="0"/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𝑝𝑘𝑡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200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BDC94B-B47C-40A7-955A-67546A047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46" y="3936842"/>
                <a:ext cx="5267936" cy="1225513"/>
              </a:xfrm>
              <a:prstGeom prst="rect">
                <a:avLst/>
              </a:prstGeom>
              <a:blipFill>
                <a:blip r:embed="rId8"/>
                <a:stretch>
                  <a:fillRect t="-493" b="-24631"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D1C2D2D-DA4F-4419-A4EC-580D16FCCD29}"/>
                  </a:ext>
                </a:extLst>
              </p:cNvPr>
              <p:cNvSpPr/>
              <p:nvPr/>
            </p:nvSpPr>
            <p:spPr>
              <a:xfrm>
                <a:off x="6669246" y="5419762"/>
                <a:ext cx="5267936" cy="10731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ln w="0"/>
                    <a:solidFill>
                      <a:schemeClr val="tx1"/>
                    </a:solidFill>
                  </a:rPr>
                  <a:t>Step 8: Identify primary ports by region</a:t>
                </a:r>
              </a:p>
              <a:p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For each region </a:t>
                </a:r>
                <a14:m>
                  <m:oMath xmlns:m="http://schemas.openxmlformats.org/officeDocument/2006/math">
                    <m:r>
                      <a:rPr lang="en-US" sz="1200" i="1" u="sng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u="sng" dirty="0">
                    <a:ln w="0"/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The port with the largest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  <m:sup>
                        <m:r>
                          <a:rPr lang="en-US" sz="1200" i="1">
                            <a:ln w="0"/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are the primary import/export port for region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in year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for commodity </a:t>
                </a:r>
                <a14:m>
                  <m:oMath xmlns:m="http://schemas.openxmlformats.org/officeDocument/2006/math">
                    <m:r>
                      <a:rPr lang="en-US" sz="1200" i="1">
                        <a:ln w="0"/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>
                    <a:ln w="0"/>
                    <a:solidFill>
                      <a:schemeClr val="tx1"/>
                    </a:solidFill>
                  </a:rPr>
                  <a:t>  </a:t>
                </a:r>
                <a:endParaRPr lang="en-US" sz="1200" b="1" dirty="0">
                  <a:ln w="0"/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D1C2D2D-DA4F-4419-A4EC-580D16FCC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246" y="5419762"/>
                <a:ext cx="5267936" cy="10731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4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50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418</Words>
  <Application>Microsoft Office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Representation of trade and transportation networks in global energy models  Updates: 2019-06-18</vt:lpstr>
      <vt:lpstr>Updates</vt:lpstr>
      <vt:lpstr>Shortest path algorithm</vt:lpstr>
      <vt:lpstr>Shortest path algorithm (detailed)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20</cp:revision>
  <dcterms:created xsi:type="dcterms:W3CDTF">2019-06-12T10:24:54Z</dcterms:created>
  <dcterms:modified xsi:type="dcterms:W3CDTF">2019-06-18T07:23:15Z</dcterms:modified>
</cp:coreProperties>
</file>