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58" r:id="rId15"/>
    <p:sldId id="259" r:id="rId16"/>
  </p:sldIdLst>
  <p:sldSz cx="12192000" cy="6858000"/>
  <p:notesSz cx="6858000" cy="9144000"/>
  <p:defaultTextStyle>
    <a:defPPr>
      <a:defRPr lang="en-A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574D16-2542-406D-9A49-DFCFAB452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82920-5432-4357-B11B-4A8B455B0C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E0FC95-B595-4059-987D-D8595D2A5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EA5C0-E932-4D14-82C6-12CC003115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2E56A-9F5A-4CF3-8256-F034397EF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530289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4217A-FCB5-406A-9C60-7C2B49FDE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1E1BE-7871-4A40-8686-12EDACAE78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5A2181-C867-4C22-97EC-1A50EA289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6290E-EFFB-4153-B9B0-F446D5301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C61E71-6EF0-4801-B15C-BA0F555A2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852059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41BBC4-B308-4085-9D4D-84756AB81F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914A62-28F9-4C82-BC93-5EA8D69F43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5DEB8-8543-43A8-ADEA-5A05DD684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5881E4-968B-4EF3-8FCD-3840F4403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1D9736-C719-426E-80BE-CAC4AE673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766755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B992-50DD-438A-9EA8-7292869032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783D-7ECA-4B6A-A9B5-C6E8D70F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61030-3BE5-4201-B0AE-99BE2BB1A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3D2E34-EEC4-4B37-829B-11F0DB4790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FB51C7-0F86-4A0F-ACB8-E3F25F6D8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72548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89A7A-1632-4559-8157-C5B513F349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EDCED7-49A7-4C7E-9BF9-64A647BE7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974CA-8CE2-41F7-A72E-A2C417FE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6CC470-2060-4DA7-8F62-98A073888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445A4-920C-4407-9C26-402BEA744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37338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AECE3-275E-4A06-87C7-2DD3FAA8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FBFC9-BEEB-451B-9DE5-92E442ABA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8F8EF8-B2EA-4C7C-9864-0109B7594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42225-AE88-46F2-8EFE-521253C8C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DE1B3-480F-45B1-9AAB-5B3AAFB72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09B5DD-02A6-47B9-9FF2-1EE4918A9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118597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18989F-2A03-4C9C-9CB6-F4459E712E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4F91F4-366D-4C99-9485-E273D7277A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9D4AD8-369F-4554-B7DE-363F3AD3B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72747E-AC59-4337-8BDE-06B65D905F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9125B-A83D-4605-90C9-8779C8E2C6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383DAC-4414-46DE-A35E-48C64EC5C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C97177-239E-4A1F-A85E-FB85020A2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77B76F-6334-4AFD-AA95-EADFCE31C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77635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94BE-B3F8-4167-8876-EB89BCE4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B9FA3-3881-4036-A058-4EED03AA1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E24AB7-2244-4E6B-811E-CCFD5F983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12660B-F6EF-49B1-8B9F-2AFDAC208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705010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BFD3DA-D770-4DC6-A23A-A3CCD14F1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400C665-7B69-4C0A-8DD5-E3A889F36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97047-19B8-4952-8EBE-ECC350FAC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007085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FA91E-FCBA-4E21-80AB-0E5B33C2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BD8407-75D0-4A9B-8729-864BAC6D3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25C3E7-A31D-4289-A76A-AD12D637B8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CFB7DC-6297-4969-A683-6E6DEEB2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D6AD70-4719-4B58-B3FE-6DE4100DC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5FB99-F447-45E3-B6E1-C919954035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46471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FBAF1-E1EC-46CE-A5B4-B55E90F9A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2E6533-CA5F-46B9-9AAC-73FE839CCB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752B0-D628-48E2-8143-47439D2222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E225DE-5295-4364-BF68-BE531E702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4B9F4D-D9BB-4964-B112-D391DE04F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039CBD-3827-4949-84B2-EA3D35FF0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20524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0C221C4-7230-4D58-9AF3-4DAF16CA7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B178E-CF68-4938-835D-D79FF3F858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3C5B3-7309-4630-9E0D-DE714FBDDD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645487-47E7-426D-ABE3-F7B06940B163}" type="datetimeFigureOut">
              <a:rPr lang="en-AT" smtClean="0"/>
              <a:t>13/06/2019</a:t>
            </a:fld>
            <a:endParaRPr lang="en-A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50402-03D0-444A-8F37-76A38EB572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EFB6E3-461D-48CD-B58C-02D1425273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A4DBD5-6D90-410D-838F-993C2E8C570A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56118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A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public.tableau.com/profile/jun.shepard#!/vizhome/trade_iea_validation/Validationdashboard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D266-C86C-4B4F-A10D-10F22D67494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600" dirty="0"/>
              <a:t>Representation of trade and transportation networks in global energy models</a:t>
            </a:r>
            <a:br>
              <a:rPr lang="en-US" sz="3600" dirty="0"/>
            </a:br>
            <a:br>
              <a:rPr lang="en-US" sz="3600" dirty="0"/>
            </a:br>
            <a:r>
              <a:rPr lang="en-US" sz="3600" dirty="0"/>
              <a:t>Updates: 2019-06-12</a:t>
            </a:r>
            <a:endParaRPr lang="en-AT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0BFC05-555E-496F-A6FE-CFF547AC99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endParaRPr lang="en-US" dirty="0">
              <a:latin typeface="+mj-lt"/>
            </a:endParaRPr>
          </a:p>
          <a:p>
            <a:pPr algn="l"/>
            <a:r>
              <a:rPr lang="en-US" dirty="0">
                <a:latin typeface="+mj-lt"/>
              </a:rPr>
              <a:t>Jun </a:t>
            </a:r>
            <a:r>
              <a:rPr lang="en-US" dirty="0" err="1">
                <a:latin typeface="+mj-lt"/>
              </a:rPr>
              <a:t>Ukita</a:t>
            </a:r>
            <a:r>
              <a:rPr lang="en-US" dirty="0">
                <a:latin typeface="+mj-lt"/>
              </a:rPr>
              <a:t> Shepard</a:t>
            </a:r>
          </a:p>
          <a:p>
            <a:pPr algn="l"/>
            <a:r>
              <a:rPr lang="en-US" dirty="0">
                <a:latin typeface="+mj-lt"/>
              </a:rPr>
              <a:t>IIASA-YSSP 2019</a:t>
            </a:r>
            <a:endParaRPr lang="en-AT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104183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Basic model: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trade flow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supply originating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total demand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total demand across regions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is distance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we ignore distance)</a:t>
                </a:r>
                <a:endParaRPr lang="en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043" t="-2522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383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US" dirty="0"/>
                  <a:t>Modify to include effect of </a:t>
                </a:r>
                <a:r>
                  <a:rPr lang="en-US" b="1" dirty="0"/>
                  <a:t>competing demand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/>
                                <m:e>
                                  <m:f>
                                    <m:f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𝐷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−1</m:t>
                                          </m:r>
                                        </m:sup>
                                      </m:sSup>
                                    </m:num>
                                    <m:den>
                                      <m:sSubSup>
                                        <m:sSub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𝑖𝑗</m:t>
                                          </m:r>
                                        </m:sub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𝑏</m:t>
                                          </m:r>
                                        </m:sup>
                                      </m:sSubSup>
                                    </m:den>
                                  </m:f>
                                </m:e>
                              </m:nary>
                            </m:e>
                          </m:d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trade flow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supply originating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total demand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total demand across regions</a:t>
                </a:r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is distance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we ignore distance)</a:t>
                </a:r>
                <a:endParaRPr lang="en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043" t="-3153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4769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US" dirty="0"/>
                  <a:t>Run the following model </a:t>
                </a:r>
                <a:r>
                  <a:rPr lang="en-US" b="1" dirty="0"/>
                  <a:t>iteratively</a:t>
                </a:r>
                <a:r>
                  <a:rPr lang="en-US" dirty="0"/>
                  <a:t> to obtain trade flows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dirty="0"/>
                  <a:t> is trade flow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supply originating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is total demand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𝑂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sup>
                                </m:sSubSup>
                              </m:e>
                            </m:nary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>
                    <a:sym typeface="Wingdings" panose="05000000000000000000" pitchFamily="2" charset="2"/>
                  </a:rPr>
                  <a:t> Initial value = 0</a:t>
                </a:r>
                <a:endParaRPr lang="en-US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is distance function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if we ignore distance)</a:t>
                </a:r>
                <a:endParaRPr lang="en-AT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043" t="-2522" b="-2270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4679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Alward</a:t>
            </a:r>
            <a:r>
              <a:rPr lang="en-US" dirty="0"/>
              <a:t> et al., 1998)</a:t>
            </a:r>
            <a:endParaRPr lang="en-AT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Run the following model </a:t>
                </a:r>
                <a:r>
                  <a:rPr lang="en-US" b="1" dirty="0"/>
                  <a:t>iteratively</a:t>
                </a:r>
                <a:r>
                  <a:rPr lang="en-US" dirty="0"/>
                  <a:t> to obtain trade flows</a:t>
                </a:r>
                <a:endParaRPr lang="en-US" b="1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u="sng" dirty="0"/>
                  <a:t>Possible idea:</a:t>
                </a:r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Substitute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sup>
                    </m:sSubSup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dirty="0"/>
                  <a:t> 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Γ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dirty="0"/>
                  <a:t>: a generalized matrix for embodied conflicts/trade relations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2FFF4C-1657-48F9-BAA1-6F766DE29D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29175"/>
              </a:xfrm>
              <a:blipFill>
                <a:blip r:embed="rId2"/>
                <a:stretch>
                  <a:fillRect l="-1217" t="-2018"/>
                </a:stretch>
              </a:blipFill>
            </p:spPr>
            <p:txBody>
              <a:bodyPr/>
              <a:lstStyle/>
              <a:p>
                <a:r>
                  <a:rPr lang="en-A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4218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Mapping shortest paths </a:t>
            </a:r>
          </a:p>
          <a:p>
            <a:pPr lvl="1"/>
            <a:r>
              <a:rPr lang="en-US" dirty="0"/>
              <a:t>Rewrite Floyd-</a:t>
            </a:r>
            <a:r>
              <a:rPr lang="en-US" dirty="0" err="1"/>
              <a:t>Warshall</a:t>
            </a:r>
            <a:r>
              <a:rPr lang="en-US" dirty="0"/>
              <a:t> algorithm so that it’s flexible</a:t>
            </a:r>
          </a:p>
          <a:p>
            <a:pPr lvl="1"/>
            <a:r>
              <a:rPr lang="en-US" dirty="0"/>
              <a:t>Import road networks to include land transport into algorithm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Regional aggregation</a:t>
            </a:r>
          </a:p>
          <a:p>
            <a:pPr lvl="1"/>
            <a:r>
              <a:rPr lang="en-US" dirty="0"/>
              <a:t>Designate major port by region, for each energy commodity</a:t>
            </a:r>
          </a:p>
          <a:p>
            <a:pPr lvl="1"/>
            <a:r>
              <a:rPr lang="en-US" dirty="0"/>
              <a:t>Map trade flows by energy commodity using new regional definition</a:t>
            </a:r>
          </a:p>
          <a:p>
            <a:pPr lvl="2"/>
            <a:r>
              <a:rPr lang="en-US" dirty="0"/>
              <a:t>Make sure regional definition remains flexible (user input)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545736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If moving ahead with double-constrained gravity model…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Begin building matrices of </a:t>
            </a:r>
          </a:p>
          <a:p>
            <a:pPr lvl="1"/>
            <a:r>
              <a:rPr lang="en-US" dirty="0"/>
              <a:t>Trade flows by energy commodity, by year</a:t>
            </a:r>
          </a:p>
          <a:p>
            <a:pPr lvl="1"/>
            <a:r>
              <a:rPr lang="en-US" dirty="0"/>
              <a:t>Trade indicator (of any commodity) in time (t-1), by year</a:t>
            </a:r>
          </a:p>
          <a:p>
            <a:pPr lvl="1"/>
            <a:r>
              <a:rPr lang="en-US" dirty="0"/>
              <a:t>Conflict, by year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620770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97429-F8E1-451C-B6CC-5CB976151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1BA7AE-A300-466B-A6FE-4E1A43FC94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validation</a:t>
            </a:r>
          </a:p>
          <a:p>
            <a:pPr lvl="1"/>
            <a:r>
              <a:rPr lang="en-US" dirty="0"/>
              <a:t>Built local SQL database for trade and energy data</a:t>
            </a:r>
          </a:p>
          <a:p>
            <a:pPr lvl="1"/>
            <a:r>
              <a:rPr lang="en-US" dirty="0"/>
              <a:t>Validate trade data by using region-specific specific energy</a:t>
            </a:r>
          </a:p>
          <a:p>
            <a:pPr lvl="1"/>
            <a:r>
              <a:rPr lang="en-US" dirty="0"/>
              <a:t>Visualize validation</a:t>
            </a:r>
          </a:p>
          <a:p>
            <a:r>
              <a:rPr lang="en-US" dirty="0"/>
              <a:t>Mapping shortest paths </a:t>
            </a:r>
          </a:p>
          <a:p>
            <a:pPr lvl="1"/>
            <a:r>
              <a:rPr lang="en-US" dirty="0"/>
              <a:t>Add ports to the “major ports” dataset to include 835 most active sea ports</a:t>
            </a:r>
          </a:p>
          <a:p>
            <a:pPr lvl="1"/>
            <a:r>
              <a:rPr lang="en-US" dirty="0"/>
              <a:t>Made node compilation flexible</a:t>
            </a:r>
          </a:p>
          <a:p>
            <a:r>
              <a:rPr lang="en-US" dirty="0"/>
              <a:t>Literature review</a:t>
            </a:r>
          </a:p>
          <a:p>
            <a:pPr lvl="1"/>
            <a:r>
              <a:rPr lang="en-US" dirty="0"/>
              <a:t>Double-constrained gravity model</a:t>
            </a:r>
          </a:p>
          <a:p>
            <a:pPr lvl="1"/>
            <a:endParaRPr lang="en-US" dirty="0"/>
          </a:p>
          <a:p>
            <a:pPr lvl="1"/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39904790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8D9-F872-4191-8328-B8D2CF95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database: BACI and IEA-WEB</a:t>
            </a:r>
            <a:endParaRPr lang="en-A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EB75B9-A544-4ECC-985C-48C19469F6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46" b="42966"/>
          <a:stretch/>
        </p:blipFill>
        <p:spPr>
          <a:xfrm>
            <a:off x="2981949" y="2324099"/>
            <a:ext cx="6228102" cy="315812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46FAA5D-4DA4-4FC1-9136-E3B1D77B653A}"/>
              </a:ext>
            </a:extLst>
          </p:cNvPr>
          <p:cNvSpPr txBox="1"/>
          <p:nvPr/>
        </p:nvSpPr>
        <p:spPr>
          <a:xfrm>
            <a:off x="4606954" y="5761652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BACI trade data (1995)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461978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188D9-F872-4191-8328-B8D2CF959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 database: BACI and IEA-WEB</a:t>
            </a:r>
            <a:endParaRPr lang="en-AT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F89330-0666-4BBD-B507-E137C65EF4CE}"/>
              </a:ext>
            </a:extLst>
          </p:cNvPr>
          <p:cNvSpPr txBox="1"/>
          <p:nvPr/>
        </p:nvSpPr>
        <p:spPr>
          <a:xfrm>
            <a:off x="4606953" y="4918355"/>
            <a:ext cx="2978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IEA World Energy Balance</a:t>
            </a:r>
            <a:endParaRPr lang="en-AT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E568ACF-C314-49E3-A1D4-6CAA0A267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18" y="1825904"/>
            <a:ext cx="12135162" cy="2957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6915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Converting trade to physical energy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138-66C6-4FD8-9960-25CFA8A2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country-specific NCV from IEA where available</a:t>
            </a:r>
          </a:p>
          <a:p>
            <a:pPr lvl="1"/>
            <a:r>
              <a:rPr lang="en-US" dirty="0"/>
              <a:t>Uniquely </a:t>
            </a:r>
            <a:r>
              <a:rPr lang="en-US" dirty="0" err="1"/>
              <a:t>ID’d</a:t>
            </a:r>
            <a:r>
              <a:rPr lang="en-US" dirty="0"/>
              <a:t> at the country-energy resource level</a:t>
            </a:r>
          </a:p>
          <a:p>
            <a:pPr lvl="1"/>
            <a:r>
              <a:rPr lang="en-US" dirty="0"/>
              <a:t>Hold it constant over time</a:t>
            </a:r>
          </a:p>
          <a:p>
            <a:r>
              <a:rPr lang="en-US" dirty="0"/>
              <a:t>Where country-level data are not available, average NCV by resource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0981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 to IEA data</a:t>
            </a:r>
            <a:endParaRPr lang="en-AT" dirty="0"/>
          </a:p>
        </p:txBody>
      </p:sp>
      <p:pic>
        <p:nvPicPr>
          <p:cNvPr id="6" name="Picture 5">
            <a:hlinkClick r:id="rId2"/>
            <a:extLst>
              <a:ext uri="{FF2B5EF4-FFF2-40B4-BE49-F238E27FC236}">
                <a16:creationId xmlns:a16="http://schemas.microsoft.com/office/drawing/2014/main" id="{CEA0848B-7FB6-4B2A-86C1-EA90DB7C12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2350" y="1512897"/>
            <a:ext cx="10147300" cy="487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873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shortest paths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138-66C6-4FD8-9960-25CFA8A2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New dataset includes major sea ports and inland water ports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BE68D2-75ED-4A0A-9694-69192378E0D6}"/>
              </a:ext>
            </a:extLst>
          </p:cNvPr>
          <p:cNvSpPr txBox="1"/>
          <p:nvPr/>
        </p:nvSpPr>
        <p:spPr>
          <a:xfrm>
            <a:off x="9713247" y="5715298"/>
            <a:ext cx="169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dirty="0"/>
              <a:t> = inland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Blue</a:t>
            </a:r>
            <a:r>
              <a:rPr lang="en-US" dirty="0"/>
              <a:t> = sea port</a:t>
            </a:r>
          </a:p>
          <a:p>
            <a:r>
              <a:rPr lang="en-US" dirty="0"/>
              <a:t>Grey = sea node</a:t>
            </a:r>
            <a:endParaRPr lang="en-AT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29F5B3-F600-4564-AB00-E0F814369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2825"/>
            <a:ext cx="8875047" cy="4527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036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1C1A6-FE28-4763-B395-F7A572D9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shortest paths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5AD138-66C6-4FD8-9960-25CFA8A26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User can change how granular nodes should be (e.g. 5 degrees)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0919F1-D8EE-447B-BF85-AD928F97B1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70125"/>
            <a:ext cx="8875047" cy="45878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7BE68D2-75ED-4A0A-9694-69192378E0D6}"/>
              </a:ext>
            </a:extLst>
          </p:cNvPr>
          <p:cNvSpPr txBox="1"/>
          <p:nvPr/>
        </p:nvSpPr>
        <p:spPr>
          <a:xfrm>
            <a:off x="9713247" y="5715298"/>
            <a:ext cx="16966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Green</a:t>
            </a:r>
            <a:r>
              <a:rPr lang="en-US" dirty="0"/>
              <a:t> = inland</a:t>
            </a:r>
          </a:p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Blue</a:t>
            </a:r>
            <a:r>
              <a:rPr lang="en-US" dirty="0"/>
              <a:t> = sea port</a:t>
            </a:r>
          </a:p>
          <a:p>
            <a:r>
              <a:rPr lang="en-US" dirty="0"/>
              <a:t>Grey = sea node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423325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3FE24-EBF9-4E35-8F8A-299A89BD8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Double-constrained gravity model</a:t>
            </a:r>
            <a:endParaRPr lang="en-A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FFF4C-1657-48F9-BAA1-6F766DE29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Solve trade flows based on: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514350" indent="-514350">
              <a:buAutoNum type="arabicParenR"/>
            </a:pPr>
            <a:r>
              <a:rPr lang="en-US" dirty="0"/>
              <a:t>Supply from region </a:t>
            </a:r>
            <a:r>
              <a:rPr lang="en-US" b="1" dirty="0" err="1"/>
              <a:t>i</a:t>
            </a:r>
            <a:endParaRPr lang="en-US" b="1" dirty="0"/>
          </a:p>
          <a:p>
            <a:pPr marL="514350" indent="-514350">
              <a:buAutoNum type="arabicParenR"/>
            </a:pPr>
            <a:r>
              <a:rPr lang="en-US" dirty="0"/>
              <a:t>Demand in region </a:t>
            </a:r>
            <a:r>
              <a:rPr lang="en-US" b="1" dirty="0"/>
              <a:t>j</a:t>
            </a:r>
          </a:p>
          <a:p>
            <a:pPr marL="514350" indent="-514350">
              <a:buAutoNum type="arabicParenR"/>
            </a:pPr>
            <a:r>
              <a:rPr lang="en-US" dirty="0"/>
              <a:t>Distance between </a:t>
            </a:r>
            <a:r>
              <a:rPr lang="en-US" b="1" dirty="0" err="1"/>
              <a:t>i</a:t>
            </a:r>
            <a:r>
              <a:rPr lang="en-US" dirty="0"/>
              <a:t> and </a:t>
            </a:r>
            <a:r>
              <a:rPr lang="en-US" b="1" dirty="0"/>
              <a:t>j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502605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522</Words>
  <Application>Microsoft Office PowerPoint</Application>
  <PresentationFormat>Widescreen</PresentationFormat>
  <Paragraphs>104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Wingdings</vt:lpstr>
      <vt:lpstr>Office Theme</vt:lpstr>
      <vt:lpstr>Representation of trade and transportation networks in global energy models  Updates: 2019-06-12</vt:lpstr>
      <vt:lpstr>Updates</vt:lpstr>
      <vt:lpstr>SQL database: BACI and IEA-WEB</vt:lpstr>
      <vt:lpstr>SQL database: BACI and IEA-WEB</vt:lpstr>
      <vt:lpstr>Converting trade to physical energy</vt:lpstr>
      <vt:lpstr>Compare to IEA data</vt:lpstr>
      <vt:lpstr>Mapping shortest paths</vt:lpstr>
      <vt:lpstr>Mapping shortest paths</vt:lpstr>
      <vt:lpstr>Double-constrained gravity model</vt:lpstr>
      <vt:lpstr>Double-constrained gravity model (Alward et al., 1998)</vt:lpstr>
      <vt:lpstr>Double-constrained gravity model (Alward et al., 1998)</vt:lpstr>
      <vt:lpstr>Double-constrained gravity model (Alward et al., 1998)</vt:lpstr>
      <vt:lpstr>Double-constrained gravity model (Alward et al., 1998)</vt:lpstr>
      <vt:lpstr>Next steps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Representation of trade and transportation networks in global energy models  Updates: 2019-06-12</dc:title>
  <dc:creator>Shepard Jun</dc:creator>
  <cp:lastModifiedBy>Shepard Jun</cp:lastModifiedBy>
  <cp:revision>13</cp:revision>
  <dcterms:created xsi:type="dcterms:W3CDTF">2019-06-12T10:24:54Z</dcterms:created>
  <dcterms:modified xsi:type="dcterms:W3CDTF">2019-06-13T14:42:28Z</dcterms:modified>
</cp:coreProperties>
</file>