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  <p:sldId id="259" r:id="rId18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12/06/2019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ublic.tableau.com/profile/jun.shepard#!/vizhome/trade_iea_validation/Validationdashboar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2019-06-12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shortest paths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can change how granular nodes should be (e.g. 5 degrees)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19F1-D8EE-447B-BF85-AD928F97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0125"/>
            <a:ext cx="8875047" cy="458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E68D2-75ED-4A0A-9694-69192378E0D6}"/>
              </a:ext>
            </a:extLst>
          </p:cNvPr>
          <p:cNvSpPr txBox="1"/>
          <p:nvPr/>
        </p:nvSpPr>
        <p:spPr>
          <a:xfrm>
            <a:off x="9713247" y="5715298"/>
            <a:ext cx="169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= inland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Blue</a:t>
            </a:r>
            <a:r>
              <a:rPr lang="en-US" dirty="0"/>
              <a:t> = sea port</a:t>
            </a:r>
          </a:p>
          <a:p>
            <a:r>
              <a:rPr lang="en-US" dirty="0"/>
              <a:t>Grey = sea node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4233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FF4C-1657-48F9-BAA1-6F766DE2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 trade flows based on: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AutoNum type="arabicParenR"/>
            </a:pPr>
            <a:r>
              <a:rPr lang="en-US" dirty="0"/>
              <a:t>Supply from region </a:t>
            </a:r>
            <a:r>
              <a:rPr lang="en-US" b="1" dirty="0" err="1"/>
              <a:t>i</a:t>
            </a:r>
            <a:endParaRPr lang="en-US" b="1" dirty="0"/>
          </a:p>
          <a:p>
            <a:pPr marL="514350" indent="-514350">
              <a:buAutoNum type="arabicParenR"/>
            </a:pPr>
            <a:r>
              <a:rPr lang="en-US" dirty="0"/>
              <a:t>Demand in region </a:t>
            </a:r>
            <a:r>
              <a:rPr lang="en-US" b="1" dirty="0"/>
              <a:t>j</a:t>
            </a:r>
          </a:p>
          <a:p>
            <a:pPr marL="514350" indent="-514350">
              <a:buAutoNum type="arabicParenR"/>
            </a:pPr>
            <a:r>
              <a:rPr lang="en-US" dirty="0"/>
              <a:t>Distance between </a:t>
            </a:r>
            <a:r>
              <a:rPr lang="en-US" b="1" dirty="0" err="1"/>
              <a:t>i</a:t>
            </a:r>
            <a:r>
              <a:rPr lang="en-US" dirty="0"/>
              <a:t> and </a:t>
            </a:r>
            <a:r>
              <a:rPr lang="en-US" b="1" dirty="0"/>
              <a:t>j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0260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Basic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trade flow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supply originating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total demand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total demand across regions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is distance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we ignore distance)</a:t>
                </a:r>
                <a:endParaRPr lang="en-A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043" t="-2522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83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Modify to include effect of </a:t>
                </a:r>
                <a:r>
                  <a:rPr lang="en-US" b="1" dirty="0"/>
                  <a:t>competing demand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trade flow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supply originating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total demand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total demand across regions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is distance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we ignore distance)</a:t>
                </a:r>
                <a:endParaRPr lang="en-A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043" t="-315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6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Run the following model </a:t>
                </a:r>
                <a:r>
                  <a:rPr lang="en-US" b="1" dirty="0"/>
                  <a:t>iteratively</a:t>
                </a:r>
                <a:r>
                  <a:rPr lang="en-US" dirty="0"/>
                  <a:t> to obtain trade flows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trade flow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supply originating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total demand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 Initial value = 0</a:t>
                </a:r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is distance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we ignore distance)</a:t>
                </a:r>
                <a:endParaRPr lang="en-AT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043" t="-2522" b="-227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46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Run the following model </a:t>
                </a:r>
                <a:r>
                  <a:rPr lang="en-US" b="1" dirty="0"/>
                  <a:t>iteratively</a:t>
                </a:r>
                <a:r>
                  <a:rPr lang="en-US" dirty="0"/>
                  <a:t> to obtain trade flows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Possible idea: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a generalized matrix for embodied conflicts/trade relations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421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shortest paths </a:t>
            </a:r>
          </a:p>
          <a:p>
            <a:pPr lvl="1"/>
            <a:r>
              <a:rPr lang="en-US" dirty="0"/>
              <a:t>Rewrite Floyd-</a:t>
            </a:r>
            <a:r>
              <a:rPr lang="en-US" dirty="0" err="1"/>
              <a:t>Warshall</a:t>
            </a:r>
            <a:r>
              <a:rPr lang="en-US" dirty="0"/>
              <a:t> algorithm so that it’s flexible</a:t>
            </a:r>
          </a:p>
          <a:p>
            <a:pPr lvl="1"/>
            <a:r>
              <a:rPr lang="en-US" dirty="0"/>
              <a:t>Import road networks to include land transport into algorithm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Regional aggregation</a:t>
            </a:r>
          </a:p>
          <a:p>
            <a:pPr lvl="1"/>
            <a:r>
              <a:rPr lang="en-US" dirty="0"/>
              <a:t>Designate major port by region, for each energy commodity</a:t>
            </a:r>
          </a:p>
          <a:p>
            <a:pPr lvl="1"/>
            <a:r>
              <a:rPr lang="en-US" dirty="0"/>
              <a:t>Map trade flows by energy commodity using new regional definition</a:t>
            </a:r>
          </a:p>
          <a:p>
            <a:pPr lvl="2"/>
            <a:r>
              <a:rPr lang="en-US" dirty="0"/>
              <a:t>Make sure regional definition remains flexible (user input)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54573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moving ahead with double-constrained gravity model…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Begin building matrices of </a:t>
            </a:r>
          </a:p>
          <a:p>
            <a:pPr lvl="1"/>
            <a:r>
              <a:rPr lang="en-US" dirty="0"/>
              <a:t>Trade flows by energy commodity, by year</a:t>
            </a:r>
          </a:p>
          <a:p>
            <a:pPr lvl="1"/>
            <a:r>
              <a:rPr lang="en-US" dirty="0"/>
              <a:t>Trade indicator (of any commodity) in time (t-1), by year</a:t>
            </a:r>
          </a:p>
          <a:p>
            <a:pPr lvl="1"/>
            <a:r>
              <a:rPr lang="en-US" dirty="0"/>
              <a:t>Conflict, by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2077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  <a:p>
            <a:pPr lvl="1"/>
            <a:r>
              <a:rPr lang="en-US" dirty="0"/>
              <a:t>Built local SQL database for trade and energy data</a:t>
            </a:r>
          </a:p>
          <a:p>
            <a:pPr lvl="1"/>
            <a:r>
              <a:rPr lang="en-US" dirty="0"/>
              <a:t>Validate trade data by using region-specific specific energy</a:t>
            </a:r>
          </a:p>
          <a:p>
            <a:pPr lvl="1"/>
            <a:r>
              <a:rPr lang="en-US" dirty="0"/>
              <a:t>Visualize validation</a:t>
            </a:r>
          </a:p>
          <a:p>
            <a:r>
              <a:rPr lang="en-US" dirty="0"/>
              <a:t>Mapping shortest paths </a:t>
            </a:r>
          </a:p>
          <a:p>
            <a:pPr lvl="1"/>
            <a:r>
              <a:rPr lang="en-US" dirty="0"/>
              <a:t>Add ports to the “major ports” dataset to include 835 most active sea ports</a:t>
            </a:r>
          </a:p>
          <a:p>
            <a:pPr lvl="1"/>
            <a:r>
              <a:rPr lang="en-US" dirty="0"/>
              <a:t>Made node compilation flexible</a:t>
            </a:r>
          </a:p>
          <a:p>
            <a:r>
              <a:rPr lang="en-US" dirty="0"/>
              <a:t>Literature review</a:t>
            </a:r>
          </a:p>
          <a:p>
            <a:pPr lvl="1"/>
            <a:r>
              <a:rPr lang="en-US" dirty="0"/>
              <a:t>Double-constrained gravity model</a:t>
            </a:r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9904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8D9-F872-4191-8328-B8D2CF95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database: BACI and IEA-WEB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B75B9-A544-4ECC-985C-48C19469F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46" b="42966"/>
          <a:stretch/>
        </p:blipFill>
        <p:spPr>
          <a:xfrm>
            <a:off x="2981949" y="2324099"/>
            <a:ext cx="6228102" cy="315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FAA5D-4DA4-4FC1-9136-E3B1D77B653A}"/>
              </a:ext>
            </a:extLst>
          </p:cNvPr>
          <p:cNvSpPr txBox="1"/>
          <p:nvPr/>
        </p:nvSpPr>
        <p:spPr>
          <a:xfrm>
            <a:off x="4606954" y="5761652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BACI trade data (1995)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46197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8D9-F872-4191-8328-B8D2CF95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database: BACI and IEA-WEB</a:t>
            </a:r>
            <a:endParaRPr lang="en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89330-0666-4BBD-B507-E137C65EF4CE}"/>
              </a:ext>
            </a:extLst>
          </p:cNvPr>
          <p:cNvSpPr txBox="1"/>
          <p:nvPr/>
        </p:nvSpPr>
        <p:spPr>
          <a:xfrm>
            <a:off x="4606953" y="4918355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IEA World Energy Balance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68ACF-C314-49E3-A1D4-6CAA0A26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" y="1825904"/>
            <a:ext cx="12135162" cy="29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1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trade to physical energy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Region-specific energy values for </a:t>
            </a:r>
            <a:r>
              <a:rPr lang="en-US" b="1" dirty="0"/>
              <a:t>coal </a:t>
            </a:r>
            <a:r>
              <a:rPr lang="en-US" dirty="0"/>
              <a:t>(COAL) and </a:t>
            </a:r>
            <a:r>
              <a:rPr lang="en-US" b="1" dirty="0"/>
              <a:t>crude </a:t>
            </a:r>
            <a:r>
              <a:rPr lang="en-US" dirty="0"/>
              <a:t>(CRU)</a:t>
            </a:r>
          </a:p>
          <a:p>
            <a:endParaRPr lang="en-US" dirty="0"/>
          </a:p>
          <a:p>
            <a:r>
              <a:rPr lang="en-US" dirty="0"/>
              <a:t>Overall specific energy for petroleum (PET), uranium (NUC), and bioenergy (BIO)….for now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8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trade to physical energy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Coal</a:t>
            </a:r>
          </a:p>
          <a:p>
            <a:pPr lvl="1"/>
            <a:r>
              <a:rPr lang="en-US" dirty="0"/>
              <a:t>Share of (lignite + sub-bituminous) and (anthracite + bituminous) in reserves (BP Statistical Workbook, 2007)</a:t>
            </a:r>
          </a:p>
          <a:p>
            <a:pPr lvl="1"/>
            <a:r>
              <a:rPr lang="en-US" dirty="0"/>
              <a:t>Calculate mean specific energy, weighted by reserve share for each country/region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1C8A3-386F-4BD3-AA96-E1BD4ED1D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4001294"/>
            <a:ext cx="87439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trade to physical energy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Crude</a:t>
            </a:r>
          </a:p>
          <a:p>
            <a:pPr lvl="1"/>
            <a:r>
              <a:rPr lang="en-US" dirty="0"/>
              <a:t>Use representative API gravity for each benchmark and assign to region</a:t>
            </a:r>
          </a:p>
          <a:p>
            <a:pPr lvl="1"/>
            <a:r>
              <a:rPr lang="en-US" dirty="0"/>
              <a:t>Calculate specific energy based 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12752-82C4-43D9-A7B5-7AC7C222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626519"/>
            <a:ext cx="3200400" cy="666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4A1F2-B4AB-4A01-A094-DFC486A04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3846910"/>
            <a:ext cx="87058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0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IEA data</a:t>
            </a:r>
            <a:endParaRPr lang="en-AT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EA0848B-7FB6-4B2A-86C1-EA90DB7C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1512897"/>
            <a:ext cx="10147300" cy="48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7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shortest paths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dataset includes major sea ports and inland water ports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8D2-75ED-4A0A-9694-69192378E0D6}"/>
              </a:ext>
            </a:extLst>
          </p:cNvPr>
          <p:cNvSpPr txBox="1"/>
          <p:nvPr/>
        </p:nvSpPr>
        <p:spPr>
          <a:xfrm>
            <a:off x="9713247" y="5715298"/>
            <a:ext cx="169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= inland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Blue</a:t>
            </a:r>
            <a:r>
              <a:rPr lang="en-US" dirty="0"/>
              <a:t> = sea port</a:t>
            </a:r>
          </a:p>
          <a:p>
            <a:r>
              <a:rPr lang="en-US" dirty="0"/>
              <a:t>Grey = sea node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9F5B3-F600-4564-AB00-E0F81436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825"/>
            <a:ext cx="8875047" cy="45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589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Representation of trade and transportation networks in global energy models  Updates: 2019-06-12</vt:lpstr>
      <vt:lpstr>Updates</vt:lpstr>
      <vt:lpstr>SQL database: BACI and IEA-WEB</vt:lpstr>
      <vt:lpstr>SQL database: BACI and IEA-WEB</vt:lpstr>
      <vt:lpstr>Converting trade to physical energy</vt:lpstr>
      <vt:lpstr>Converting trade to physical energy</vt:lpstr>
      <vt:lpstr>Converting trade to physical energy</vt:lpstr>
      <vt:lpstr>Compare to IEA data</vt:lpstr>
      <vt:lpstr>Mapping shortest paths</vt:lpstr>
      <vt:lpstr>Mapping shortest paths</vt:lpstr>
      <vt:lpstr>Double-constrained gravity model</vt:lpstr>
      <vt:lpstr>Double-constrained gravity model (Alward et al., 1998)</vt:lpstr>
      <vt:lpstr>Double-constrained gravity model (Alward et al., 1998)</vt:lpstr>
      <vt:lpstr>Double-constrained gravity model (Alward et al., 1998)</vt:lpstr>
      <vt:lpstr>Double-constrained gravity model (Alward et al., 1998)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12</cp:revision>
  <dcterms:created xsi:type="dcterms:W3CDTF">2019-06-12T10:24:54Z</dcterms:created>
  <dcterms:modified xsi:type="dcterms:W3CDTF">2019-06-12T11:58:18Z</dcterms:modified>
</cp:coreProperties>
</file>