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7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58" r:id="rId16"/>
    <p:sldId id="259" r:id="rId17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D16-2542-406D-9A49-DFCFAB45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920-5432-4357-B11B-4A8B455B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FC95-B595-4059-987D-D8595D2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5C0-E932-4D14-82C6-12CC0031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E56A-9F5A-4CF3-8256-F034397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0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17A-FCB5-406A-9C60-7C2B49F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E1BE-7871-4A40-8686-12EDACA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2181-C867-4C22-97EC-1A50EA2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90E-EFFB-4153-B9B0-F446D53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E71-6EF0-4801-B15C-BA0F555A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0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BBC4-B308-4085-9D4D-84756AB8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4A62-28F9-4C82-BC93-5EA8D69F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EB8-8543-43A8-ADEA-5A05DD68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1E4-968B-4EF3-8FCD-3840F44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736-C719-426E-80BE-CAC4AE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6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992-50DD-438A-9EA8-72928690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83D-7ECA-4B6A-A9B5-C6E8D70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1030-3BE5-4201-B0AE-99BE2BB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E34-EEC4-4B37-829B-11F0DB47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51C7-0F86-4A0F-ACB8-E3F25F6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5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A7A-1632-4559-8157-C5B513F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ED7-49A7-4C7E-9BF9-64A647B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4CA-8CE2-41F7-A72E-A2C417F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470-2060-4DA7-8F62-98A0738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45A4-920C-4407-9C26-402BEA7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CE3-275E-4A06-87C7-2DD3FAA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FC9-BEEB-451B-9DE5-92E442AB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8EF8-B2EA-4C7C-9864-0109B759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2225-AE88-46F2-8EFE-521253C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E1B3-480F-45B1-9AAB-5B3AAFB7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B5DD-02A6-47B9-9FF2-1EE4918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8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89F-2A03-4C9C-9CB6-F4459E7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91F4-366D-4C99-9485-E273D727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D4AD8-369F-4554-B7DE-363F3AD3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747E-AC59-4337-8BDE-06B65D9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125B-A83D-4605-90C9-8779C8E2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3DAC-4414-46DE-A35E-48C64EC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177-239E-4A1F-A85E-FB85020A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7B76F-6334-4AFD-AA95-EADFCE3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4BE-B3F8-4167-8876-EB89BCE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B9FA3-3881-4036-A058-4EED03A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AB7-2244-4E6B-811E-CCFD5F9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660B-F6EF-49B1-8B9F-2AFDAC2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5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FD3DA-D770-4DC6-A23A-A3CCD14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C665-7B69-4C0A-8DD5-E3A889F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7047-19B8-4952-8EBE-ECC350F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91E-FCBA-4E21-80AB-0E5B33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07-75D0-4A9B-8729-864BAC6D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E7-A31D-4289-A76A-AD12D63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DC-6297-4969-A683-6E6DEEB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AD70-4719-4B58-B3FE-6DE4100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FB99-F447-45E3-B6E1-C919954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47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AF1-E1EC-46CE-A5B4-B55E90F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533-CA5F-46B9-9AAC-73FE839C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52B0-D628-48E2-8143-47439D2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25DE-5295-4364-BF68-BE531E7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F4D-D9BB-4964-B112-D391DE0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9CBD-3827-4949-84B2-EA3D35F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05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21C4-7230-4D58-9AF3-4DAF16C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178E-CF68-4938-835D-D79FF3F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5B3-7309-4630-9E0D-DE714FBD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0402-03D0-444A-8F37-76A38EB5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6E3-461D-48CD-B58C-02D14252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61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ublic.tableau.com/profile/jun.shepard#!/vizhome/trade_iea_validation/Validationdashboar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2019-06-12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E24-EBF9-4E35-8F8A-299A89B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Double-constrained gravity model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FF4C-1657-48F9-BAA1-6F766DE2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Solve trade flows based on: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514350" indent="-514350">
              <a:buAutoNum type="arabicParenR"/>
            </a:pPr>
            <a:r>
              <a:rPr lang="en-US" dirty="0"/>
              <a:t>Supply from region </a:t>
            </a:r>
            <a:r>
              <a:rPr lang="en-US" b="1" dirty="0" err="1"/>
              <a:t>i</a:t>
            </a:r>
            <a:endParaRPr lang="en-US" b="1" dirty="0"/>
          </a:p>
          <a:p>
            <a:pPr marL="514350" indent="-514350">
              <a:buAutoNum type="arabicParenR"/>
            </a:pPr>
            <a:r>
              <a:rPr lang="en-US" dirty="0"/>
              <a:t>Demand in region </a:t>
            </a:r>
            <a:r>
              <a:rPr lang="en-US" b="1" dirty="0"/>
              <a:t>j</a:t>
            </a:r>
          </a:p>
          <a:p>
            <a:pPr marL="514350" indent="-514350">
              <a:buAutoNum type="arabicParenR"/>
            </a:pPr>
            <a:r>
              <a:rPr lang="en-US" dirty="0"/>
              <a:t>Distance between </a:t>
            </a:r>
            <a:r>
              <a:rPr lang="en-US" b="1" dirty="0" err="1"/>
              <a:t>i</a:t>
            </a:r>
            <a:r>
              <a:rPr lang="en-US" dirty="0"/>
              <a:t> and </a:t>
            </a:r>
            <a:r>
              <a:rPr lang="en-US" b="1" dirty="0"/>
              <a:t>j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02605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E24-EBF9-4E35-8F8A-299A89B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Double-constrained gravity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Alward</a:t>
            </a:r>
            <a:r>
              <a:rPr lang="en-US" dirty="0"/>
              <a:t> et al., 1998)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Basic model: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trade flow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supply originating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total demand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total demand across regions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/>
                  <a:t> is distance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we ignore distance)</a:t>
                </a:r>
                <a:endParaRPr lang="en-A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  <a:blipFill>
                <a:blip r:embed="rId2"/>
                <a:stretch>
                  <a:fillRect l="-1043" t="-2522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38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E24-EBF9-4E35-8F8A-299A89B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Double-constrained gravity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Alward</a:t>
            </a:r>
            <a:r>
              <a:rPr lang="en-US" dirty="0"/>
              <a:t> et al., 1998)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Modify to include effect of </a:t>
                </a:r>
                <a:r>
                  <a:rPr lang="en-US" b="1" dirty="0"/>
                  <a:t>competing demand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trade flow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supply originating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total demand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total demand across regions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/>
                  <a:t> is distance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we ignore distance)</a:t>
                </a:r>
                <a:endParaRPr lang="en-A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  <a:blipFill>
                <a:blip r:embed="rId2"/>
                <a:stretch>
                  <a:fillRect l="-1043" t="-315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76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E24-EBF9-4E35-8F8A-299A89B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Double-constrained gravity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Alward</a:t>
            </a:r>
            <a:r>
              <a:rPr lang="en-US" dirty="0"/>
              <a:t> et al., 1998)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Run the following model </a:t>
                </a:r>
                <a:r>
                  <a:rPr lang="en-US" b="1" dirty="0"/>
                  <a:t>iteratively</a:t>
                </a:r>
                <a:r>
                  <a:rPr lang="en-US" dirty="0"/>
                  <a:t> to obtain trade flows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trade flow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supply originating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total demand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 Initial value = 0</a:t>
                </a:r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/>
                  <a:t> is distance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we ignore distance)</a:t>
                </a:r>
                <a:endParaRPr lang="en-A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  <a:blipFill>
                <a:blip r:embed="rId2"/>
                <a:stretch>
                  <a:fillRect l="-1043" t="-2522" b="-227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46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E24-EBF9-4E35-8F8A-299A89B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Double-constrained gravity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Alward</a:t>
            </a:r>
            <a:r>
              <a:rPr lang="en-US" dirty="0"/>
              <a:t> et al., 1998)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Run the following model </a:t>
                </a:r>
                <a:r>
                  <a:rPr lang="en-US" b="1" dirty="0"/>
                  <a:t>iteratively</a:t>
                </a:r>
                <a:r>
                  <a:rPr lang="en-US" dirty="0"/>
                  <a:t> to obtain trade flows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Possible idea: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b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/>
                  <a:t> 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a generalized matrix for embodied conflicts/trade relations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  <a:blipFill>
                <a:blip r:embed="rId2"/>
                <a:stretch>
                  <a:fillRect l="-1217" t="-201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42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shortest paths </a:t>
            </a:r>
          </a:p>
          <a:p>
            <a:pPr lvl="1"/>
            <a:r>
              <a:rPr lang="en-US" dirty="0"/>
              <a:t>Rewrite Floyd-</a:t>
            </a:r>
            <a:r>
              <a:rPr lang="en-US" dirty="0" err="1"/>
              <a:t>Warshall</a:t>
            </a:r>
            <a:r>
              <a:rPr lang="en-US" dirty="0"/>
              <a:t> algorithm so that it’s flexible</a:t>
            </a:r>
          </a:p>
          <a:p>
            <a:pPr lvl="1"/>
            <a:r>
              <a:rPr lang="en-US" dirty="0"/>
              <a:t>Import road networks to include land transport into algorithm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Regional aggregation</a:t>
            </a:r>
          </a:p>
          <a:p>
            <a:pPr lvl="1"/>
            <a:r>
              <a:rPr lang="en-US" dirty="0"/>
              <a:t>Designate major port by region, for each energy commodity</a:t>
            </a:r>
          </a:p>
          <a:p>
            <a:pPr lvl="1"/>
            <a:r>
              <a:rPr lang="en-US" dirty="0"/>
              <a:t>Map trade flows by energy commodity using new regional definition</a:t>
            </a:r>
          </a:p>
          <a:p>
            <a:pPr lvl="2"/>
            <a:r>
              <a:rPr lang="en-US" dirty="0"/>
              <a:t>Make sure regional definition remains flexible (user input)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545736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moving ahead with double-constrained gravity model…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Begin building matrices of </a:t>
            </a:r>
          </a:p>
          <a:p>
            <a:pPr lvl="1"/>
            <a:r>
              <a:rPr lang="en-US" dirty="0"/>
              <a:t>Trade flows by energy commodity, by year</a:t>
            </a:r>
          </a:p>
          <a:p>
            <a:pPr lvl="1"/>
            <a:r>
              <a:rPr lang="en-US" dirty="0"/>
              <a:t>Trade indicator (of any commodity) in time (t-1), by year</a:t>
            </a:r>
          </a:p>
          <a:p>
            <a:pPr lvl="1"/>
            <a:r>
              <a:rPr lang="en-US" dirty="0"/>
              <a:t>Conflict, by year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2077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  <a:p>
            <a:pPr lvl="1"/>
            <a:r>
              <a:rPr lang="en-US" dirty="0"/>
              <a:t>Built local SQL database for trade and energy data</a:t>
            </a:r>
          </a:p>
          <a:p>
            <a:pPr lvl="1"/>
            <a:r>
              <a:rPr lang="en-US" dirty="0"/>
              <a:t>Validate trade data by using region-specific specific energy</a:t>
            </a:r>
          </a:p>
          <a:p>
            <a:pPr lvl="1"/>
            <a:r>
              <a:rPr lang="en-US" dirty="0"/>
              <a:t>Visualize validation</a:t>
            </a:r>
          </a:p>
          <a:p>
            <a:r>
              <a:rPr lang="en-US" dirty="0"/>
              <a:t>Mapping shortest paths </a:t>
            </a:r>
          </a:p>
          <a:p>
            <a:pPr lvl="1"/>
            <a:r>
              <a:rPr lang="en-US" dirty="0"/>
              <a:t>Add ports to the “major ports” dataset to include 835 most active sea ports</a:t>
            </a:r>
          </a:p>
          <a:p>
            <a:pPr lvl="1"/>
            <a:r>
              <a:rPr lang="en-US" dirty="0"/>
              <a:t>Made node compilation flexible</a:t>
            </a:r>
          </a:p>
          <a:p>
            <a:r>
              <a:rPr lang="en-US" dirty="0"/>
              <a:t>Literature review</a:t>
            </a:r>
          </a:p>
          <a:p>
            <a:pPr lvl="1"/>
            <a:r>
              <a:rPr lang="en-US" dirty="0"/>
              <a:t>Double-constrained gravity model</a:t>
            </a:r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9904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8D9-F872-4191-8328-B8D2CF95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database: BACI and IEA-WEB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B75B9-A544-4ECC-985C-48C19469F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46" b="42966"/>
          <a:stretch/>
        </p:blipFill>
        <p:spPr>
          <a:xfrm>
            <a:off x="2981949" y="2324099"/>
            <a:ext cx="6228102" cy="3158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6FAA5D-4DA4-4FC1-9136-E3B1D77B653A}"/>
              </a:ext>
            </a:extLst>
          </p:cNvPr>
          <p:cNvSpPr txBox="1"/>
          <p:nvPr/>
        </p:nvSpPr>
        <p:spPr>
          <a:xfrm>
            <a:off x="4606954" y="5761652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BACI trade data (1995)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46197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8D9-F872-4191-8328-B8D2CF95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database: BACI and IEA-WEB</a:t>
            </a:r>
            <a:endParaRPr lang="en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89330-0666-4BBD-B507-E137C65EF4CE}"/>
              </a:ext>
            </a:extLst>
          </p:cNvPr>
          <p:cNvSpPr txBox="1"/>
          <p:nvPr/>
        </p:nvSpPr>
        <p:spPr>
          <a:xfrm>
            <a:off x="4606953" y="4918355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IEA World Energy Balance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68ACF-C314-49E3-A1D4-6CAA0A26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" y="1825904"/>
            <a:ext cx="12135162" cy="29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1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A6-FE28-4763-B395-F7A572D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trade to physical energy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D138-66C6-4FD8-9960-25CFA8A2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country-specific NCV from IEA where available</a:t>
            </a:r>
          </a:p>
          <a:p>
            <a:pPr lvl="1"/>
            <a:r>
              <a:rPr lang="en-US" dirty="0"/>
              <a:t>Uniquely </a:t>
            </a:r>
            <a:r>
              <a:rPr lang="en-US" dirty="0" err="1"/>
              <a:t>ID’d</a:t>
            </a:r>
            <a:r>
              <a:rPr lang="en-US" dirty="0"/>
              <a:t> at the country-energy resource level</a:t>
            </a:r>
          </a:p>
          <a:p>
            <a:pPr lvl="1"/>
            <a:r>
              <a:rPr lang="en-US" dirty="0"/>
              <a:t>Hold it constant over time</a:t>
            </a:r>
          </a:p>
          <a:p>
            <a:r>
              <a:rPr lang="en-US" dirty="0"/>
              <a:t>Where country-level data are not available, average NCV by resource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8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51D3-E8E3-4577-A6F3-24E17AF1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89 countries not represented in IEA-WEB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74F3-0E1A-402F-B2E1-DCF580D6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Mostly smaller islands</a:t>
            </a:r>
          </a:p>
          <a:p>
            <a:r>
              <a:rPr lang="en-US" dirty="0"/>
              <a:t>Larger nations include:</a:t>
            </a:r>
          </a:p>
          <a:p>
            <a:pPr lvl="1"/>
            <a:r>
              <a:rPr lang="en-US" dirty="0"/>
              <a:t>Afghanistan</a:t>
            </a:r>
          </a:p>
          <a:p>
            <a:pPr lvl="1"/>
            <a:r>
              <a:rPr lang="en-US" dirty="0"/>
              <a:t>Central African Republic</a:t>
            </a:r>
          </a:p>
          <a:p>
            <a:pPr lvl="1"/>
            <a:r>
              <a:rPr lang="en-US" dirty="0"/>
              <a:t>Djibouti</a:t>
            </a:r>
          </a:p>
          <a:p>
            <a:pPr lvl="1"/>
            <a:r>
              <a:rPr lang="en-US" dirty="0"/>
              <a:t>Gambia </a:t>
            </a:r>
          </a:p>
          <a:p>
            <a:pPr lvl="1"/>
            <a:r>
              <a:rPr lang="en-US" dirty="0"/>
              <a:t>Greenland</a:t>
            </a:r>
          </a:p>
          <a:p>
            <a:pPr lvl="1"/>
            <a:r>
              <a:rPr lang="en-US" dirty="0"/>
              <a:t>Madagascar</a:t>
            </a:r>
          </a:p>
          <a:p>
            <a:pPr lvl="1"/>
            <a:r>
              <a:rPr lang="en-US" dirty="0"/>
              <a:t>Somalia</a:t>
            </a:r>
          </a:p>
          <a:p>
            <a:pPr lvl="1"/>
            <a:r>
              <a:rPr lang="en-US" dirty="0"/>
              <a:t>Uganda</a:t>
            </a:r>
          </a:p>
          <a:p>
            <a:pPr lvl="1"/>
            <a:r>
              <a:rPr lang="en-US" dirty="0"/>
              <a:t>Chad</a:t>
            </a:r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4000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A6-FE28-4763-B395-F7A572D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IEA data</a:t>
            </a:r>
            <a:endParaRPr lang="en-AT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CEA0848B-7FB6-4B2A-86C1-EA90DB7C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0" y="1512897"/>
            <a:ext cx="10147300" cy="48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7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A6-FE28-4763-B395-F7A572D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shortest paths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D138-66C6-4FD8-9960-25CFA8A2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dataset includes major sea ports and inland water ports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E68D2-75ED-4A0A-9694-69192378E0D6}"/>
              </a:ext>
            </a:extLst>
          </p:cNvPr>
          <p:cNvSpPr txBox="1"/>
          <p:nvPr/>
        </p:nvSpPr>
        <p:spPr>
          <a:xfrm>
            <a:off x="9713247" y="5715298"/>
            <a:ext cx="1696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Green</a:t>
            </a:r>
            <a:r>
              <a:rPr lang="en-US" dirty="0"/>
              <a:t> = inland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Blue</a:t>
            </a:r>
            <a:r>
              <a:rPr lang="en-US" dirty="0"/>
              <a:t> = sea port</a:t>
            </a:r>
          </a:p>
          <a:p>
            <a:r>
              <a:rPr lang="en-US" dirty="0"/>
              <a:t>Grey = sea node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9F5B3-F600-4564-AB00-E0F81436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825"/>
            <a:ext cx="8875047" cy="452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A6-FE28-4763-B395-F7A572D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shortest paths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D138-66C6-4FD8-9960-25CFA8A2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 can change how granular nodes should be (e.g. 5 degrees)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919F1-D8EE-447B-BF85-AD928F97B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0125"/>
            <a:ext cx="8875047" cy="458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BE68D2-75ED-4A0A-9694-69192378E0D6}"/>
              </a:ext>
            </a:extLst>
          </p:cNvPr>
          <p:cNvSpPr txBox="1"/>
          <p:nvPr/>
        </p:nvSpPr>
        <p:spPr>
          <a:xfrm>
            <a:off x="9713247" y="5715298"/>
            <a:ext cx="1696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Green</a:t>
            </a:r>
            <a:r>
              <a:rPr lang="en-US" dirty="0"/>
              <a:t> = inland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Blue</a:t>
            </a:r>
            <a:r>
              <a:rPr lang="en-US" dirty="0"/>
              <a:t> = sea port</a:t>
            </a:r>
          </a:p>
          <a:p>
            <a:r>
              <a:rPr lang="en-US" dirty="0"/>
              <a:t>Grey = sea node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4233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546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Representation of trade and transportation networks in global energy models  Updates: 2019-06-12</vt:lpstr>
      <vt:lpstr>Updates</vt:lpstr>
      <vt:lpstr>SQL database: BACI and IEA-WEB</vt:lpstr>
      <vt:lpstr>SQL database: BACI and IEA-WEB</vt:lpstr>
      <vt:lpstr>Converting trade to physical energy</vt:lpstr>
      <vt:lpstr>89 countries not represented in IEA-WEB</vt:lpstr>
      <vt:lpstr>Compare to IEA data</vt:lpstr>
      <vt:lpstr>Mapping shortest paths</vt:lpstr>
      <vt:lpstr>Mapping shortest paths</vt:lpstr>
      <vt:lpstr>Double-constrained gravity model</vt:lpstr>
      <vt:lpstr>Double-constrained gravity model (Alward et al., 1998)</vt:lpstr>
      <vt:lpstr>Double-constrained gravity model (Alward et al., 1998)</vt:lpstr>
      <vt:lpstr>Double-constrained gravity model (Alward et al., 1998)</vt:lpstr>
      <vt:lpstr>Double-constrained gravity model (Alward et al., 1998)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2019-06-12</dc:title>
  <dc:creator>Shepard Jun</dc:creator>
  <cp:lastModifiedBy>Shepard Jun</cp:lastModifiedBy>
  <cp:revision>14</cp:revision>
  <dcterms:created xsi:type="dcterms:W3CDTF">2019-06-12T10:24:54Z</dcterms:created>
  <dcterms:modified xsi:type="dcterms:W3CDTF">2019-06-13T14:53:51Z</dcterms:modified>
</cp:coreProperties>
</file>