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5"/>
    <p:sldMasterId id="2147483673" r:id="rId6"/>
  </p:sldMasterIdLst>
  <p:notesMasterIdLst>
    <p:notesMasterId r:id="rId26"/>
  </p:notesMasterIdLst>
  <p:handoutMasterIdLst>
    <p:handoutMasterId r:id="rId27"/>
  </p:handoutMasterIdLst>
  <p:sldIdLst>
    <p:sldId id="256" r:id="rId7"/>
    <p:sldId id="270" r:id="rId8"/>
    <p:sldId id="285" r:id="rId9"/>
    <p:sldId id="286" r:id="rId10"/>
    <p:sldId id="296" r:id="rId11"/>
    <p:sldId id="271" r:id="rId12"/>
    <p:sldId id="274" r:id="rId13"/>
    <p:sldId id="277" r:id="rId14"/>
    <p:sldId id="298" r:id="rId15"/>
    <p:sldId id="278" r:id="rId16"/>
    <p:sldId id="288" r:id="rId17"/>
    <p:sldId id="273" r:id="rId18"/>
    <p:sldId id="279" r:id="rId19"/>
    <p:sldId id="301" r:id="rId20"/>
    <p:sldId id="294" r:id="rId21"/>
    <p:sldId id="281" r:id="rId22"/>
    <p:sldId id="289" r:id="rId23"/>
    <p:sldId id="300" r:id="rId24"/>
    <p:sldId id="299" r:id="rId25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79C"/>
    <a:srgbClr val="00589E"/>
    <a:srgbClr val="2455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83977" autoAdjust="0"/>
  </p:normalViewPr>
  <p:slideViewPr>
    <p:cSldViewPr snapToGrid="0" snapToObjects="1">
      <p:cViewPr varScale="1">
        <p:scale>
          <a:sx n="96" d="100"/>
          <a:sy n="96" d="100"/>
        </p:scale>
        <p:origin x="112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5" d="100"/>
          <a:sy n="105" d="100"/>
        </p:scale>
        <p:origin x="439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8CE3CE-7885-5440-B7D2-D1C38EEABC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54EA1-D6B4-7C47-AF7F-6ED3655198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2D56F-4014-E440-B414-1949875DC54A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AEB30-D659-F04F-8BCA-7E5755820E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60766-B385-064C-89E0-D696CB68EF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C23E2-02F7-644F-99F5-08AC3BA5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67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C332E-8893-FE4E-9A25-93BB30EFA0DA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7A1DD-B70C-B048-99CA-ED8542287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07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Prior to IIASA and in the first week, I compiled trade data and validated it with IEA values</a:t>
            </a:r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20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2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the first stage, we assigned a port-port combination to each country-country combination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link this to trade data, so now for each commodity, we have the port-port combination associated with bilateral trade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aggregate trade up to the region level (like WEU), which is a user specified aggregation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34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29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  <a:p>
            <a:endParaRPr lang="en-US" dirty="0"/>
          </a:p>
          <a:p>
            <a:r>
              <a:rPr lang="en-US" dirty="0"/>
              <a:t>Gravity terms: World bank</a:t>
            </a:r>
          </a:p>
          <a:p>
            <a:r>
              <a:rPr lang="en-US" dirty="0"/>
              <a:t>Trade sanctions: US ITC, literature review</a:t>
            </a:r>
          </a:p>
          <a:p>
            <a:r>
              <a:rPr lang="en-US" dirty="0"/>
              <a:t>Conflict: Uppsala Conflict Data </a:t>
            </a:r>
            <a:r>
              <a:rPr lang="en-US" dirty="0" err="1"/>
              <a:t>Programme</a:t>
            </a:r>
            <a:endParaRPr lang="en-US" dirty="0"/>
          </a:p>
          <a:p>
            <a:r>
              <a:rPr lang="en-US" dirty="0"/>
              <a:t>Trade: BACI</a:t>
            </a:r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43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translating the effect of variables, we do not worry about regional aggregation (yet)</a:t>
            </a:r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51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0FB13B4-4775-4053-913C-537D75D956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961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712" y="2255548"/>
            <a:ext cx="9659112" cy="12544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712" y="3712465"/>
            <a:ext cx="8196072" cy="1029657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D0272A-EBA9-4B7B-A259-F6B18F1BC8B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396524"/>
            <a:ext cx="12192000" cy="14614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B395C8-E03A-E04C-AA88-72B24AADC6B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32062" y="276512"/>
            <a:ext cx="2086125" cy="59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8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06113" y="987427"/>
            <a:ext cx="7485887" cy="4873625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95EF8D4-5B50-564A-8E71-ACB42B8E1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904" y="2194560"/>
            <a:ext cx="3932237" cy="367442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258DE6F-BC6E-364C-91D6-6B9C603C2F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49228810-255C-0747-AA61-5D5198D3E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9AD2DE6-E43E-6044-9983-6D2115FA619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60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127"/>
            <a:ext cx="1098804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BCE835-694B-EC4D-AD29-A3BF23C07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A58B064A-C26D-E948-B1F9-58944195E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2031FA7-02D1-0645-9048-0AAD35E90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47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23777"/>
            <a:ext cx="2628900" cy="5553186"/>
          </a:xfrm>
          <a:prstGeom prst="rect">
            <a:avLst/>
          </a:prstGeom>
        </p:spPr>
        <p:txBody>
          <a:bodyPr vert="eaVer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0FA3B52-24C6-BC49-B1FB-EF1DE3CE3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A7668D43-9CA0-B748-8221-476079634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57BDEB2-5457-E84E-8E88-F426D3C10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43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i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0FB13B4-4775-4053-913C-537D75D956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961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2712" y="2255548"/>
            <a:ext cx="9659112" cy="12544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Thank you for your time.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2712" y="3712465"/>
            <a:ext cx="8196072" cy="1029657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Questions.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D0272A-EBA9-4B7B-A259-F6B18F1BC8B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396524"/>
            <a:ext cx="12192000" cy="14614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B395C8-E03A-E04C-AA88-72B24AADC6B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32062" y="276512"/>
            <a:ext cx="2086125" cy="59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24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AB9D64-C20B-5146-B8DD-95B5D606E73E}"/>
              </a:ext>
            </a:extLst>
          </p:cNvPr>
          <p:cNvSpPr/>
          <p:nvPr userDrawn="1"/>
        </p:nvSpPr>
        <p:spPr>
          <a:xfrm>
            <a:off x="1" y="5977289"/>
            <a:ext cx="3362425" cy="880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46396B-BD90-784C-8FFE-EBB3D077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7AD2AC-979A-0344-8551-A78B382E67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9580541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32D8BEC-2F74-8547-9F2C-AEAE0B302D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58748" y="6352806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B0283A15-47DF-8047-8B83-438FA552B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358E8B80-D0B3-954F-9A62-484C9A10F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9009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- blue">
    <p:bg>
      <p:bgPr>
        <a:solidFill>
          <a:srgbClr val="2455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658179"/>
            <a:ext cx="9610344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3675065"/>
            <a:ext cx="9195816" cy="150018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5FD36E0-C784-AE4E-B42C-F7764C6BD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8748" y="63528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83D7C-0821-A040-BE0C-B5DB8952D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69E957-E916-EA41-8D86-9462424C7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bg1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5239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AB9D64-C20B-5146-B8DD-95B5D606E73E}"/>
              </a:ext>
            </a:extLst>
          </p:cNvPr>
          <p:cNvSpPr/>
          <p:nvPr userDrawn="1"/>
        </p:nvSpPr>
        <p:spPr>
          <a:xfrm>
            <a:off x="1" y="5977289"/>
            <a:ext cx="3362425" cy="880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46396B-BD90-784C-8FFE-EBB3D077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7AD2AC-979A-0344-8551-A78B382E67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9580541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32D8BEC-2F74-8547-9F2C-AEAE0B302D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58748" y="6352806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B0283A15-47DF-8047-8B83-438FA552B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358E8B80-D0B3-954F-9A62-484C9A10F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6782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942F0-6E2E-9B45-9065-E71C5FD39597}"/>
              </a:ext>
            </a:extLst>
          </p:cNvPr>
          <p:cNvSpPr/>
          <p:nvPr userDrawn="1"/>
        </p:nvSpPr>
        <p:spPr>
          <a:xfrm>
            <a:off x="1" y="5948414"/>
            <a:ext cx="3362425" cy="90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C56797FB-FF82-0F4F-A928-D7AF36F544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58748" y="6352806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C27DB8A-983A-204A-A0E1-0B2509737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C3EFC6A2-0789-BB4B-9701-8038DFBF8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876024C-E78F-814A-ADD4-B2037FCE1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7604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8A4A04-F540-E24D-9FF5-8F7FC90CDCFA}"/>
              </a:ext>
            </a:extLst>
          </p:cNvPr>
          <p:cNvSpPr/>
          <p:nvPr userDrawn="1"/>
        </p:nvSpPr>
        <p:spPr>
          <a:xfrm>
            <a:off x="1" y="5919538"/>
            <a:ext cx="3362425" cy="938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345C7-1E5A-5D47-B21E-CC22DE822A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258056" y="1761617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82DDE3-B15D-5C47-980A-E974C39F852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153400" y="1784319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E89C228-C4FD-7644-ABB7-614954C945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58748" y="6352806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60B89FE-026E-7249-A3EB-8B2B89BCD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5E2E5CD6-A1EE-A841-BFBB-519F206ED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66C81B30-170B-8F41-A120-A0E8F4AD1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9081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4416571-A315-1846-A578-44521F40228B}"/>
              </a:ext>
            </a:extLst>
          </p:cNvPr>
          <p:cNvSpPr/>
          <p:nvPr userDrawn="1"/>
        </p:nvSpPr>
        <p:spPr>
          <a:xfrm>
            <a:off x="1" y="5919538"/>
            <a:ext cx="3362425" cy="938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1681163"/>
            <a:ext cx="5634864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1681163"/>
            <a:ext cx="56205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22BEFAE-1CA8-3D42-9FE8-259F2F4B7EB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62712" y="2660904"/>
            <a:ext cx="5574792" cy="345205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33EADF-0DCB-FF42-8ACF-2E14F284BCD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54496" y="2660904"/>
            <a:ext cx="5574792" cy="345205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BA7FE-773F-2D4C-A1FD-78D273094D0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BFC3704-1948-F84D-88BE-17DA7F453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Footer Placeholder 7">
            <a:extLst>
              <a:ext uri="{FF2B5EF4-FFF2-40B4-BE49-F238E27FC236}">
                <a16:creationId xmlns:a16="http://schemas.microsoft.com/office/drawing/2014/main" id="{2DBAF8AC-F4B9-2C4F-BBF0-BD58FB50FE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97E7983D-B1A4-B148-B1D4-C4B621AD1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2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2919986"/>
            <a:ext cx="9610344" cy="59093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3675065"/>
            <a:ext cx="9195816" cy="150018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054AF39-23DB-0740-938A-1A583332B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258748" y="6352806"/>
            <a:ext cx="2743200" cy="365125"/>
          </a:xfrm>
        </p:spPr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7748E00D-B3B4-FE4D-A3E5-E8C8A25CA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14E4032-E757-2144-A88B-ABFF9C43B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37186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AB9D64-C20B-5146-B8DD-95B5D606E73E}"/>
              </a:ext>
            </a:extLst>
          </p:cNvPr>
          <p:cNvSpPr/>
          <p:nvPr userDrawn="1"/>
        </p:nvSpPr>
        <p:spPr>
          <a:xfrm>
            <a:off x="7404875" y="-1"/>
            <a:ext cx="4787125" cy="1518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7AD2AC-979A-0344-8551-A78B382E67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9580541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4F5CED-483C-A348-8E33-D2AA0F23C5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D53A157-7BBA-5749-8237-8C990161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3953BB51-3F9C-E747-ACA8-03C6016EB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A9247E92-8FF0-A341-9976-E6095D27E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60733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C34238B-024D-294E-AD4C-68C413D97E1A}"/>
              </a:ext>
            </a:extLst>
          </p:cNvPr>
          <p:cNvSpPr/>
          <p:nvPr userDrawn="1"/>
        </p:nvSpPr>
        <p:spPr>
          <a:xfrm>
            <a:off x="7404875" y="-1"/>
            <a:ext cx="4787125" cy="1518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2D3F-74B7-B64C-800D-13CA52163CD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D7F9956-5A00-5A40-8899-32D1F879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0031E1D5-F0A3-EF45-84AA-C0225E109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0305433C-0038-FC49-AAE7-4AE15259F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0303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292FE64-D177-274B-901F-D336A79314A8}"/>
              </a:ext>
            </a:extLst>
          </p:cNvPr>
          <p:cNvSpPr/>
          <p:nvPr userDrawn="1"/>
        </p:nvSpPr>
        <p:spPr>
          <a:xfrm>
            <a:off x="7404875" y="-1"/>
            <a:ext cx="4787125" cy="1518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345C7-1E5A-5D47-B21E-CC22DE822A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258056" y="1761617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82DDE3-B15D-5C47-980A-E974C39F852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153400" y="1784319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CB989F8-C842-5E4D-A070-A6209E35FC7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49E4815-2057-AE40-A83C-99001B97A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Footer Placeholder 7">
            <a:extLst>
              <a:ext uri="{FF2B5EF4-FFF2-40B4-BE49-F238E27FC236}">
                <a16:creationId xmlns:a16="http://schemas.microsoft.com/office/drawing/2014/main" id="{2E2EF048-87C8-2B43-AA12-7E550A2A4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40068E4E-9680-554C-B740-1BBB27554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120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20DF604-D9D6-5045-B588-839447328165}"/>
              </a:ext>
            </a:extLst>
          </p:cNvPr>
          <p:cNvSpPr/>
          <p:nvPr userDrawn="1"/>
        </p:nvSpPr>
        <p:spPr>
          <a:xfrm>
            <a:off x="7404875" y="-1"/>
            <a:ext cx="4787125" cy="1518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6C0CE20-2FA8-D441-A594-2E5923EEB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712" y="1681163"/>
            <a:ext cx="5634864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9AD1BB0-F11D-AB4E-A5C2-D6877E27F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8776" y="1681163"/>
            <a:ext cx="56205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2982180-1554-0149-9361-2E4524F2E5A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62712" y="2660904"/>
            <a:ext cx="5574792" cy="345205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075AC00-972C-AE42-811E-B2A50B01A5A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54496" y="2660904"/>
            <a:ext cx="5574792" cy="345205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EDE99-ADAF-CC49-8A11-DA767186AC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FAC88BB-6435-5741-AECC-C64CD1B8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Footer Placeholder 7">
            <a:extLst>
              <a:ext uri="{FF2B5EF4-FFF2-40B4-BE49-F238E27FC236}">
                <a16:creationId xmlns:a16="http://schemas.microsoft.com/office/drawing/2014/main" id="{470C4FCD-395E-D94C-AECA-9EC451BFD0A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46DBF9A0-D8B4-7745-ACB6-B5E35D853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334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5BA2C8-6FAC-B54C-9845-66F221B9BB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FA112B-E57E-7B4A-8833-D3D8FEC4EC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712" y="1594884"/>
            <a:ext cx="10591185" cy="451807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8C8EE7-3B3F-3F41-B5AD-67185982E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262270"/>
            <a:ext cx="10991088" cy="110288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44BCAD86-58E8-C64B-B919-51804E097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4675424-66C5-6140-A915-8C73CF29D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419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594884"/>
            <a:ext cx="5574792" cy="451807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594884"/>
            <a:ext cx="5574792" cy="451807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D4E4AF7-5B90-4A4A-9190-EF7AF1E8A75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B1DBDDF-7B8D-E049-BE5A-2AC650B23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262270"/>
            <a:ext cx="10991088" cy="110288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27FBAFA6-39D8-1045-BD48-582B33225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7990A56-77DE-384E-846A-6EC505691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027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573619"/>
            <a:ext cx="3675889" cy="4539336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345C7-1E5A-5D47-B21E-CC22DE822A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258056" y="1573619"/>
            <a:ext cx="3675889" cy="4539336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82DDE3-B15D-5C47-980A-E974C39F852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153400" y="1596321"/>
            <a:ext cx="3675889" cy="4539336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FC52E0-46F2-2443-B309-D4A67BCEE76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2B7B320-CA87-A342-9115-47E9E4F9B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262270"/>
            <a:ext cx="10991088" cy="110288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58D14D24-78FD-A045-8D62-111F0EEE4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FB93BEA1-60BB-9942-B17D-B28C03441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25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1482692"/>
            <a:ext cx="563486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1482692"/>
            <a:ext cx="56205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22BEFAE-1CA8-3D42-9FE8-259F2F4B7EB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62712" y="2462432"/>
            <a:ext cx="5574792" cy="362648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33EADF-0DCB-FF42-8ACF-2E14F284BCD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54496" y="2462432"/>
            <a:ext cx="5574792" cy="362648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A223357-BF2B-1446-9B75-489DB9B4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262270"/>
            <a:ext cx="10991088" cy="110288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0E8D-9016-4C42-8F5F-E450B003AB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9CBCAFA1-511A-EE41-B15A-62ABD068967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ABEB7C4-26A5-2A49-A685-310121897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11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253225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79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071B-8956-1F45-8413-D77E451409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7A5CF-4029-5441-9751-E360C7BA0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CA39AD3-F023-5741-9EB7-A0EBA4530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326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05F8A-53F2-9A4F-89B7-679F5D96AB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9F830C8-3B22-4D44-AD5B-EAC20E22F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81969A2-10C2-C546-977D-603DF985E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36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3" y="987427"/>
            <a:ext cx="6949439" cy="4873625"/>
          </a:xfrm>
        </p:spPr>
        <p:txBody>
          <a:bodyPr/>
          <a:lstStyle>
            <a:lvl1pPr>
              <a:defRPr sz="2400"/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FED4CC-B694-4F4C-8AC8-7D4040DFB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B4412EC-2A2F-F34F-AFA3-D552E85C9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904" y="2194560"/>
            <a:ext cx="3932237" cy="367442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4C3DC-0931-ED45-859D-7DC2E02D5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E3CEEAF4-4B04-7F42-81A2-3D6474988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C89A40C2-EB4C-F849-86CB-ACD53C9F5BD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60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1E07DA8-F1F3-4A5A-BC63-BCDC6C459C20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0" y="0"/>
            <a:ext cx="10289448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20ED6A-9B85-4407-9D45-1136FF687F8B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627520" y="3464"/>
            <a:ext cx="4564481" cy="685453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825625"/>
            <a:ext cx="106558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A2480010-F678-B344-A032-37DB46F8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677042"/>
            <a:ext cx="10658856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1752F-D51E-0D41-BBC4-900B79948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748" y="63528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A14BBBCD-90CB-2F47-9BDE-CEED80DD9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294169"/>
            <a:ext cx="9084295" cy="2304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420DCE6-B4EA-8444-92C3-D609C5C13BC3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1473704" y="161471"/>
            <a:ext cx="459381" cy="6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4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7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84" r:id="rId13"/>
    <p:sldLayoutId id="214748368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579C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1E07DA8-F1F3-4A5A-BC63-BCDC6C459C20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10289448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20ED6A-9B85-4407-9D45-1136FF687F8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627520" y="3464"/>
            <a:ext cx="4564481" cy="685453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825625"/>
            <a:ext cx="106558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A2480010-F678-B344-A032-37DB46F8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6"/>
            <a:ext cx="106588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D8510D3-7480-FA40-B714-28425739D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8748" y="63528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8C025A19-EC4F-5D46-BAED-915B844A7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D01290F5-EF9B-6848-BD94-0DC63C614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A73F24A-72E1-514B-A669-66B08B94475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473704" y="161471"/>
            <a:ext cx="459381" cy="6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3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0579C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CB184C5-BA83-4541-BEA4-A4DB4AFC4E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representation of trade and shipping networks in global energy models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3A771C5-F9C0-EA48-9322-8BAE62E23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2712" y="3712465"/>
            <a:ext cx="8196072" cy="2159829"/>
          </a:xfrm>
        </p:spPr>
        <p:txBody>
          <a:bodyPr>
            <a:normAutofit/>
          </a:bodyPr>
          <a:lstStyle/>
          <a:p>
            <a:r>
              <a:rPr lang="en-US" sz="2000" dirty="0"/>
              <a:t>Author: Jun </a:t>
            </a:r>
            <a:r>
              <a:rPr lang="en-US" sz="2000" dirty="0" err="1"/>
              <a:t>Ukita</a:t>
            </a:r>
            <a:r>
              <a:rPr lang="en-US" sz="2000" dirty="0"/>
              <a:t> Shepard (ENE)</a:t>
            </a:r>
          </a:p>
          <a:p>
            <a:r>
              <a:rPr lang="en-US" sz="2000" dirty="0"/>
              <a:t>Supervisors: Bas van Ruijven, Behnam Zakeri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ENE-YSSP Midterm Presentations (2019)</a:t>
            </a:r>
          </a:p>
        </p:txBody>
      </p:sp>
    </p:spTree>
    <p:extLst>
      <p:ext uri="{BB962C8B-B14F-4D97-AF65-F5344CB8AC3E}">
        <p14:creationId xmlns:p14="http://schemas.microsoft.com/office/powerpoint/2010/main" val="370867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pool </a:t>
            </a:r>
            <a:r>
              <a:rPr lang="en-US" dirty="0">
                <a:sym typeface="Wingdings" panose="05000000000000000000" pitchFamily="2" charset="2"/>
              </a:rPr>
              <a:t> bilateral trade in </a:t>
            </a:r>
            <a:r>
              <a:rPr lang="en-US" dirty="0" err="1">
                <a:sym typeface="Wingdings" panose="05000000000000000000" pitchFamily="2" charset="2"/>
              </a:rPr>
              <a:t>MESSAGEix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Technologies of interest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A80FD16-A4CE-4BC0-B7ED-0D904DE4894E}"/>
              </a:ext>
            </a:extLst>
          </p:cNvPr>
          <p:cNvGrpSpPr/>
          <p:nvPr/>
        </p:nvGrpSpPr>
        <p:grpSpPr>
          <a:xfrm>
            <a:off x="7698995" y="4524366"/>
            <a:ext cx="3456479" cy="1141740"/>
            <a:chOff x="1009645" y="1431131"/>
            <a:chExt cx="3034872" cy="141803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F7BDA83-04F3-44BF-A05A-CBFCEFF8C893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eth_exp_afr</a:t>
              </a:r>
              <a:endParaRPr lang="en-AT" sz="14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5CB991C-13C2-4405-BF94-76B141BB1A8A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eth_exp_weu</a:t>
              </a:r>
              <a:endParaRPr lang="en-AT" sz="14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D4877B5-5141-4E7C-AC8A-7C9A7EECBEDD}"/>
                </a:ext>
              </a:extLst>
            </p:cNvPr>
            <p:cNvSpPr txBox="1"/>
            <p:nvPr/>
          </p:nvSpPr>
          <p:spPr>
            <a:xfrm>
              <a:off x="3281485" y="2003174"/>
              <a:ext cx="400110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</a:t>
              </a:r>
              <a:endParaRPr lang="en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D8CC4E1-7173-463B-8C69-9A0830ABA8AF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Ethanol</a:t>
              </a:r>
              <a:endParaRPr lang="en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" name="Left Brace 36">
              <a:extLst>
                <a:ext uri="{FF2B5EF4-FFF2-40B4-BE49-F238E27FC236}">
                  <a16:creationId xmlns:a16="http://schemas.microsoft.com/office/drawing/2014/main" id="{0AB01A05-D6B5-4328-957A-630D9DDF6B11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7AA95C5-5CC4-457D-AA62-273DE229A10A}"/>
              </a:ext>
            </a:extLst>
          </p:cNvPr>
          <p:cNvGrpSpPr/>
          <p:nvPr/>
        </p:nvGrpSpPr>
        <p:grpSpPr>
          <a:xfrm>
            <a:off x="7686392" y="3094533"/>
            <a:ext cx="3456479" cy="1141740"/>
            <a:chOff x="1009645" y="1431131"/>
            <a:chExt cx="3034872" cy="141803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D5EA99A-2D44-4335-9515-7F41678B6C06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meth_exp_afr</a:t>
              </a:r>
              <a:endParaRPr lang="en-AT" sz="14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9B4DF09-BAF1-43A5-9949-11B5A13B2D55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meth_exp_weu</a:t>
              </a:r>
              <a:endParaRPr lang="en-AT" sz="14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A6048B8-4765-4FA2-AB37-9914C6192CC6}"/>
                </a:ext>
              </a:extLst>
            </p:cNvPr>
            <p:cNvSpPr txBox="1"/>
            <p:nvPr/>
          </p:nvSpPr>
          <p:spPr>
            <a:xfrm>
              <a:off x="3281485" y="2003174"/>
              <a:ext cx="400110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</a:t>
              </a:r>
              <a:endParaRPr lang="en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54A7932-B28B-44E8-B4F1-64FB2D4EBC23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Methanol</a:t>
              </a:r>
              <a:endParaRPr lang="en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9" name="Left Brace 48">
              <a:extLst>
                <a:ext uri="{FF2B5EF4-FFF2-40B4-BE49-F238E27FC236}">
                  <a16:creationId xmlns:a16="http://schemas.microsoft.com/office/drawing/2014/main" id="{5F65255C-0C64-440E-8B65-D9E38680B478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C02E8EF-0C62-48A6-87B9-A7A60EE75121}"/>
              </a:ext>
            </a:extLst>
          </p:cNvPr>
          <p:cNvGrpSpPr/>
          <p:nvPr/>
        </p:nvGrpSpPr>
        <p:grpSpPr>
          <a:xfrm>
            <a:off x="7685285" y="1841408"/>
            <a:ext cx="3456479" cy="1141740"/>
            <a:chOff x="1009645" y="1431131"/>
            <a:chExt cx="3034872" cy="141803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A809567-5497-4C97-A4AA-C3FABEFEE2B7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lh2_exp_afr</a:t>
              </a:r>
              <a:endParaRPr lang="en-AT" sz="14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839FD79-98E5-4489-8BD0-C52ED0CD2DF2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lh2_exp_weu</a:t>
              </a:r>
              <a:endParaRPr lang="en-AT" sz="14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2C6C6A-1361-4D72-AEC7-2CE82635A5E7}"/>
                </a:ext>
              </a:extLst>
            </p:cNvPr>
            <p:cNvSpPr txBox="1"/>
            <p:nvPr/>
          </p:nvSpPr>
          <p:spPr>
            <a:xfrm>
              <a:off x="3281485" y="2003174"/>
              <a:ext cx="400110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</a:t>
              </a:r>
              <a:endParaRPr lang="en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3CC6552-FB68-4F48-A459-C844FD8A5B54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Liquid H2</a:t>
              </a:r>
            </a:p>
          </p:txBody>
        </p:sp>
        <p:sp>
          <p:nvSpPr>
            <p:cNvPr id="61" name="Left Brace 60">
              <a:extLst>
                <a:ext uri="{FF2B5EF4-FFF2-40B4-BE49-F238E27FC236}">
                  <a16:creationId xmlns:a16="http://schemas.microsoft.com/office/drawing/2014/main" id="{54545C66-065D-4CCC-B8EA-19997AA4CCED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D4963DC-E5FC-4D14-B51C-13B8D6D1C990}"/>
              </a:ext>
            </a:extLst>
          </p:cNvPr>
          <p:cNvGrpSpPr/>
          <p:nvPr/>
        </p:nvGrpSpPr>
        <p:grpSpPr>
          <a:xfrm>
            <a:off x="698064" y="1717025"/>
            <a:ext cx="6645223" cy="3939971"/>
            <a:chOff x="779306" y="1654188"/>
            <a:chExt cx="7429023" cy="488670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CF7CB0C-034B-4064-B38B-18D631D598D7}"/>
                </a:ext>
              </a:extLst>
            </p:cNvPr>
            <p:cNvGrpSpPr/>
            <p:nvPr/>
          </p:nvGrpSpPr>
          <p:grpSpPr>
            <a:xfrm>
              <a:off x="1008926" y="3377779"/>
              <a:ext cx="3173125" cy="1418039"/>
              <a:chOff x="1009645" y="1431131"/>
              <a:chExt cx="3173125" cy="1418039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BEA706-A9F3-467C-AF49-5F6BDB31F914}"/>
                  </a:ext>
                </a:extLst>
              </p:cNvPr>
              <p:cNvSpPr/>
              <p:nvPr/>
            </p:nvSpPr>
            <p:spPr>
              <a:xfrm>
                <a:off x="2782689" y="1690688"/>
                <a:ext cx="1400078" cy="31502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chemeClr val="accent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lng_exp_afr</a:t>
                </a:r>
                <a:endParaRPr lang="en-AT" sz="1400" dirty="0">
                  <a:solidFill>
                    <a:schemeClr val="accent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706FE0F-2CEC-42C8-9E83-C5848BB2E698}"/>
                  </a:ext>
                </a:extLst>
              </p:cNvPr>
              <p:cNvSpPr/>
              <p:nvPr/>
            </p:nvSpPr>
            <p:spPr>
              <a:xfrm>
                <a:off x="2782690" y="2257845"/>
                <a:ext cx="1400080" cy="31502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chemeClr val="accent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lng_exp_weu</a:t>
                </a:r>
                <a:endParaRPr lang="en-AT" sz="1400" dirty="0">
                  <a:solidFill>
                    <a:schemeClr val="accent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CB51BF4-E6EE-4552-B8A1-E487202D2C5C}"/>
                  </a:ext>
                </a:extLst>
              </p:cNvPr>
              <p:cNvSpPr txBox="1"/>
              <p:nvPr/>
            </p:nvSpPr>
            <p:spPr>
              <a:xfrm>
                <a:off x="3229630" y="2003174"/>
                <a:ext cx="503819" cy="239468"/>
              </a:xfrm>
              <a:prstGeom prst="rect">
                <a:avLst/>
              </a:prstGeom>
              <a:noFill/>
            </p:spPr>
            <p:txBody>
              <a:bodyPr vert="vert" wrap="square" rtlCol="0" anchor="ctr">
                <a:spAutoFit/>
              </a:bodyPr>
              <a:lstStyle/>
              <a:p>
                <a:pPr algn="ctr"/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</a:t>
                </a:r>
                <a:endParaRPr lang="en-AT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37DC809-62C0-46FD-BF1A-24844C2D27AD}"/>
                  </a:ext>
                </a:extLst>
              </p:cNvPr>
              <p:cNvSpPr txBox="1"/>
              <p:nvPr/>
            </p:nvSpPr>
            <p:spPr>
              <a:xfrm>
                <a:off x="1009645" y="1955485"/>
                <a:ext cx="1518408" cy="381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LNG</a:t>
                </a:r>
                <a:endParaRPr lang="en-AT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1" name="Left Brace 30">
                <a:extLst>
                  <a:ext uri="{FF2B5EF4-FFF2-40B4-BE49-F238E27FC236}">
                    <a16:creationId xmlns:a16="http://schemas.microsoft.com/office/drawing/2014/main" id="{A98DD89E-ED39-4B24-B214-6F6C27E7415E}"/>
                  </a:ext>
                </a:extLst>
              </p:cNvPr>
              <p:cNvSpPr/>
              <p:nvPr/>
            </p:nvSpPr>
            <p:spPr>
              <a:xfrm>
                <a:off x="2346104" y="1431131"/>
                <a:ext cx="361954" cy="1418039"/>
              </a:xfrm>
              <a:prstGeom prst="leftBrace">
                <a:avLst>
                  <a:gd name="adj1" fmla="val 94733"/>
                  <a:gd name="adj2" fmla="val 5041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T" sz="14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6A9B101-38CE-424D-8FA2-107E24641122}"/>
                </a:ext>
              </a:extLst>
            </p:cNvPr>
            <p:cNvSpPr/>
            <p:nvPr/>
          </p:nvSpPr>
          <p:spPr>
            <a:xfrm>
              <a:off x="779306" y="3306109"/>
              <a:ext cx="3709184" cy="161109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3B5AB4F-8315-4F8B-A9CE-C4976154A224}"/>
                </a:ext>
              </a:extLst>
            </p:cNvPr>
            <p:cNvGrpSpPr/>
            <p:nvPr/>
          </p:nvGrpSpPr>
          <p:grpSpPr>
            <a:xfrm>
              <a:off x="779306" y="1654188"/>
              <a:ext cx="7429023" cy="4886707"/>
              <a:chOff x="779306" y="1654188"/>
              <a:chExt cx="7429023" cy="4886707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14A0C8FC-9F96-4759-9117-C679E293C208}"/>
                  </a:ext>
                </a:extLst>
              </p:cNvPr>
              <p:cNvGrpSpPr/>
              <p:nvPr/>
            </p:nvGrpSpPr>
            <p:grpSpPr>
              <a:xfrm>
                <a:off x="867970" y="1654188"/>
                <a:ext cx="3431097" cy="1611092"/>
                <a:chOff x="8184073" y="272143"/>
                <a:chExt cx="3431097" cy="1611092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3940515-DFAA-42DD-99BF-A0C4F405F9AE}"/>
                    </a:ext>
                  </a:extLst>
                </p:cNvPr>
                <p:cNvSpPr/>
                <p:nvPr/>
              </p:nvSpPr>
              <p:spPr>
                <a:xfrm>
                  <a:off x="8184073" y="272143"/>
                  <a:ext cx="3431097" cy="161109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T" sz="14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8D1E0A4F-4DD2-4DDC-AA40-A2B1A41592CC}"/>
                    </a:ext>
                  </a:extLst>
                </p:cNvPr>
                <p:cNvGrpSpPr/>
                <p:nvPr/>
              </p:nvGrpSpPr>
              <p:grpSpPr>
                <a:xfrm>
                  <a:off x="8282130" y="350079"/>
                  <a:ext cx="3224429" cy="1418039"/>
                  <a:chOff x="1009645" y="1431131"/>
                  <a:chExt cx="3224429" cy="1418039"/>
                </a:xfrm>
              </p:grpSpPr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96B05D28-17B0-461A-8D48-CA1C4F1E9104}"/>
                      </a:ext>
                    </a:extLst>
                  </p:cNvPr>
                  <p:cNvSpPr/>
                  <p:nvPr/>
                </p:nvSpPr>
                <p:spPr>
                  <a:xfrm>
                    <a:off x="2782690" y="1690688"/>
                    <a:ext cx="1451384" cy="315026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err="1">
                        <a:solidFill>
                          <a:schemeClr val="accent2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gas_exp_afr</a:t>
                    </a:r>
                    <a:endParaRPr lang="en-AT" sz="1400" dirty="0">
                      <a:solidFill>
                        <a:schemeClr val="accent2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40C30295-7A25-4700-AAC0-EBA9FFF60CA6}"/>
                      </a:ext>
                    </a:extLst>
                  </p:cNvPr>
                  <p:cNvSpPr/>
                  <p:nvPr/>
                </p:nvSpPr>
                <p:spPr>
                  <a:xfrm>
                    <a:off x="2782689" y="2257845"/>
                    <a:ext cx="1419462" cy="315026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err="1">
                        <a:solidFill>
                          <a:schemeClr val="accent2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gas_exp_weu</a:t>
                    </a:r>
                    <a:endParaRPr lang="en-AT" sz="1400" dirty="0">
                      <a:solidFill>
                        <a:schemeClr val="accent2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AFEB6D8-775A-4359-835E-2CB98E7C53E5}"/>
                      </a:ext>
                    </a:extLst>
                  </p:cNvPr>
                  <p:cNvSpPr txBox="1"/>
                  <p:nvPr/>
                </p:nvSpPr>
                <p:spPr>
                  <a:xfrm>
                    <a:off x="3229630" y="2003174"/>
                    <a:ext cx="503819" cy="239468"/>
                  </a:xfrm>
                  <a:prstGeom prst="rect">
                    <a:avLst/>
                  </a:prstGeom>
                  <a:noFill/>
                </p:spPr>
                <p:txBody>
                  <a:bodyPr vert="vert" wrap="square" rtlCol="0" anchor="ctr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…</a:t>
                    </a:r>
                    <a:endParaRPr lang="en-AT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36A47DDC-DE52-4F8D-9D0A-A1E1244DCB57}"/>
                      </a:ext>
                    </a:extLst>
                  </p:cNvPr>
                  <p:cNvSpPr txBox="1"/>
                  <p:nvPr/>
                </p:nvSpPr>
                <p:spPr>
                  <a:xfrm>
                    <a:off x="1009645" y="1955485"/>
                    <a:ext cx="1518408" cy="6489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Natural gas</a:t>
                    </a:r>
                  </a:p>
                  <a:p>
                    <a:r>
                      <a: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(piped)</a:t>
                    </a:r>
                    <a:endParaRPr lang="en-AT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3" name="Left Brace 12">
                    <a:extLst>
                      <a:ext uri="{FF2B5EF4-FFF2-40B4-BE49-F238E27FC236}">
                        <a16:creationId xmlns:a16="http://schemas.microsoft.com/office/drawing/2014/main" id="{DE67DF40-0EE5-4726-8150-04CD1DEA351C}"/>
                      </a:ext>
                    </a:extLst>
                  </p:cNvPr>
                  <p:cNvSpPr/>
                  <p:nvPr/>
                </p:nvSpPr>
                <p:spPr>
                  <a:xfrm>
                    <a:off x="2346104" y="1431131"/>
                    <a:ext cx="361954" cy="1418039"/>
                  </a:xfrm>
                  <a:prstGeom prst="leftBrace">
                    <a:avLst>
                      <a:gd name="adj1" fmla="val 94733"/>
                      <a:gd name="adj2" fmla="val 50419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T" sz="140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p:grp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3A33133-CC6D-4BA2-9B73-A7DFAACD3B1E}"/>
                  </a:ext>
                </a:extLst>
              </p:cNvPr>
              <p:cNvGrpSpPr/>
              <p:nvPr/>
            </p:nvGrpSpPr>
            <p:grpSpPr>
              <a:xfrm>
                <a:off x="4712027" y="1765147"/>
                <a:ext cx="3251040" cy="1418039"/>
                <a:chOff x="1009645" y="1431131"/>
                <a:chExt cx="3251040" cy="1418039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7D9377A-AF85-44DC-A8CA-69CA7B279620}"/>
                    </a:ext>
                  </a:extLst>
                </p:cNvPr>
                <p:cNvSpPr/>
                <p:nvPr/>
              </p:nvSpPr>
              <p:spPr>
                <a:xfrm>
                  <a:off x="2782688" y="1690688"/>
                  <a:ext cx="1477996" cy="3150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>
                      <a:solidFill>
                        <a:schemeClr val="accent2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coal_exp_afr</a:t>
                  </a:r>
                  <a:endParaRPr lang="en-AT" sz="1400" dirty="0">
                    <a:solidFill>
                      <a:schemeClr val="accent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EE3EB78-2E3E-4C55-B5BE-E45E2BE3C8A4}"/>
                    </a:ext>
                  </a:extLst>
                </p:cNvPr>
                <p:cNvSpPr/>
                <p:nvPr/>
              </p:nvSpPr>
              <p:spPr>
                <a:xfrm>
                  <a:off x="2782689" y="2257845"/>
                  <a:ext cx="1477996" cy="3150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>
                      <a:solidFill>
                        <a:schemeClr val="accent2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coal_exp_weu</a:t>
                  </a:r>
                  <a:endParaRPr lang="en-AT" sz="1400" dirty="0">
                    <a:solidFill>
                      <a:schemeClr val="accent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79785B3-F651-4814-8EFA-F5CE15AECA1F}"/>
                    </a:ext>
                  </a:extLst>
                </p:cNvPr>
                <p:cNvSpPr txBox="1"/>
                <p:nvPr/>
              </p:nvSpPr>
              <p:spPr>
                <a:xfrm>
                  <a:off x="3229630" y="2003174"/>
                  <a:ext cx="503819" cy="239468"/>
                </a:xfrm>
                <a:prstGeom prst="rect">
                  <a:avLst/>
                </a:prstGeom>
                <a:noFill/>
              </p:spPr>
              <p:txBody>
                <a:bodyPr vert="vert" wrap="square" rtlCol="0" anchor="ctr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</a:t>
                  </a:r>
                  <a:endParaRPr lang="en-AT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898BC47-1B45-4BA6-8D1A-732BB2E49970}"/>
                    </a:ext>
                  </a:extLst>
                </p:cNvPr>
                <p:cNvSpPr txBox="1"/>
                <p:nvPr/>
              </p:nvSpPr>
              <p:spPr>
                <a:xfrm>
                  <a:off x="1009645" y="1955485"/>
                  <a:ext cx="1518408" cy="3817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Coal</a:t>
                  </a:r>
                  <a:endParaRPr lang="en-AT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25" name="Left Brace 24">
                  <a:extLst>
                    <a:ext uri="{FF2B5EF4-FFF2-40B4-BE49-F238E27FC236}">
                      <a16:creationId xmlns:a16="http://schemas.microsoft.com/office/drawing/2014/main" id="{C84EFFB3-90CC-4961-8BC7-11152B570224}"/>
                    </a:ext>
                  </a:extLst>
                </p:cNvPr>
                <p:cNvSpPr/>
                <p:nvPr/>
              </p:nvSpPr>
              <p:spPr>
                <a:xfrm>
                  <a:off x="2346104" y="1431131"/>
                  <a:ext cx="361954" cy="1418039"/>
                </a:xfrm>
                <a:prstGeom prst="leftBrace">
                  <a:avLst>
                    <a:gd name="adj1" fmla="val 94733"/>
                    <a:gd name="adj2" fmla="val 50419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T" sz="14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A8D754B-52FC-4C5D-959F-44581502A40B}"/>
                  </a:ext>
                </a:extLst>
              </p:cNvPr>
              <p:cNvGrpSpPr/>
              <p:nvPr/>
            </p:nvGrpSpPr>
            <p:grpSpPr>
              <a:xfrm>
                <a:off x="992867" y="4958156"/>
                <a:ext cx="3248434" cy="1418039"/>
                <a:chOff x="1009645" y="1431131"/>
                <a:chExt cx="3248434" cy="1418039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E86B9E24-B61E-40C2-B044-7D43DEE77693}"/>
                    </a:ext>
                  </a:extLst>
                </p:cNvPr>
                <p:cNvSpPr/>
                <p:nvPr/>
              </p:nvSpPr>
              <p:spPr>
                <a:xfrm>
                  <a:off x="2782689" y="1690688"/>
                  <a:ext cx="1475388" cy="3150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>
                      <a:solidFill>
                        <a:schemeClr val="accent2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foil_exp_afr</a:t>
                  </a:r>
                  <a:endParaRPr lang="en-AT" sz="1400" dirty="0">
                    <a:solidFill>
                      <a:schemeClr val="accent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301166E6-0706-4D28-A545-6E43495E2210}"/>
                    </a:ext>
                  </a:extLst>
                </p:cNvPr>
                <p:cNvSpPr/>
                <p:nvPr/>
              </p:nvSpPr>
              <p:spPr>
                <a:xfrm>
                  <a:off x="2782690" y="2257845"/>
                  <a:ext cx="1475389" cy="3150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>
                      <a:solidFill>
                        <a:schemeClr val="accent2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foil_exp_weu</a:t>
                  </a:r>
                  <a:endParaRPr lang="en-AT" sz="1400" dirty="0">
                    <a:solidFill>
                      <a:schemeClr val="accent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DCCCEA8-BCE1-4FFC-938D-42383066CE09}"/>
                    </a:ext>
                  </a:extLst>
                </p:cNvPr>
                <p:cNvSpPr txBox="1"/>
                <p:nvPr/>
              </p:nvSpPr>
              <p:spPr>
                <a:xfrm>
                  <a:off x="3229630" y="2003174"/>
                  <a:ext cx="503819" cy="239468"/>
                </a:xfrm>
                <a:prstGeom prst="rect">
                  <a:avLst/>
                </a:prstGeom>
                <a:noFill/>
              </p:spPr>
              <p:txBody>
                <a:bodyPr vert="vert" wrap="square" rtlCol="0" anchor="ctr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</a:t>
                  </a:r>
                  <a:endParaRPr lang="en-AT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2F460E1-D643-4C75-A0B8-283D709FEBD6}"/>
                    </a:ext>
                  </a:extLst>
                </p:cNvPr>
                <p:cNvSpPr txBox="1"/>
                <p:nvPr/>
              </p:nvSpPr>
              <p:spPr>
                <a:xfrm>
                  <a:off x="1009645" y="1955485"/>
                  <a:ext cx="1518408" cy="6489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Fuel oil</a:t>
                  </a:r>
                </a:p>
                <a:p>
                  <a:r>
                    <a:rPr lang="en-US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(petroleum)</a:t>
                  </a:r>
                  <a:endParaRPr lang="en-AT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3" name="Left Brace 42">
                  <a:extLst>
                    <a:ext uri="{FF2B5EF4-FFF2-40B4-BE49-F238E27FC236}">
                      <a16:creationId xmlns:a16="http://schemas.microsoft.com/office/drawing/2014/main" id="{FBC73E9C-93F9-474C-9CF9-C6201142F861}"/>
                    </a:ext>
                  </a:extLst>
                </p:cNvPr>
                <p:cNvSpPr/>
                <p:nvPr/>
              </p:nvSpPr>
              <p:spPr>
                <a:xfrm>
                  <a:off x="2346104" y="1431131"/>
                  <a:ext cx="361954" cy="1418039"/>
                </a:xfrm>
                <a:prstGeom prst="leftBrace">
                  <a:avLst>
                    <a:gd name="adj1" fmla="val 94733"/>
                    <a:gd name="adj2" fmla="val 50419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T" sz="14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37F536EF-C17F-4554-9792-E78848A58882}"/>
                  </a:ext>
                </a:extLst>
              </p:cNvPr>
              <p:cNvGrpSpPr/>
              <p:nvPr/>
            </p:nvGrpSpPr>
            <p:grpSpPr>
              <a:xfrm>
                <a:off x="4817402" y="3394160"/>
                <a:ext cx="3145667" cy="1418039"/>
                <a:chOff x="1009645" y="1431131"/>
                <a:chExt cx="3145667" cy="1418039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3242A3E2-A2F3-47FD-96B6-1F54E9D3C843}"/>
                    </a:ext>
                  </a:extLst>
                </p:cNvPr>
                <p:cNvSpPr/>
                <p:nvPr/>
              </p:nvSpPr>
              <p:spPr>
                <a:xfrm>
                  <a:off x="2782691" y="1690688"/>
                  <a:ext cx="1372621" cy="3150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>
                      <a:solidFill>
                        <a:schemeClr val="accent2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loil_exp_afr</a:t>
                  </a:r>
                  <a:endParaRPr lang="en-AT" sz="1400" dirty="0">
                    <a:solidFill>
                      <a:schemeClr val="accent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645EE84-8346-4D39-9CA3-B061C56B0A49}"/>
                    </a:ext>
                  </a:extLst>
                </p:cNvPr>
                <p:cNvSpPr/>
                <p:nvPr/>
              </p:nvSpPr>
              <p:spPr>
                <a:xfrm>
                  <a:off x="2782688" y="2257845"/>
                  <a:ext cx="1372622" cy="3150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>
                      <a:solidFill>
                        <a:schemeClr val="accent2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loil_exp_weu</a:t>
                  </a:r>
                  <a:endParaRPr lang="en-AT" sz="1400" dirty="0">
                    <a:solidFill>
                      <a:schemeClr val="accent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CE1E26C-CD37-4113-8A7A-10F1DE6F6CB5}"/>
                    </a:ext>
                  </a:extLst>
                </p:cNvPr>
                <p:cNvSpPr txBox="1"/>
                <p:nvPr/>
              </p:nvSpPr>
              <p:spPr>
                <a:xfrm>
                  <a:off x="3229630" y="2003174"/>
                  <a:ext cx="503819" cy="239468"/>
                </a:xfrm>
                <a:prstGeom prst="rect">
                  <a:avLst/>
                </a:prstGeom>
                <a:noFill/>
              </p:spPr>
              <p:txBody>
                <a:bodyPr vert="vert" wrap="square" rtlCol="0" anchor="ctr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</a:t>
                  </a:r>
                  <a:endParaRPr lang="en-AT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E4DE60E-A278-423C-9FEE-8B384B528BE3}"/>
                    </a:ext>
                  </a:extLst>
                </p:cNvPr>
                <p:cNvSpPr txBox="1"/>
                <p:nvPr/>
              </p:nvSpPr>
              <p:spPr>
                <a:xfrm>
                  <a:off x="1009645" y="1955485"/>
                  <a:ext cx="1518408" cy="6489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Light oil</a:t>
                  </a:r>
                </a:p>
                <a:p>
                  <a:r>
                    <a:rPr lang="en-US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(petroleum)</a:t>
                  </a:r>
                  <a:endParaRPr lang="en-AT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5" name="Left Brace 54">
                  <a:extLst>
                    <a:ext uri="{FF2B5EF4-FFF2-40B4-BE49-F238E27FC236}">
                      <a16:creationId xmlns:a16="http://schemas.microsoft.com/office/drawing/2014/main" id="{9E2E99F3-E6DB-4951-89E8-F25E3E895876}"/>
                    </a:ext>
                  </a:extLst>
                </p:cNvPr>
                <p:cNvSpPr/>
                <p:nvPr/>
              </p:nvSpPr>
              <p:spPr>
                <a:xfrm>
                  <a:off x="2346104" y="1431131"/>
                  <a:ext cx="361954" cy="1418039"/>
                </a:xfrm>
                <a:prstGeom prst="leftBrace">
                  <a:avLst>
                    <a:gd name="adj1" fmla="val 94733"/>
                    <a:gd name="adj2" fmla="val 50419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T" sz="14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31E79EFA-6DF4-412A-A8B6-D9A8ED7DEDA8}"/>
                  </a:ext>
                </a:extLst>
              </p:cNvPr>
              <p:cNvGrpSpPr/>
              <p:nvPr/>
            </p:nvGrpSpPr>
            <p:grpSpPr>
              <a:xfrm>
                <a:off x="4495757" y="4929803"/>
                <a:ext cx="3709184" cy="1611092"/>
                <a:chOff x="779306" y="1679554"/>
                <a:chExt cx="3709184" cy="1611092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FB308236-4A13-4A03-89C0-C7CAFCF26883}"/>
                    </a:ext>
                  </a:extLst>
                </p:cNvPr>
                <p:cNvGrpSpPr/>
                <p:nvPr/>
              </p:nvGrpSpPr>
              <p:grpSpPr>
                <a:xfrm>
                  <a:off x="992867" y="1782390"/>
                  <a:ext cx="3192508" cy="1418039"/>
                  <a:chOff x="1009645" y="1431131"/>
                  <a:chExt cx="3192508" cy="1418039"/>
                </a:xfrm>
              </p:grpSpPr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57FA744F-998B-4F4B-841F-2EA5CDB87FFA}"/>
                      </a:ext>
                    </a:extLst>
                  </p:cNvPr>
                  <p:cNvSpPr/>
                  <p:nvPr/>
                </p:nvSpPr>
                <p:spPr>
                  <a:xfrm>
                    <a:off x="2782689" y="1690688"/>
                    <a:ext cx="1419461" cy="315026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err="1">
                        <a:solidFill>
                          <a:schemeClr val="accent2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oil_exp_afr</a:t>
                    </a:r>
                    <a:endParaRPr lang="en-AT" sz="1400" dirty="0">
                      <a:solidFill>
                        <a:schemeClr val="accent2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40EA4BA4-1B7B-49DC-882F-653052C54E99}"/>
                      </a:ext>
                    </a:extLst>
                  </p:cNvPr>
                  <p:cNvSpPr/>
                  <p:nvPr/>
                </p:nvSpPr>
                <p:spPr>
                  <a:xfrm>
                    <a:off x="2782690" y="2257845"/>
                    <a:ext cx="1419463" cy="315026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err="1">
                        <a:solidFill>
                          <a:schemeClr val="accent2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oil_exp_weu</a:t>
                    </a:r>
                    <a:endParaRPr lang="en-AT" sz="1400" dirty="0">
                      <a:solidFill>
                        <a:schemeClr val="accent2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1100E24D-0EE8-45A9-ACFC-48BC79F1840F}"/>
                      </a:ext>
                    </a:extLst>
                  </p:cNvPr>
                  <p:cNvSpPr txBox="1"/>
                  <p:nvPr/>
                </p:nvSpPr>
                <p:spPr>
                  <a:xfrm>
                    <a:off x="3229630" y="2003174"/>
                    <a:ext cx="503819" cy="239468"/>
                  </a:xfrm>
                  <a:prstGeom prst="rect">
                    <a:avLst/>
                  </a:prstGeom>
                  <a:noFill/>
                </p:spPr>
                <p:txBody>
                  <a:bodyPr vert="vert" wrap="square" rtlCol="0" anchor="ctr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…</a:t>
                    </a:r>
                    <a:endParaRPr lang="en-AT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DB92A9E3-E2FC-4A26-B17D-FC104C62E650}"/>
                      </a:ext>
                    </a:extLst>
                  </p:cNvPr>
                  <p:cNvSpPr txBox="1"/>
                  <p:nvPr/>
                </p:nvSpPr>
                <p:spPr>
                  <a:xfrm>
                    <a:off x="1009645" y="1955485"/>
                    <a:ext cx="1518408" cy="3817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Crude oil</a:t>
                    </a:r>
                    <a:endParaRPr lang="en-AT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9" name="Left Brace 18">
                    <a:extLst>
                      <a:ext uri="{FF2B5EF4-FFF2-40B4-BE49-F238E27FC236}">
                        <a16:creationId xmlns:a16="http://schemas.microsoft.com/office/drawing/2014/main" id="{05EE79FF-8968-400C-B89E-061C5382624A}"/>
                      </a:ext>
                    </a:extLst>
                  </p:cNvPr>
                  <p:cNvSpPr/>
                  <p:nvPr/>
                </p:nvSpPr>
                <p:spPr>
                  <a:xfrm>
                    <a:off x="2346104" y="1431131"/>
                    <a:ext cx="361954" cy="1418039"/>
                  </a:xfrm>
                  <a:prstGeom prst="leftBrace">
                    <a:avLst>
                      <a:gd name="adj1" fmla="val 94733"/>
                      <a:gd name="adj2" fmla="val 50419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T" sz="140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p:grp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78D1DE48-629B-4105-AEB0-937C0FD5276E}"/>
                    </a:ext>
                  </a:extLst>
                </p:cNvPr>
                <p:cNvSpPr/>
                <p:nvPr/>
              </p:nvSpPr>
              <p:spPr>
                <a:xfrm>
                  <a:off x="779306" y="1679554"/>
                  <a:ext cx="3709184" cy="1611092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T" sz="14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DA681E2-F4C9-4B06-8A61-B90FBD3C1B84}"/>
                  </a:ext>
                </a:extLst>
              </p:cNvPr>
              <p:cNvSpPr/>
              <p:nvPr/>
            </p:nvSpPr>
            <p:spPr>
              <a:xfrm>
                <a:off x="779306" y="4929803"/>
                <a:ext cx="3709184" cy="1611092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 sz="14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928F7E8-C52C-4391-A9EA-3CC2CAAE589D}"/>
                  </a:ext>
                </a:extLst>
              </p:cNvPr>
              <p:cNvSpPr/>
              <p:nvPr/>
            </p:nvSpPr>
            <p:spPr>
              <a:xfrm>
                <a:off x="4499145" y="3303127"/>
                <a:ext cx="3709184" cy="1611092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 sz="14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06698E8-37F7-46F5-95BA-358FA084A5D9}"/>
                  </a:ext>
                </a:extLst>
              </p:cNvPr>
              <p:cNvSpPr/>
              <p:nvPr/>
            </p:nvSpPr>
            <p:spPr>
              <a:xfrm>
                <a:off x="4495859" y="1679554"/>
                <a:ext cx="3709184" cy="1611092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 sz="14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C436105-69E7-44D3-AD4E-1E6829F4C261}"/>
              </a:ext>
            </a:extLst>
          </p:cNvPr>
          <p:cNvSpPr/>
          <p:nvPr/>
        </p:nvSpPr>
        <p:spPr>
          <a:xfrm>
            <a:off x="1867364" y="6010553"/>
            <a:ext cx="8057474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22 parameters converted from global pool </a:t>
            </a:r>
            <a:r>
              <a:rPr lang="en-US" dirty="0">
                <a:sym typeface="Wingdings" panose="05000000000000000000" pitchFamily="2" charset="2"/>
              </a:rPr>
              <a:t> bilateral trade schema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5 trade technologies (e.g. crude oil)  70 region-specific technologies</a:t>
            </a:r>
          </a:p>
        </p:txBody>
      </p:sp>
    </p:spTree>
    <p:extLst>
      <p:ext uri="{BB962C8B-B14F-4D97-AF65-F5344CB8AC3E}">
        <p14:creationId xmlns:p14="http://schemas.microsoft.com/office/powerpoint/2010/main" val="3199537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variables to premiums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C6E32-217E-144B-8EA2-37D305025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711" y="1761617"/>
            <a:ext cx="1119197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represent effects of distance (and other variables) in MESSAGE through the </a:t>
            </a:r>
            <a:r>
              <a:rPr lang="en-US" dirty="0">
                <a:solidFill>
                  <a:schemeClr val="accent3"/>
                </a:solidFill>
              </a:rPr>
              <a:t>variable cost</a:t>
            </a:r>
            <a:r>
              <a:rPr lang="en-US" dirty="0"/>
              <a:t> parameter</a:t>
            </a:r>
          </a:p>
          <a:p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Compile trade dataset:</a:t>
            </a:r>
          </a:p>
          <a:p>
            <a:pPr marL="1028700" lvl="1" indent="-342900"/>
            <a:r>
              <a:rPr lang="en-US" dirty="0"/>
              <a:t>N = 223,717</a:t>
            </a:r>
          </a:p>
          <a:p>
            <a:pPr marL="1028700" lvl="1" indent="-342900"/>
            <a:r>
              <a:rPr lang="en-US" dirty="0"/>
              <a:t>Years: 1995-2014</a:t>
            </a:r>
          </a:p>
          <a:p>
            <a:pPr marL="1028700" lvl="1" indent="-342900"/>
            <a:r>
              <a:rPr lang="en-US" dirty="0"/>
              <a:t>Uniquely identified by energy commodity-importer-exporter-year</a:t>
            </a:r>
          </a:p>
          <a:p>
            <a:pPr lvl="2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Run regression for gravity model:</a:t>
            </a:r>
          </a:p>
          <a:p>
            <a:pPr marL="1143000" lvl="1" indent="-457200"/>
            <a:r>
              <a:rPr lang="en-US" dirty="0"/>
              <a:t>For all regions</a:t>
            </a:r>
          </a:p>
          <a:p>
            <a:pPr marL="1143000" lvl="1" indent="-457200"/>
            <a:r>
              <a:rPr lang="en-US" dirty="0"/>
              <a:t>By region, to capture heterogeneity in sensitivity to variables of interest</a:t>
            </a:r>
          </a:p>
          <a:p>
            <a:endParaRPr lang="en-US" dirty="0"/>
          </a:p>
          <a:p>
            <a:endParaRPr lang="en-US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64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variables to premiums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1C6E32-217E-144B-8EA2-37D30502599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62711" y="1761617"/>
                <a:ext cx="11191979" cy="4351338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𝑒𝑖𝑗𝑡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𝑑𝑖𝑠𝑡𝑎𝑛𝑐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𝐺𝐷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𝐺𝐷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𝑃𝑜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𝑃𝑜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𝑐𝑜𝑛𝑡𝑖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𝑐𝑜𝑚𝑙𝑎𝑛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𝑐𝑜𝑙𝑜𝑛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𝑐𝑜𝑙𝑜𝑛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𝑠𝑎𝑛𝑐𝑡𝑖𝑜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AT" dirty="0"/>
              </a:p>
              <a:p>
                <a:endParaRPr lang="en-US" dirty="0"/>
              </a:p>
              <a:p>
                <a:endParaRPr lang="en-US" sz="2000" dirty="0"/>
              </a:p>
              <a:p>
                <a:r>
                  <a:rPr lang="en-US" sz="2000" dirty="0"/>
                  <a:t>Note: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000" dirty="0"/>
                  <a:t> is commodity (e.g. LNG),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is exporting country,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is importing country,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is year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1C6E32-217E-144B-8EA2-37D3050259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62711" y="1761617"/>
                <a:ext cx="11191979" cy="4351338"/>
              </a:xfrm>
              <a:blipFill>
                <a:blip r:embed="rId2"/>
                <a:stretch>
                  <a:fillRect l="-545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385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Parameterizing trade through variable costs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5D81F1-738E-4ACC-B7E9-1C907B093069}"/>
              </a:ext>
            </a:extLst>
          </p:cNvPr>
          <p:cNvSpPr txBox="1"/>
          <p:nvPr/>
        </p:nvSpPr>
        <p:spPr>
          <a:xfrm>
            <a:off x="1402181" y="6396868"/>
            <a:ext cx="9387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 of distance on trade cost, error bars represent 95% confidence</a:t>
            </a:r>
            <a:endParaRPr lang="en-AT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85261D-E747-4A88-9413-5FBF4372F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077" y="1531059"/>
            <a:ext cx="9633845" cy="479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65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Parameterizing trade through variable costs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5D81F1-738E-4ACC-B7E9-1C907B093069}"/>
              </a:ext>
            </a:extLst>
          </p:cNvPr>
          <p:cNvSpPr txBox="1"/>
          <p:nvPr/>
        </p:nvSpPr>
        <p:spPr>
          <a:xfrm>
            <a:off x="1402181" y="6396868"/>
            <a:ext cx="9387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 of distance on trade cost, error bars represent 95% confidence</a:t>
            </a:r>
            <a:endParaRPr lang="en-AT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85261D-E747-4A88-9413-5FBF4372F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077" y="1531059"/>
            <a:ext cx="9633845" cy="47901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BA16AD-393E-481B-8EF5-E3A5128179BA}"/>
              </a:ext>
            </a:extLst>
          </p:cNvPr>
          <p:cNvSpPr txBox="1"/>
          <p:nvPr/>
        </p:nvSpPr>
        <p:spPr>
          <a:xfrm>
            <a:off x="129539" y="3630551"/>
            <a:ext cx="4750574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Takeaways:</a:t>
            </a:r>
          </a:p>
          <a:p>
            <a:pPr marL="457200" indent="-457200">
              <a:buAutoNum type="arabicPeriod"/>
            </a:pPr>
            <a:r>
              <a:rPr lang="en-US" dirty="0"/>
              <a:t>Distance has a significant effect overall</a:t>
            </a:r>
          </a:p>
          <a:p>
            <a:pPr marL="457200" indent="-457200">
              <a:buAutoNum type="arabicPeriod"/>
            </a:pPr>
            <a:r>
              <a:rPr lang="en-US" dirty="0"/>
              <a:t>Distance matters for some fuels (e.g. LNG) more than others (e.g. coal)</a:t>
            </a:r>
          </a:p>
          <a:p>
            <a:pPr marL="457200" indent="-457200">
              <a:buAutoNum type="arabicPeriod"/>
            </a:pPr>
            <a:r>
              <a:rPr lang="en-US" dirty="0"/>
              <a:t>There is too much uncertainty in heterogeneity by region</a:t>
            </a:r>
          </a:p>
          <a:p>
            <a:endParaRPr lang="en-US" dirty="0"/>
          </a:p>
          <a:p>
            <a:r>
              <a:rPr lang="en-US" dirty="0"/>
              <a:t>Probably best to use a distance effect that is:</a:t>
            </a:r>
          </a:p>
          <a:p>
            <a:pPr marL="1143000" lvl="1" indent="-457200">
              <a:buAutoNum type="arabicPeriod"/>
            </a:pPr>
            <a:r>
              <a:rPr lang="en-US" dirty="0"/>
              <a:t>Constant across regions</a:t>
            </a:r>
          </a:p>
          <a:p>
            <a:pPr marL="1143000" lvl="1" indent="-457200">
              <a:buAutoNum type="arabicPeriod"/>
            </a:pPr>
            <a:r>
              <a:rPr lang="en-US" dirty="0"/>
              <a:t>Varies by energy type</a:t>
            </a:r>
          </a:p>
        </p:txBody>
      </p:sp>
    </p:spTree>
    <p:extLst>
      <p:ext uri="{BB962C8B-B14F-4D97-AF65-F5344CB8AC3E}">
        <p14:creationId xmlns:p14="http://schemas.microsoft.com/office/powerpoint/2010/main" val="1732323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Parameterizing trade through variable costs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32D1846-6A78-45EC-B84D-ED66854CE27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62711" y="1761617"/>
                <a:ext cx="11191979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𝑣𝑎𝑟𝑐𝑜𝑠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𝑑𝑖𝑠𝑡𝑎𝑛𝑐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…so variable cost still varies by regions,</a:t>
                </a:r>
              </a:p>
              <a:p>
                <a:r>
                  <a:rPr lang="en-US" dirty="0"/>
                  <a:t>commodity, and year 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32D1846-6A78-45EC-B84D-ED66854CE2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62711" y="1761617"/>
                <a:ext cx="11191979" cy="4351338"/>
              </a:xfrm>
              <a:blipFill>
                <a:blip r:embed="rId2"/>
                <a:stretch>
                  <a:fillRect l="-81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6094709-B4A8-4DCB-81B0-0D1B7CE1F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794" y="1761617"/>
            <a:ext cx="5563495" cy="414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76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PS: Keeping things flexible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C6E32-217E-144B-8EA2-37D305025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711" y="1761617"/>
            <a:ext cx="11191979" cy="4351338"/>
          </a:xfrm>
        </p:spPr>
        <p:txBody>
          <a:bodyPr>
            <a:normAutofit/>
          </a:bodyPr>
          <a:lstStyle/>
          <a:p>
            <a:r>
              <a:rPr lang="en-US" u="sng" dirty="0"/>
              <a:t>Allow the following to be user-defined: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Major trading ports by country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Node granularity in distance calculation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Regional aggregation (country to region mapping)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MESSAGEix</a:t>
            </a:r>
            <a:r>
              <a:rPr lang="en-US" dirty="0"/>
              <a:t> parameter values for bilateral trade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119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questions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C6E32-217E-144B-8EA2-37D305025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711" y="1761617"/>
            <a:ext cx="11305828" cy="435133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Is the regional aggregation method necessary or can it be simplified?</a:t>
            </a:r>
          </a:p>
          <a:p>
            <a:pPr marL="457200" indent="-457200">
              <a:buAutoNum type="arabicPeriod"/>
            </a:pPr>
            <a:r>
              <a:rPr lang="en-US" dirty="0"/>
              <a:t>How can commodities that are not represented in bilateral trade data be used?</a:t>
            </a:r>
          </a:p>
          <a:p>
            <a:pPr marL="457200" indent="-457200">
              <a:buAutoNum type="arabicPeriod"/>
            </a:pPr>
            <a:r>
              <a:rPr lang="en-US" dirty="0"/>
              <a:t>How should technical lifetime be addressed for export technologies?</a:t>
            </a:r>
          </a:p>
          <a:p>
            <a:pPr marL="1143000" lvl="1" indent="-457200"/>
            <a:r>
              <a:rPr lang="en-US" dirty="0"/>
              <a:t>I’m not allowing technologies to vintage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812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F8C3-B2C2-4F64-9DD6-F427CA11B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en-A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EE345-0B8B-4BEB-8E89-8CA766AA30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99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allow time-variant distance?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3F959-6A90-4DFE-8A66-030F7BB1DC11}"/>
              </a:ext>
            </a:extLst>
          </p:cNvPr>
          <p:cNvSpPr txBox="1"/>
          <p:nvPr/>
        </p:nvSpPr>
        <p:spPr>
          <a:xfrm>
            <a:off x="3687067" y="6352806"/>
            <a:ext cx="5467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Trade-weighted distance changes over time</a:t>
            </a:r>
            <a:endParaRPr lang="en-AT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296CB2-581E-4A3C-A7EC-729EC2CC3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49" y="1755203"/>
            <a:ext cx="5983026" cy="39955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3E090E-BBF9-4F3C-A7AA-724C54028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680" y="1757937"/>
            <a:ext cx="5691476" cy="399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2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C6E32-217E-144B-8EA2-37D305025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711" y="1761617"/>
            <a:ext cx="11191979" cy="4351338"/>
          </a:xfrm>
        </p:spPr>
        <p:txBody>
          <a:bodyPr>
            <a:normAutofit/>
          </a:bodyPr>
          <a:lstStyle/>
          <a:p>
            <a:r>
              <a:rPr lang="en-US" u="sng" dirty="0"/>
              <a:t>Research questions:</a:t>
            </a:r>
          </a:p>
          <a:p>
            <a:r>
              <a:rPr lang="en-US" dirty="0"/>
              <a:t>1:</a:t>
            </a:r>
            <a:r>
              <a:rPr lang="en-US" sz="2400" dirty="0"/>
              <a:t> Do energy trajectories change when we include </a:t>
            </a:r>
            <a:r>
              <a:rPr lang="en-US" sz="2400" dirty="0">
                <a:solidFill>
                  <a:srgbClr val="00579C"/>
                </a:solidFill>
              </a:rPr>
              <a:t>dynamic shipping costs</a:t>
            </a:r>
            <a:r>
              <a:rPr lang="en-US" sz="2400" dirty="0"/>
              <a:t>?</a:t>
            </a:r>
          </a:p>
          <a:p>
            <a:r>
              <a:rPr lang="en-US" dirty="0"/>
              <a:t>2:</a:t>
            </a:r>
            <a:r>
              <a:rPr lang="en-US" sz="2400" dirty="0"/>
              <a:t> How do </a:t>
            </a:r>
            <a:r>
              <a:rPr lang="en-US" sz="2400" dirty="0">
                <a:solidFill>
                  <a:srgbClr val="00579C"/>
                </a:solidFill>
              </a:rPr>
              <a:t>trade networks adapt</a:t>
            </a:r>
            <a:r>
              <a:rPr lang="en-US" sz="2400" dirty="0">
                <a:solidFill>
                  <a:schemeClr val="accent3"/>
                </a:solidFill>
              </a:rPr>
              <a:t> </a:t>
            </a:r>
            <a:r>
              <a:rPr lang="en-US" sz="2400" dirty="0"/>
              <a:t>to projected energy trajectories? </a:t>
            </a:r>
          </a:p>
          <a:p>
            <a:endParaRPr lang="en-US" dirty="0"/>
          </a:p>
          <a:p>
            <a:r>
              <a:rPr lang="en-US" u="sng" dirty="0"/>
              <a:t>Short-term goal:</a:t>
            </a:r>
          </a:p>
          <a:p>
            <a:r>
              <a:rPr lang="en-US" dirty="0"/>
              <a:t>Represent bilateral trade in </a:t>
            </a:r>
            <a:r>
              <a:rPr lang="en-US" dirty="0" err="1"/>
              <a:t>MESSAGEix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4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pool </a:t>
            </a:r>
            <a:r>
              <a:rPr lang="en-US" dirty="0">
                <a:sym typeface="Wingdings" panose="05000000000000000000" pitchFamily="2" charset="2"/>
              </a:rPr>
              <a:t> bilateral trade in </a:t>
            </a:r>
            <a:r>
              <a:rPr lang="en-US" dirty="0" err="1">
                <a:sym typeface="Wingdings" panose="05000000000000000000" pitchFamily="2" charset="2"/>
              </a:rPr>
              <a:t>MESSAGEix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58DE086-F565-4EE4-9699-06CB1BEC9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711" y="1761617"/>
            <a:ext cx="11191979" cy="4351338"/>
          </a:xfrm>
        </p:spPr>
        <p:txBody>
          <a:bodyPr>
            <a:normAutofit/>
          </a:bodyPr>
          <a:lstStyle/>
          <a:p>
            <a:r>
              <a:rPr lang="en-US" u="sng" dirty="0"/>
              <a:t>“Global Pool” Schema: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482D83D-0F55-410C-8B2C-3129BE4E7DB9}"/>
              </a:ext>
            </a:extLst>
          </p:cNvPr>
          <p:cNvGrpSpPr/>
          <p:nvPr/>
        </p:nvGrpSpPr>
        <p:grpSpPr>
          <a:xfrm>
            <a:off x="6506" y="2558396"/>
            <a:ext cx="12192000" cy="4353390"/>
            <a:chOff x="0" y="2504610"/>
            <a:chExt cx="12192000" cy="435339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6AEB21E-EF0F-4A50-B61D-23BE532D4F81}"/>
                </a:ext>
              </a:extLst>
            </p:cNvPr>
            <p:cNvGrpSpPr/>
            <p:nvPr/>
          </p:nvGrpSpPr>
          <p:grpSpPr>
            <a:xfrm>
              <a:off x="7776598" y="6211669"/>
              <a:ext cx="4415402" cy="646331"/>
              <a:chOff x="5753449" y="5777917"/>
              <a:chExt cx="6262381" cy="646331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800B5CB-1E41-4C16-8FF9-BEAF7EB8185D}"/>
                  </a:ext>
                </a:extLst>
              </p:cNvPr>
              <p:cNvSpPr txBox="1"/>
              <p:nvPr/>
            </p:nvSpPr>
            <p:spPr>
              <a:xfrm>
                <a:off x="5753449" y="5778346"/>
                <a:ext cx="11157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Legend:</a:t>
                </a:r>
                <a:endParaRPr kumimoji="0" lang="en-AT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1D45566-F9E1-4AB4-844A-7D60C79F443E}"/>
                  </a:ext>
                </a:extLst>
              </p:cNvPr>
              <p:cNvSpPr txBox="1"/>
              <p:nvPr/>
            </p:nvSpPr>
            <p:spPr>
              <a:xfrm>
                <a:off x="6781798" y="5777917"/>
                <a:ext cx="2744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libri" panose="020F0502020204030204"/>
                  </a:rPr>
                  <a:t>Level (e.g. primary)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/>
                  </a:rPr>
                  <a:t>Node (e.g. R14_RUS)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</a:rPr>
                  <a:t>Commodity (e.g. crude oil)</a:t>
                </a:r>
                <a:endParaRPr kumimoji="0" lang="en-AT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3F19216-9377-45B5-9FFF-F3E0B4FC01E1}"/>
                  </a:ext>
                </a:extLst>
              </p:cNvPr>
              <p:cNvSpPr txBox="1"/>
              <p:nvPr/>
            </p:nvSpPr>
            <p:spPr>
              <a:xfrm>
                <a:off x="9432020" y="5777917"/>
                <a:ext cx="25838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alibri" panose="020F0502020204030204"/>
                  </a:rPr>
                  <a:t>Technology (e.g. </a:t>
                </a:r>
                <a:r>
                  <a:rPr kumimoji="0" lang="en-US" sz="12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alibri" panose="020F0502020204030204"/>
                  </a:rPr>
                  <a:t>oil_exp</a:t>
                </a: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alibri" panose="020F0502020204030204"/>
                  </a:rPr>
                  <a:t>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</a:rPr>
                  <a:t>Parameter (e.g. input)</a:t>
                </a:r>
                <a:endParaRPr kumimoji="0" lang="en-AT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2294C19-550A-4C41-851B-A5CD75B528C9}"/>
                </a:ext>
              </a:extLst>
            </p:cNvPr>
            <p:cNvGrpSpPr/>
            <p:nvPr/>
          </p:nvGrpSpPr>
          <p:grpSpPr>
            <a:xfrm>
              <a:off x="0" y="2504610"/>
              <a:ext cx="4030198" cy="3486999"/>
              <a:chOff x="0" y="2504610"/>
              <a:chExt cx="4030198" cy="3486999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987F062-FB3B-475E-9C2B-6DEBDEB02738}"/>
                  </a:ext>
                </a:extLst>
              </p:cNvPr>
              <p:cNvGrpSpPr/>
              <p:nvPr/>
            </p:nvGrpSpPr>
            <p:grpSpPr>
              <a:xfrm>
                <a:off x="0" y="2504610"/>
                <a:ext cx="4030198" cy="2384495"/>
                <a:chOff x="40110" y="2508200"/>
                <a:chExt cx="4030198" cy="2384495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FA65A2E-472B-45B8-B80D-3DFEA4A8D4A3}"/>
                    </a:ext>
                  </a:extLst>
                </p:cNvPr>
                <p:cNvSpPr/>
                <p:nvPr/>
              </p:nvSpPr>
              <p:spPr>
                <a:xfrm>
                  <a:off x="2226183" y="3149186"/>
                  <a:ext cx="1844125" cy="1222086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crudeoil</a:t>
                  </a:r>
                  <a:endParaRPr kumimoji="0" lang="en-AT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T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B492B24E-E660-4553-96B6-5E92E96F51DE}"/>
                    </a:ext>
                  </a:extLst>
                </p:cNvPr>
                <p:cNvSpPr/>
                <p:nvPr/>
              </p:nvSpPr>
              <p:spPr>
                <a:xfrm>
                  <a:off x="410672" y="3149186"/>
                  <a:ext cx="1844131" cy="1222086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crudeoil</a:t>
                  </a:r>
                  <a:endParaRPr kumimoji="0" lang="en-AT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C9680D2A-EB8C-421D-B416-A14B09190888}"/>
                    </a:ext>
                  </a:extLst>
                </p:cNvPr>
                <p:cNvCxnSpPr/>
                <p:nvPr/>
              </p:nvCxnSpPr>
              <p:spPr>
                <a:xfrm>
                  <a:off x="422162" y="2698372"/>
                  <a:ext cx="0" cy="2194323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7030A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21724136-598A-4056-9E22-859C134C51A9}"/>
                    </a:ext>
                  </a:extLst>
                </p:cNvPr>
                <p:cNvSpPr/>
                <p:nvPr/>
              </p:nvSpPr>
              <p:spPr>
                <a:xfrm>
                  <a:off x="1837188" y="3636152"/>
                  <a:ext cx="764104" cy="315026"/>
                </a:xfrm>
                <a:prstGeom prst="rect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ED7D31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oil_exp</a:t>
                  </a:r>
                  <a:endParaRPr kumimoji="0" lang="en-AT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C8DC593F-6741-4FDB-9ED0-6BD3495687A0}"/>
                    </a:ext>
                  </a:extLst>
                </p:cNvPr>
                <p:cNvSpPr/>
                <p:nvPr/>
              </p:nvSpPr>
              <p:spPr>
                <a:xfrm>
                  <a:off x="454093" y="3521244"/>
                  <a:ext cx="613288" cy="548581"/>
                </a:xfrm>
                <a:prstGeom prst="ellipse">
                  <a:avLst/>
                </a:prstGeom>
                <a:solidFill>
                  <a:srgbClr val="4472C4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AFR</a:t>
                  </a:r>
                  <a:endParaRPr kumimoji="0" lang="en-AT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61DE9F5A-A274-463E-B761-84148E3E97FD}"/>
                    </a:ext>
                  </a:extLst>
                </p:cNvPr>
                <p:cNvCxnSpPr>
                  <a:cxnSpLocks/>
                  <a:stCxn id="88" idx="6"/>
                  <a:endCxn id="87" idx="1"/>
                </p:cNvCxnSpPr>
                <p:nvPr/>
              </p:nvCxnSpPr>
              <p:spPr>
                <a:xfrm flipV="1">
                  <a:off x="1067381" y="3793665"/>
                  <a:ext cx="769807" cy="187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E7E6E6">
                      <a:lumMod val="9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3EC1F2BC-2867-47CB-9AAF-0F57638221F4}"/>
                    </a:ext>
                  </a:extLst>
                </p:cNvPr>
                <p:cNvSpPr txBox="1"/>
                <p:nvPr/>
              </p:nvSpPr>
              <p:spPr>
                <a:xfrm>
                  <a:off x="1148493" y="3582800"/>
                  <a:ext cx="61328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Input</a:t>
                  </a:r>
                  <a:endParaRPr kumimoji="0" lang="en-AT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512D0217-3F8E-4E61-B9D0-139ADF59A56F}"/>
                    </a:ext>
                  </a:extLst>
                </p:cNvPr>
                <p:cNvSpPr txBox="1"/>
                <p:nvPr/>
              </p:nvSpPr>
              <p:spPr>
                <a:xfrm>
                  <a:off x="2637966" y="3591409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Output</a:t>
                  </a:r>
                  <a:endParaRPr kumimoji="0" lang="en-AT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6D643221-B77A-440E-8DF2-DD2068B446D2}"/>
                    </a:ext>
                  </a:extLst>
                </p:cNvPr>
                <p:cNvSpPr txBox="1"/>
                <p:nvPr/>
              </p:nvSpPr>
              <p:spPr>
                <a:xfrm>
                  <a:off x="40110" y="2508200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30A0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PRIMARY</a:t>
                  </a:r>
                  <a:endParaRPr kumimoji="0" lang="en-AT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EE9C1A3B-E0DC-4720-A600-881B09151C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01292" y="3791795"/>
                  <a:ext cx="855727" cy="187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E7E6E6">
                      <a:lumMod val="9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103911B-F580-42A7-A7B9-82C7D5BA83AB}"/>
                    </a:ext>
                  </a:extLst>
                </p:cNvPr>
                <p:cNvSpPr/>
                <p:nvPr/>
              </p:nvSpPr>
              <p:spPr>
                <a:xfrm>
                  <a:off x="3439441" y="3539342"/>
                  <a:ext cx="583104" cy="548581"/>
                </a:xfrm>
                <a:prstGeom prst="ellipse">
                  <a:avLst/>
                </a:prstGeom>
                <a:solidFill>
                  <a:srgbClr val="4472C4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GLB</a:t>
                  </a:r>
                  <a:endParaRPr kumimoji="0" lang="en-AT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DA2D0918-5DC9-41C3-BD2B-67E3A31E8418}"/>
                  </a:ext>
                </a:extLst>
              </p:cNvPr>
              <p:cNvGrpSpPr/>
              <p:nvPr/>
            </p:nvGrpSpPr>
            <p:grpSpPr>
              <a:xfrm>
                <a:off x="1744793" y="5015751"/>
                <a:ext cx="933466" cy="975858"/>
                <a:chOff x="1432230" y="5013881"/>
                <a:chExt cx="933466" cy="975858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5D2B851A-B9E2-4E4D-9B2B-87216D2E39D6}"/>
                    </a:ext>
                  </a:extLst>
                </p:cNvPr>
                <p:cNvSpPr/>
                <p:nvPr/>
              </p:nvSpPr>
              <p:spPr>
                <a:xfrm>
                  <a:off x="1432230" y="5013881"/>
                  <a:ext cx="933466" cy="975858"/>
                </a:xfrm>
                <a:prstGeom prst="rect">
                  <a:avLst/>
                </a:prstGeom>
                <a:solidFill>
                  <a:srgbClr val="44546A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E7E6E6">
                      <a:lumMod val="9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node_loc</a:t>
                  </a:r>
                  <a:endParaRPr kumimoji="0" lang="en-AT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C3389400-22FF-456F-98FF-EB2F1907AEBD}"/>
                    </a:ext>
                  </a:extLst>
                </p:cNvPr>
                <p:cNvSpPr/>
                <p:nvPr/>
              </p:nvSpPr>
              <p:spPr>
                <a:xfrm>
                  <a:off x="1592319" y="5095444"/>
                  <a:ext cx="613288" cy="548581"/>
                </a:xfrm>
                <a:prstGeom prst="ellipse">
                  <a:avLst/>
                </a:prstGeom>
                <a:solidFill>
                  <a:srgbClr val="4472C4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AFR</a:t>
                  </a:r>
                  <a:endParaRPr kumimoji="0" lang="en-AT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EF28A4F5-B47D-47CC-BF21-27E9417EBD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11526" y="3958682"/>
                <a:ext cx="0" cy="1042734"/>
              </a:xfrm>
              <a:prstGeom prst="line">
                <a:avLst/>
              </a:prstGeom>
              <a:noFill/>
              <a:ln w="28575" cap="flat" cmpd="sng" algn="ctr">
                <a:solidFill>
                  <a:srgbClr val="E7E6E6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216E73D-F258-41CC-810C-FD32A0544DB5}"/>
                </a:ext>
              </a:extLst>
            </p:cNvPr>
            <p:cNvGrpSpPr/>
            <p:nvPr/>
          </p:nvGrpSpPr>
          <p:grpSpPr>
            <a:xfrm>
              <a:off x="3653546" y="2512230"/>
              <a:ext cx="4030198" cy="3486999"/>
              <a:chOff x="0" y="2504610"/>
              <a:chExt cx="4030198" cy="348699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C1CBECA7-3A76-4A98-B84B-CD6BC0A2C6EB}"/>
                  </a:ext>
                </a:extLst>
              </p:cNvPr>
              <p:cNvGrpSpPr/>
              <p:nvPr/>
            </p:nvGrpSpPr>
            <p:grpSpPr>
              <a:xfrm>
                <a:off x="0" y="2504610"/>
                <a:ext cx="4030198" cy="2384495"/>
                <a:chOff x="40110" y="2508200"/>
                <a:chExt cx="4030198" cy="2384495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D2CA2002-0BF7-43CA-8AA7-5F0130268045}"/>
                    </a:ext>
                  </a:extLst>
                </p:cNvPr>
                <p:cNvSpPr/>
                <p:nvPr/>
              </p:nvSpPr>
              <p:spPr>
                <a:xfrm>
                  <a:off x="2226183" y="3149186"/>
                  <a:ext cx="1844125" cy="1222086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crudeoil</a:t>
                  </a:r>
                  <a:endParaRPr kumimoji="0" lang="en-AT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T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3814C2B1-E708-4301-BFE1-D3F8835BC440}"/>
                    </a:ext>
                  </a:extLst>
                </p:cNvPr>
                <p:cNvSpPr/>
                <p:nvPr/>
              </p:nvSpPr>
              <p:spPr>
                <a:xfrm>
                  <a:off x="410672" y="3149186"/>
                  <a:ext cx="1844131" cy="1222086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crudeoil</a:t>
                  </a:r>
                  <a:endParaRPr kumimoji="0" lang="en-AT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44AEE0F0-4230-44DA-B3C0-6DBF5A1DE4F5}"/>
                    </a:ext>
                  </a:extLst>
                </p:cNvPr>
                <p:cNvCxnSpPr/>
                <p:nvPr/>
              </p:nvCxnSpPr>
              <p:spPr>
                <a:xfrm>
                  <a:off x="422162" y="2698372"/>
                  <a:ext cx="0" cy="2194323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7030A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98E14A7-AB04-4DFC-A43C-01D50DC89540}"/>
                    </a:ext>
                  </a:extLst>
                </p:cNvPr>
                <p:cNvSpPr/>
                <p:nvPr/>
              </p:nvSpPr>
              <p:spPr>
                <a:xfrm>
                  <a:off x="1837188" y="3636152"/>
                  <a:ext cx="764104" cy="315026"/>
                </a:xfrm>
                <a:prstGeom prst="rect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ED7D31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oil_trd</a:t>
                  </a:r>
                  <a:endParaRPr kumimoji="0" lang="en-AT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451DB7A0-3574-40D0-BF40-542FF3F1D1C3}"/>
                    </a:ext>
                  </a:extLst>
                </p:cNvPr>
                <p:cNvSpPr/>
                <p:nvPr/>
              </p:nvSpPr>
              <p:spPr>
                <a:xfrm>
                  <a:off x="454093" y="3528864"/>
                  <a:ext cx="613288" cy="548581"/>
                </a:xfrm>
                <a:prstGeom prst="ellipse">
                  <a:avLst/>
                </a:prstGeom>
                <a:solidFill>
                  <a:srgbClr val="4472C4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GLB</a:t>
                  </a:r>
                  <a:endParaRPr kumimoji="0" lang="en-AT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C8ADC0CF-30E3-4125-B8A0-8A9609B31226}"/>
                    </a:ext>
                  </a:extLst>
                </p:cNvPr>
                <p:cNvCxnSpPr>
                  <a:cxnSpLocks/>
                  <a:stCxn id="72" idx="6"/>
                  <a:endCxn id="71" idx="1"/>
                </p:cNvCxnSpPr>
                <p:nvPr/>
              </p:nvCxnSpPr>
              <p:spPr>
                <a:xfrm flipV="1">
                  <a:off x="1067381" y="3793665"/>
                  <a:ext cx="769807" cy="949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E7E6E6">
                      <a:lumMod val="9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F3D840BC-FED6-4F77-940B-168441B6F8C8}"/>
                    </a:ext>
                  </a:extLst>
                </p:cNvPr>
                <p:cNvSpPr txBox="1"/>
                <p:nvPr/>
              </p:nvSpPr>
              <p:spPr>
                <a:xfrm>
                  <a:off x="1148493" y="3582800"/>
                  <a:ext cx="61328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Input</a:t>
                  </a:r>
                  <a:endParaRPr kumimoji="0" lang="en-AT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864C4A5F-E0FD-46E4-BDE2-5A6B8FD17B24}"/>
                    </a:ext>
                  </a:extLst>
                </p:cNvPr>
                <p:cNvSpPr txBox="1"/>
                <p:nvPr/>
              </p:nvSpPr>
              <p:spPr>
                <a:xfrm>
                  <a:off x="2637966" y="3591409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Output</a:t>
                  </a:r>
                  <a:endParaRPr kumimoji="0" lang="en-AT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D0370E2C-CE8A-4E48-B301-4197DF53895C}"/>
                    </a:ext>
                  </a:extLst>
                </p:cNvPr>
                <p:cNvSpPr txBox="1"/>
                <p:nvPr/>
              </p:nvSpPr>
              <p:spPr>
                <a:xfrm>
                  <a:off x="40110" y="2508200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30A0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EXPORT</a:t>
                  </a:r>
                  <a:endParaRPr kumimoji="0" lang="en-AT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E7A5BA88-4039-4A32-9363-E69BE1F05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01292" y="3791795"/>
                  <a:ext cx="855727" cy="187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E7E6E6">
                      <a:lumMod val="9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1FD72CA9-FF40-4B38-AD16-26D463255E0E}"/>
                    </a:ext>
                  </a:extLst>
                </p:cNvPr>
                <p:cNvSpPr/>
                <p:nvPr/>
              </p:nvSpPr>
              <p:spPr>
                <a:xfrm>
                  <a:off x="3439441" y="3539342"/>
                  <a:ext cx="583104" cy="548581"/>
                </a:xfrm>
                <a:prstGeom prst="ellipse">
                  <a:avLst/>
                </a:prstGeom>
                <a:solidFill>
                  <a:srgbClr val="4472C4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GLB</a:t>
                  </a:r>
                  <a:endParaRPr kumimoji="0" lang="en-AT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E9E42C0D-2E0A-4927-B0DB-41644461EDFD}"/>
                  </a:ext>
                </a:extLst>
              </p:cNvPr>
              <p:cNvGrpSpPr/>
              <p:nvPr/>
            </p:nvGrpSpPr>
            <p:grpSpPr>
              <a:xfrm>
                <a:off x="1744793" y="5015751"/>
                <a:ext cx="933466" cy="975858"/>
                <a:chOff x="1432230" y="5013881"/>
                <a:chExt cx="933466" cy="975858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C63F894A-9B54-400F-81CE-3D437D2894A1}"/>
                    </a:ext>
                  </a:extLst>
                </p:cNvPr>
                <p:cNvSpPr/>
                <p:nvPr/>
              </p:nvSpPr>
              <p:spPr>
                <a:xfrm>
                  <a:off x="1432230" y="5013881"/>
                  <a:ext cx="933466" cy="975858"/>
                </a:xfrm>
                <a:prstGeom prst="rect">
                  <a:avLst/>
                </a:prstGeom>
                <a:solidFill>
                  <a:srgbClr val="44546A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E7E6E6">
                      <a:lumMod val="9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node_loc</a:t>
                  </a:r>
                  <a:endParaRPr kumimoji="0" lang="en-AT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C95B9CF8-6247-411F-BDD2-4E7E4C34EB1E}"/>
                    </a:ext>
                  </a:extLst>
                </p:cNvPr>
                <p:cNvSpPr/>
                <p:nvPr/>
              </p:nvSpPr>
              <p:spPr>
                <a:xfrm>
                  <a:off x="1592319" y="5095444"/>
                  <a:ext cx="613288" cy="548581"/>
                </a:xfrm>
                <a:prstGeom prst="ellipse">
                  <a:avLst/>
                </a:prstGeom>
                <a:solidFill>
                  <a:srgbClr val="4472C4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GLB</a:t>
                  </a:r>
                  <a:endParaRPr kumimoji="0" lang="en-AT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F480822-734C-4C6C-9012-1990AC8B13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11526" y="3958682"/>
                <a:ext cx="0" cy="1042734"/>
              </a:xfrm>
              <a:prstGeom prst="line">
                <a:avLst/>
              </a:prstGeom>
              <a:noFill/>
              <a:ln w="28575" cap="flat" cmpd="sng" algn="ctr">
                <a:solidFill>
                  <a:srgbClr val="E7E6E6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D36859-3425-40C4-B912-8D647D7B094C}"/>
                </a:ext>
              </a:extLst>
            </p:cNvPr>
            <p:cNvGrpSpPr/>
            <p:nvPr/>
          </p:nvGrpSpPr>
          <p:grpSpPr>
            <a:xfrm>
              <a:off x="7134955" y="2518566"/>
              <a:ext cx="4614217" cy="3486999"/>
              <a:chOff x="-175018" y="2504610"/>
              <a:chExt cx="4614217" cy="3486999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30E62EC5-EAB7-49D3-B443-9CC5FC1DB9F6}"/>
                  </a:ext>
                </a:extLst>
              </p:cNvPr>
              <p:cNvGrpSpPr/>
              <p:nvPr/>
            </p:nvGrpSpPr>
            <p:grpSpPr>
              <a:xfrm>
                <a:off x="-175018" y="2504610"/>
                <a:ext cx="4614217" cy="2384495"/>
                <a:chOff x="-134908" y="2508200"/>
                <a:chExt cx="4614217" cy="2384495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11C7BFBE-5481-4254-A21E-F071856374AB}"/>
                    </a:ext>
                  </a:extLst>
                </p:cNvPr>
                <p:cNvSpPr/>
                <p:nvPr/>
              </p:nvSpPr>
              <p:spPr>
                <a:xfrm>
                  <a:off x="2226183" y="3149186"/>
                  <a:ext cx="1844125" cy="1222086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crudeoil</a:t>
                  </a:r>
                  <a:endParaRPr kumimoji="0" lang="en-AT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T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D080E4A9-C763-4719-A29D-3A7C833ECAE0}"/>
                    </a:ext>
                  </a:extLst>
                </p:cNvPr>
                <p:cNvCxnSpPr/>
                <p:nvPr/>
              </p:nvCxnSpPr>
              <p:spPr>
                <a:xfrm>
                  <a:off x="4070308" y="2694633"/>
                  <a:ext cx="0" cy="2194323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7030A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5D5832A8-DE30-43BA-8794-1344E8418F73}"/>
                    </a:ext>
                  </a:extLst>
                </p:cNvPr>
                <p:cNvSpPr/>
                <p:nvPr/>
              </p:nvSpPr>
              <p:spPr>
                <a:xfrm>
                  <a:off x="410672" y="3149186"/>
                  <a:ext cx="1844131" cy="1222086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crudeoil</a:t>
                  </a:r>
                  <a:endParaRPr kumimoji="0" lang="en-AT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946ADBC8-5198-418B-B084-E846BF5D7BF3}"/>
                    </a:ext>
                  </a:extLst>
                </p:cNvPr>
                <p:cNvCxnSpPr/>
                <p:nvPr/>
              </p:nvCxnSpPr>
              <p:spPr>
                <a:xfrm>
                  <a:off x="422162" y="2698372"/>
                  <a:ext cx="0" cy="2194323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7030A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BF059296-04CA-47CF-8173-43B750AEB89A}"/>
                    </a:ext>
                  </a:extLst>
                </p:cNvPr>
                <p:cNvSpPr/>
                <p:nvPr/>
              </p:nvSpPr>
              <p:spPr>
                <a:xfrm>
                  <a:off x="1837188" y="3636152"/>
                  <a:ext cx="764104" cy="315026"/>
                </a:xfrm>
                <a:prstGeom prst="rect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ED7D31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oil_imp</a:t>
                  </a:r>
                  <a:endParaRPr kumimoji="0" lang="en-AT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06601528-F184-42C7-AB09-499A97B15624}"/>
                    </a:ext>
                  </a:extLst>
                </p:cNvPr>
                <p:cNvSpPr/>
                <p:nvPr/>
              </p:nvSpPr>
              <p:spPr>
                <a:xfrm>
                  <a:off x="454093" y="3528864"/>
                  <a:ext cx="613288" cy="548581"/>
                </a:xfrm>
                <a:prstGeom prst="ellipse">
                  <a:avLst/>
                </a:prstGeom>
                <a:solidFill>
                  <a:srgbClr val="4472C4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GLB</a:t>
                  </a:r>
                  <a:endParaRPr kumimoji="0" lang="en-AT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672907D6-356A-4D32-9413-BF55C0D47402}"/>
                    </a:ext>
                  </a:extLst>
                </p:cNvPr>
                <p:cNvCxnSpPr>
                  <a:cxnSpLocks/>
                  <a:stCxn id="55" idx="6"/>
                  <a:endCxn id="54" idx="1"/>
                </p:cNvCxnSpPr>
                <p:nvPr/>
              </p:nvCxnSpPr>
              <p:spPr>
                <a:xfrm flipV="1">
                  <a:off x="1067381" y="3793665"/>
                  <a:ext cx="769807" cy="949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E7E6E6">
                      <a:lumMod val="9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9FB5FB6-B6E8-41A7-BDB1-248E6C2E5511}"/>
                    </a:ext>
                  </a:extLst>
                </p:cNvPr>
                <p:cNvSpPr txBox="1"/>
                <p:nvPr/>
              </p:nvSpPr>
              <p:spPr>
                <a:xfrm>
                  <a:off x="1148493" y="3582800"/>
                  <a:ext cx="61328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Input</a:t>
                  </a:r>
                  <a:endParaRPr kumimoji="0" lang="en-AT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B234625-CE54-46A7-AFE8-31CE7BB6F218}"/>
                    </a:ext>
                  </a:extLst>
                </p:cNvPr>
                <p:cNvSpPr txBox="1"/>
                <p:nvPr/>
              </p:nvSpPr>
              <p:spPr>
                <a:xfrm>
                  <a:off x="2637966" y="3591409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Output</a:t>
                  </a:r>
                  <a:endParaRPr kumimoji="0" lang="en-AT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43F9F22-2464-49C0-A5B9-5D6DEFB20B43}"/>
                    </a:ext>
                  </a:extLst>
                </p:cNvPr>
                <p:cNvSpPr txBox="1"/>
                <p:nvPr/>
              </p:nvSpPr>
              <p:spPr>
                <a:xfrm>
                  <a:off x="-134908" y="2508200"/>
                  <a:ext cx="1108375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30A0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EXPORT/IMPORT</a:t>
                  </a:r>
                  <a:endParaRPr kumimoji="0" lang="en-AT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E90B569-9C9B-4311-B760-794DBF96B58E}"/>
                    </a:ext>
                  </a:extLst>
                </p:cNvPr>
                <p:cNvSpPr txBox="1"/>
                <p:nvPr/>
              </p:nvSpPr>
              <p:spPr>
                <a:xfrm>
                  <a:off x="3661307" y="2508200"/>
                  <a:ext cx="81800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30A0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SECONDARY</a:t>
                  </a:r>
                  <a:endParaRPr kumimoji="0" lang="en-AT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852F4A59-1BB0-43FE-BA4C-A17A4CD7EC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01292" y="3791795"/>
                  <a:ext cx="855727" cy="187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E7E6E6">
                      <a:lumMod val="9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B5FC22CE-6A7F-4A7A-AF35-DD40C5A9A3E4}"/>
                    </a:ext>
                  </a:extLst>
                </p:cNvPr>
                <p:cNvSpPr/>
                <p:nvPr/>
              </p:nvSpPr>
              <p:spPr>
                <a:xfrm>
                  <a:off x="3438744" y="3539342"/>
                  <a:ext cx="616913" cy="548581"/>
                </a:xfrm>
                <a:prstGeom prst="ellipse">
                  <a:avLst/>
                </a:prstGeom>
                <a:solidFill>
                  <a:srgbClr val="4472C4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WEU</a:t>
                  </a:r>
                  <a:endParaRPr kumimoji="0" lang="en-AT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B4C07050-5864-4D29-9FDA-9B3020878446}"/>
                  </a:ext>
                </a:extLst>
              </p:cNvPr>
              <p:cNvGrpSpPr/>
              <p:nvPr/>
            </p:nvGrpSpPr>
            <p:grpSpPr>
              <a:xfrm>
                <a:off x="1744793" y="5015751"/>
                <a:ext cx="933466" cy="975858"/>
                <a:chOff x="1432230" y="5013881"/>
                <a:chExt cx="933466" cy="975858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7453514A-CA12-4EF9-B00C-F795E19FD5EE}"/>
                    </a:ext>
                  </a:extLst>
                </p:cNvPr>
                <p:cNvSpPr/>
                <p:nvPr/>
              </p:nvSpPr>
              <p:spPr>
                <a:xfrm>
                  <a:off x="1432230" y="5013881"/>
                  <a:ext cx="933466" cy="975858"/>
                </a:xfrm>
                <a:prstGeom prst="rect">
                  <a:avLst/>
                </a:prstGeom>
                <a:solidFill>
                  <a:srgbClr val="44546A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E7E6E6">
                      <a:lumMod val="9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node_loc</a:t>
                  </a:r>
                  <a:endParaRPr kumimoji="0" lang="en-AT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B524C871-5D51-4D30-AA81-0D716427F5DC}"/>
                    </a:ext>
                  </a:extLst>
                </p:cNvPr>
                <p:cNvSpPr/>
                <p:nvPr/>
              </p:nvSpPr>
              <p:spPr>
                <a:xfrm>
                  <a:off x="1592319" y="5095444"/>
                  <a:ext cx="613288" cy="548581"/>
                </a:xfrm>
                <a:prstGeom prst="ellipse">
                  <a:avLst/>
                </a:prstGeom>
                <a:solidFill>
                  <a:srgbClr val="4472C4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WEU</a:t>
                  </a:r>
                  <a:endParaRPr kumimoji="0" lang="en-AT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1EEB5EC2-0743-44F2-9E52-AFA9BCC331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11526" y="3958682"/>
                <a:ext cx="0" cy="1042734"/>
              </a:xfrm>
              <a:prstGeom prst="line">
                <a:avLst/>
              </a:prstGeom>
              <a:noFill/>
              <a:ln w="28575" cap="flat" cmpd="sng" algn="ctr">
                <a:solidFill>
                  <a:srgbClr val="E7E6E6"/>
                </a:solidFill>
                <a:prstDash val="solid"/>
                <a:miter lim="800000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7722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pool </a:t>
            </a:r>
            <a:r>
              <a:rPr lang="en-US" dirty="0">
                <a:sym typeface="Wingdings" panose="05000000000000000000" pitchFamily="2" charset="2"/>
              </a:rPr>
              <a:t> bilateral trade in </a:t>
            </a:r>
            <a:r>
              <a:rPr lang="en-US" dirty="0" err="1">
                <a:sym typeface="Wingdings" panose="05000000000000000000" pitchFamily="2" charset="2"/>
              </a:rPr>
              <a:t>MESSAGEix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58DE086-F565-4EE4-9699-06CB1BEC9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711" y="1761617"/>
            <a:ext cx="11191979" cy="4351338"/>
          </a:xfrm>
        </p:spPr>
        <p:txBody>
          <a:bodyPr>
            <a:normAutofit/>
          </a:bodyPr>
          <a:lstStyle/>
          <a:p>
            <a:r>
              <a:rPr lang="en-US" u="sng" dirty="0"/>
              <a:t>“Bilateral Trade” Schema: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5CBA7CA-FEDB-4688-97EF-D7AD6618766C}"/>
              </a:ext>
            </a:extLst>
          </p:cNvPr>
          <p:cNvGrpSpPr/>
          <p:nvPr/>
        </p:nvGrpSpPr>
        <p:grpSpPr>
          <a:xfrm>
            <a:off x="1961253" y="2248179"/>
            <a:ext cx="10155246" cy="4525700"/>
            <a:chOff x="2036754" y="2024063"/>
            <a:chExt cx="10155246" cy="4292642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8890DE74-82EF-41CE-80F5-8969E110D7DD}"/>
                </a:ext>
              </a:extLst>
            </p:cNvPr>
            <p:cNvGrpSpPr/>
            <p:nvPr/>
          </p:nvGrpSpPr>
          <p:grpSpPr>
            <a:xfrm>
              <a:off x="7776598" y="5670374"/>
              <a:ext cx="4415402" cy="646331"/>
              <a:chOff x="5753449" y="5236622"/>
              <a:chExt cx="6262381" cy="646331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6F3F31F-7204-4E44-BF61-140C63E4B5F9}"/>
                  </a:ext>
                </a:extLst>
              </p:cNvPr>
              <p:cNvSpPr txBox="1"/>
              <p:nvPr/>
            </p:nvSpPr>
            <p:spPr>
              <a:xfrm>
                <a:off x="5753449" y="5237051"/>
                <a:ext cx="11157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Legend:</a:t>
                </a:r>
                <a:endParaRPr kumimoji="0" lang="en-AT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3AFC19B-0DCB-4BB2-8746-883AD2CA3C6A}"/>
                  </a:ext>
                </a:extLst>
              </p:cNvPr>
              <p:cNvSpPr txBox="1"/>
              <p:nvPr/>
            </p:nvSpPr>
            <p:spPr>
              <a:xfrm>
                <a:off x="6781799" y="5236622"/>
                <a:ext cx="27446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libri" panose="020F0502020204030204"/>
                  </a:rPr>
                  <a:t>Level (e.g. primary)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/>
                  </a:rPr>
                  <a:t>Node (e.g. R14_RUS)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</a:rPr>
                  <a:t>Commodity (e.g. crude oil)</a:t>
                </a:r>
                <a:endParaRPr kumimoji="0" lang="en-AT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B2AF8B92-5E68-42F5-8C52-27D8393E9C02}"/>
                  </a:ext>
                </a:extLst>
              </p:cNvPr>
              <p:cNvSpPr txBox="1"/>
              <p:nvPr/>
            </p:nvSpPr>
            <p:spPr>
              <a:xfrm>
                <a:off x="9432020" y="5236622"/>
                <a:ext cx="25838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alibri" panose="020F0502020204030204"/>
                  </a:rPr>
                  <a:t>Technology (e.g. </a:t>
                </a:r>
                <a:r>
                  <a:rPr kumimoji="0" lang="en-US" sz="12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alibri" panose="020F0502020204030204"/>
                  </a:rPr>
                  <a:t>oil_exp</a:t>
                </a: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alibri" panose="020F0502020204030204"/>
                  </a:rPr>
                  <a:t>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</a:rPr>
                  <a:t>Parameter (e.g. input)</a:t>
                </a:r>
                <a:endParaRPr kumimoji="0" lang="en-AT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BC9B550E-17B6-4F65-9702-C4FDD60741D5}"/>
                </a:ext>
              </a:extLst>
            </p:cNvPr>
            <p:cNvGrpSpPr/>
            <p:nvPr/>
          </p:nvGrpSpPr>
          <p:grpSpPr>
            <a:xfrm>
              <a:off x="2036754" y="2024063"/>
              <a:ext cx="8118492" cy="3496524"/>
              <a:chOff x="-22150" y="1690688"/>
              <a:chExt cx="8118492" cy="3496524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534D3BC4-8F97-4233-A147-B780C59A15B1}"/>
                  </a:ext>
                </a:extLst>
              </p:cNvPr>
              <p:cNvGrpSpPr/>
              <p:nvPr/>
            </p:nvGrpSpPr>
            <p:grpSpPr>
              <a:xfrm>
                <a:off x="-22150" y="1690688"/>
                <a:ext cx="4030198" cy="3486999"/>
                <a:chOff x="0" y="2504610"/>
                <a:chExt cx="4030198" cy="3486999"/>
              </a:xfrm>
            </p:grpSpPr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AABD9246-93D9-4187-B019-9C6594192BA2}"/>
                    </a:ext>
                  </a:extLst>
                </p:cNvPr>
                <p:cNvGrpSpPr/>
                <p:nvPr/>
              </p:nvGrpSpPr>
              <p:grpSpPr>
                <a:xfrm>
                  <a:off x="0" y="2504610"/>
                  <a:ext cx="4030198" cy="2384495"/>
                  <a:chOff x="40110" y="2508200"/>
                  <a:chExt cx="4030198" cy="2384495"/>
                </a:xfrm>
              </p:grpSpPr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F22FC23D-732A-40C5-83A8-D9EC0A34C0AF}"/>
                      </a:ext>
                    </a:extLst>
                  </p:cNvPr>
                  <p:cNvSpPr/>
                  <p:nvPr/>
                </p:nvSpPr>
                <p:spPr>
                  <a:xfrm>
                    <a:off x="2226183" y="3149186"/>
                    <a:ext cx="1844125" cy="1222086"/>
                  </a:xfrm>
                  <a:prstGeom prst="rect">
                    <a:avLst/>
                  </a:prstGeom>
                  <a:solidFill>
                    <a:srgbClr val="70AD47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70AD47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b="1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rgbClr val="70AD47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gas_weu</a:t>
                    </a:r>
                    <a:endParaRPr kumimoji="0" lang="en-AT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AT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C0268FB8-B159-422D-9F29-64EA928FA47D}"/>
                      </a:ext>
                    </a:extLst>
                  </p:cNvPr>
                  <p:cNvSpPr/>
                  <p:nvPr/>
                </p:nvSpPr>
                <p:spPr>
                  <a:xfrm>
                    <a:off x="410672" y="3149186"/>
                    <a:ext cx="1844131" cy="1222086"/>
                  </a:xfrm>
                  <a:prstGeom prst="rect">
                    <a:avLst/>
                  </a:prstGeom>
                  <a:solidFill>
                    <a:srgbClr val="70AD47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70AD47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0AD47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gas</a:t>
                    </a:r>
                    <a:endParaRPr kumimoji="0" lang="en-AT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66515159-258F-4A65-B4D5-0BD4E4F26B61}"/>
                      </a:ext>
                    </a:extLst>
                  </p:cNvPr>
                  <p:cNvCxnSpPr/>
                  <p:nvPr/>
                </p:nvCxnSpPr>
                <p:spPr>
                  <a:xfrm>
                    <a:off x="422162" y="2698372"/>
                    <a:ext cx="0" cy="2194323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rgbClr val="7030A0"/>
                    </a:solidFill>
                    <a:prstDash val="solid"/>
                    <a:miter lim="800000"/>
                  </a:ln>
                  <a:effectLst/>
                </p:spPr>
              </p:cxn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44EB7553-C742-40F0-A032-F9FCF7CD5F5B}"/>
                      </a:ext>
                    </a:extLst>
                  </p:cNvPr>
                  <p:cNvSpPr/>
                  <p:nvPr/>
                </p:nvSpPr>
                <p:spPr>
                  <a:xfrm>
                    <a:off x="1809503" y="3646105"/>
                    <a:ext cx="870255" cy="315026"/>
                  </a:xfrm>
                  <a:prstGeom prst="rect">
                    <a:avLst/>
                  </a:prstGeom>
                  <a:solidFill>
                    <a:srgbClr val="ED7D31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ED7D31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b="1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rgbClr val="ED7D3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gas_exp_weu</a:t>
                    </a:r>
                    <a:endParaRPr kumimoji="0" lang="en-AT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D7D31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2" name="Oval 171">
                    <a:extLst>
                      <a:ext uri="{FF2B5EF4-FFF2-40B4-BE49-F238E27FC236}">
                        <a16:creationId xmlns:a16="http://schemas.microsoft.com/office/drawing/2014/main" id="{B030404B-0374-4FA0-9B1F-066646106A87}"/>
                      </a:ext>
                    </a:extLst>
                  </p:cNvPr>
                  <p:cNvSpPr/>
                  <p:nvPr/>
                </p:nvSpPr>
                <p:spPr>
                  <a:xfrm>
                    <a:off x="454093" y="3521244"/>
                    <a:ext cx="613288" cy="548581"/>
                  </a:xfrm>
                  <a:prstGeom prst="ellipse">
                    <a:avLst/>
                  </a:prstGeom>
                  <a:solidFill>
                    <a:srgbClr val="4472C4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AFR</a:t>
                    </a:r>
                    <a:endParaRPr kumimoji="0" lang="en-AT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173" name="Straight Arrow Connector 172">
                    <a:extLst>
                      <a:ext uri="{FF2B5EF4-FFF2-40B4-BE49-F238E27FC236}">
                        <a16:creationId xmlns:a16="http://schemas.microsoft.com/office/drawing/2014/main" id="{E1648A87-469A-4A01-891B-8F5FD8036637}"/>
                      </a:ext>
                    </a:extLst>
                  </p:cNvPr>
                  <p:cNvCxnSpPr>
                    <a:cxnSpLocks/>
                    <a:stCxn id="172" idx="6"/>
                    <a:endCxn id="171" idx="1"/>
                  </p:cNvCxnSpPr>
                  <p:nvPr/>
                </p:nvCxnSpPr>
                <p:spPr>
                  <a:xfrm>
                    <a:off x="1067381" y="3795535"/>
                    <a:ext cx="742122" cy="8083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rgbClr val="E7E6E6">
                        <a:lumMod val="90000"/>
                      </a:srgbClr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CB8AB636-FF7D-4FA5-8273-D7E1AA362884}"/>
                      </a:ext>
                    </a:extLst>
                  </p:cNvPr>
                  <p:cNvSpPr txBox="1"/>
                  <p:nvPr/>
                </p:nvSpPr>
                <p:spPr>
                  <a:xfrm>
                    <a:off x="1148493" y="3582800"/>
                    <a:ext cx="61328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E7E6E6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</a:rPr>
                      <a:t>Input</a:t>
                    </a:r>
                    <a:endParaRPr kumimoji="0" lang="en-AT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5C7840CB-52B6-49F8-B968-AA71FA23CA4C}"/>
                      </a:ext>
                    </a:extLst>
                  </p:cNvPr>
                  <p:cNvSpPr txBox="1"/>
                  <p:nvPr/>
                </p:nvSpPr>
                <p:spPr>
                  <a:xfrm>
                    <a:off x="2637966" y="3591409"/>
                    <a:ext cx="764104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E7E6E6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</a:rPr>
                      <a:t>Output</a:t>
                    </a:r>
                    <a:endParaRPr kumimoji="0" lang="en-AT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D52366FD-0A63-4DBE-A1F0-8829705FA0D2}"/>
                      </a:ext>
                    </a:extLst>
                  </p:cNvPr>
                  <p:cNvSpPr txBox="1"/>
                  <p:nvPr/>
                </p:nvSpPr>
                <p:spPr>
                  <a:xfrm>
                    <a:off x="40110" y="2508200"/>
                    <a:ext cx="764104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libri" panose="020F0502020204030204"/>
                      </a:rPr>
                      <a:t>PRIMARY</a:t>
                    </a:r>
                    <a:endParaRPr kumimoji="0" lang="en-AT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30A0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cxnSp>
                <p:nvCxnSpPr>
                  <p:cNvPr id="177" name="Straight Arrow Connector 176">
                    <a:extLst>
                      <a:ext uri="{FF2B5EF4-FFF2-40B4-BE49-F238E27FC236}">
                        <a16:creationId xmlns:a16="http://schemas.microsoft.com/office/drawing/2014/main" id="{E7126B0B-CB72-4050-83DA-CB6F87A6773C}"/>
                      </a:ext>
                    </a:extLst>
                  </p:cNvPr>
                  <p:cNvCxnSpPr>
                    <a:cxnSpLocks/>
                    <a:stCxn id="171" idx="3"/>
                  </p:cNvCxnSpPr>
                  <p:nvPr/>
                </p:nvCxnSpPr>
                <p:spPr>
                  <a:xfrm flipV="1">
                    <a:off x="2679758" y="3791796"/>
                    <a:ext cx="777261" cy="11822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rgbClr val="E7E6E6">
                        <a:lumMod val="90000"/>
                      </a:srgbClr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178" name="Oval 177">
                    <a:extLst>
                      <a:ext uri="{FF2B5EF4-FFF2-40B4-BE49-F238E27FC236}">
                        <a16:creationId xmlns:a16="http://schemas.microsoft.com/office/drawing/2014/main" id="{0EC36096-9870-4A56-84C5-742DB5336F48}"/>
                      </a:ext>
                    </a:extLst>
                  </p:cNvPr>
                  <p:cNvSpPr/>
                  <p:nvPr/>
                </p:nvSpPr>
                <p:spPr>
                  <a:xfrm>
                    <a:off x="3439441" y="3539342"/>
                    <a:ext cx="583104" cy="548581"/>
                  </a:xfrm>
                  <a:prstGeom prst="ellipse">
                    <a:avLst/>
                  </a:prstGeom>
                  <a:solidFill>
                    <a:srgbClr val="4472C4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GLB</a:t>
                    </a:r>
                    <a:endParaRPr kumimoji="0" lang="en-AT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DB0E0C68-6A8E-4E0F-8FC1-6C1B82930064}"/>
                    </a:ext>
                  </a:extLst>
                </p:cNvPr>
                <p:cNvGrpSpPr/>
                <p:nvPr/>
              </p:nvGrpSpPr>
              <p:grpSpPr>
                <a:xfrm>
                  <a:off x="1744793" y="5015751"/>
                  <a:ext cx="933466" cy="975858"/>
                  <a:chOff x="1432230" y="5013881"/>
                  <a:chExt cx="933466" cy="975858"/>
                </a:xfrm>
              </p:grpSpPr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95EB99D2-FF10-4ECE-BD9D-5F66098E56FE}"/>
                      </a:ext>
                    </a:extLst>
                  </p:cNvPr>
                  <p:cNvSpPr/>
                  <p:nvPr/>
                </p:nvSpPr>
                <p:spPr>
                  <a:xfrm>
                    <a:off x="1432230" y="5013881"/>
                    <a:ext cx="933466" cy="975858"/>
                  </a:xfrm>
                  <a:prstGeom prst="rect">
                    <a:avLst/>
                  </a:prstGeom>
                  <a:solidFill>
                    <a:srgbClr val="44546A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E7E6E6">
                        <a:lumMod val="9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node_loc</a:t>
                    </a:r>
                    <a:endParaRPr kumimoji="0" lang="en-AT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7" name="Oval 166">
                    <a:extLst>
                      <a:ext uri="{FF2B5EF4-FFF2-40B4-BE49-F238E27FC236}">
                        <a16:creationId xmlns:a16="http://schemas.microsoft.com/office/drawing/2014/main" id="{D6FE65A0-1B0D-4564-A1DD-CF072558C966}"/>
                      </a:ext>
                    </a:extLst>
                  </p:cNvPr>
                  <p:cNvSpPr/>
                  <p:nvPr/>
                </p:nvSpPr>
                <p:spPr>
                  <a:xfrm>
                    <a:off x="1592319" y="5095444"/>
                    <a:ext cx="613288" cy="548581"/>
                  </a:xfrm>
                  <a:prstGeom prst="ellipse">
                    <a:avLst/>
                  </a:prstGeom>
                  <a:solidFill>
                    <a:srgbClr val="4472C4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AFR</a:t>
                    </a:r>
                    <a:endParaRPr kumimoji="0" lang="en-AT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34FC3FA6-E4D0-48E9-8246-861B42E66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11526" y="3958682"/>
                  <a:ext cx="0" cy="1042734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E7E6E6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03B06F7C-0026-43D8-84D4-2983832C3712}"/>
                  </a:ext>
                </a:extLst>
              </p:cNvPr>
              <p:cNvGrpSpPr/>
              <p:nvPr/>
            </p:nvGrpSpPr>
            <p:grpSpPr>
              <a:xfrm>
                <a:off x="3645297" y="1700213"/>
                <a:ext cx="4030198" cy="3486999"/>
                <a:chOff x="0" y="2504610"/>
                <a:chExt cx="4030198" cy="3486999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3F2566ED-5AD2-43A0-AAE1-6394A6CCA944}"/>
                    </a:ext>
                  </a:extLst>
                </p:cNvPr>
                <p:cNvGrpSpPr/>
                <p:nvPr/>
              </p:nvGrpSpPr>
              <p:grpSpPr>
                <a:xfrm>
                  <a:off x="0" y="2504610"/>
                  <a:ext cx="4030198" cy="2384495"/>
                  <a:chOff x="40110" y="2508200"/>
                  <a:chExt cx="4030198" cy="2384495"/>
                </a:xfrm>
              </p:grpSpPr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42230659-0D3B-4333-994A-3F9BB9F5A6BF}"/>
                      </a:ext>
                    </a:extLst>
                  </p:cNvPr>
                  <p:cNvSpPr/>
                  <p:nvPr/>
                </p:nvSpPr>
                <p:spPr>
                  <a:xfrm>
                    <a:off x="2226183" y="3149186"/>
                    <a:ext cx="1844125" cy="1222086"/>
                  </a:xfrm>
                  <a:prstGeom prst="rect">
                    <a:avLst/>
                  </a:prstGeom>
                  <a:solidFill>
                    <a:srgbClr val="70AD47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70AD47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0AD47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gas</a:t>
                    </a:r>
                    <a:endParaRPr kumimoji="0" lang="en-AT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AT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D81E1693-7AE0-4457-9B68-9FA0B472D527}"/>
                      </a:ext>
                    </a:extLst>
                  </p:cNvPr>
                  <p:cNvSpPr/>
                  <p:nvPr/>
                </p:nvSpPr>
                <p:spPr>
                  <a:xfrm>
                    <a:off x="410672" y="3149186"/>
                    <a:ext cx="1844131" cy="1222086"/>
                  </a:xfrm>
                  <a:prstGeom prst="rect">
                    <a:avLst/>
                  </a:prstGeom>
                  <a:solidFill>
                    <a:srgbClr val="70AD47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70AD47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b="1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rgbClr val="70AD47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gas_weu</a:t>
                    </a:r>
                    <a:endParaRPr kumimoji="0" lang="en-AT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154" name="Straight Connector 153">
                    <a:extLst>
                      <a:ext uri="{FF2B5EF4-FFF2-40B4-BE49-F238E27FC236}">
                        <a16:creationId xmlns:a16="http://schemas.microsoft.com/office/drawing/2014/main" id="{35A61F91-5A4E-4A84-A7EB-D37171C2C246}"/>
                      </a:ext>
                    </a:extLst>
                  </p:cNvPr>
                  <p:cNvCxnSpPr/>
                  <p:nvPr/>
                </p:nvCxnSpPr>
                <p:spPr>
                  <a:xfrm>
                    <a:off x="422162" y="2698372"/>
                    <a:ext cx="0" cy="2194323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rgbClr val="7030A0"/>
                    </a:solidFill>
                    <a:prstDash val="solid"/>
                    <a:miter lim="800000"/>
                  </a:ln>
                  <a:effectLst/>
                </p:spPr>
              </p:cxn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6C1126E3-55F1-4453-B86E-0EFBD02F6B8C}"/>
                      </a:ext>
                    </a:extLst>
                  </p:cNvPr>
                  <p:cNvSpPr/>
                  <p:nvPr/>
                </p:nvSpPr>
                <p:spPr>
                  <a:xfrm>
                    <a:off x="1837188" y="3636152"/>
                    <a:ext cx="764104" cy="315026"/>
                  </a:xfrm>
                  <a:prstGeom prst="rect">
                    <a:avLst/>
                  </a:prstGeom>
                  <a:solidFill>
                    <a:srgbClr val="ED7D31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ED7D31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b="1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rgbClr val="ED7D3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gas_imp</a:t>
                    </a:r>
                    <a:endParaRPr kumimoji="0" lang="en-AT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D7D31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" name="Oval 155">
                    <a:extLst>
                      <a:ext uri="{FF2B5EF4-FFF2-40B4-BE49-F238E27FC236}">
                        <a16:creationId xmlns:a16="http://schemas.microsoft.com/office/drawing/2014/main" id="{CE132C41-275A-42E9-97A8-8A003AB72435}"/>
                      </a:ext>
                    </a:extLst>
                  </p:cNvPr>
                  <p:cNvSpPr/>
                  <p:nvPr/>
                </p:nvSpPr>
                <p:spPr>
                  <a:xfrm>
                    <a:off x="454093" y="3528864"/>
                    <a:ext cx="613288" cy="548581"/>
                  </a:xfrm>
                  <a:prstGeom prst="ellipse">
                    <a:avLst/>
                  </a:prstGeom>
                  <a:solidFill>
                    <a:srgbClr val="4472C4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GLB</a:t>
                    </a:r>
                    <a:endParaRPr kumimoji="0" lang="en-AT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157" name="Straight Arrow Connector 156">
                    <a:extLst>
                      <a:ext uri="{FF2B5EF4-FFF2-40B4-BE49-F238E27FC236}">
                        <a16:creationId xmlns:a16="http://schemas.microsoft.com/office/drawing/2014/main" id="{E5965F99-3411-4B4D-8B7B-825F356FC25E}"/>
                      </a:ext>
                    </a:extLst>
                  </p:cNvPr>
                  <p:cNvCxnSpPr>
                    <a:cxnSpLocks/>
                    <a:stCxn id="156" idx="6"/>
                    <a:endCxn id="155" idx="1"/>
                  </p:cNvCxnSpPr>
                  <p:nvPr/>
                </p:nvCxnSpPr>
                <p:spPr>
                  <a:xfrm flipV="1">
                    <a:off x="1067381" y="3793665"/>
                    <a:ext cx="769807" cy="9490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rgbClr val="E7E6E6">
                        <a:lumMod val="90000"/>
                      </a:srgbClr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5D6E7F13-475A-4980-AB2C-B90DB3626151}"/>
                      </a:ext>
                    </a:extLst>
                  </p:cNvPr>
                  <p:cNvSpPr txBox="1"/>
                  <p:nvPr/>
                </p:nvSpPr>
                <p:spPr>
                  <a:xfrm>
                    <a:off x="1148493" y="3582800"/>
                    <a:ext cx="61328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E7E6E6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</a:rPr>
                      <a:t>Input</a:t>
                    </a:r>
                    <a:endParaRPr kumimoji="0" lang="en-AT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5E6F76AC-5B26-4B5B-8442-6615843F1A0B}"/>
                      </a:ext>
                    </a:extLst>
                  </p:cNvPr>
                  <p:cNvSpPr txBox="1"/>
                  <p:nvPr/>
                </p:nvSpPr>
                <p:spPr>
                  <a:xfrm>
                    <a:off x="2637966" y="3591409"/>
                    <a:ext cx="764104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E7E6E6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</a:rPr>
                      <a:t>Output</a:t>
                    </a:r>
                    <a:endParaRPr kumimoji="0" lang="en-AT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160" name="TextBox 159">
                    <a:extLst>
                      <a:ext uri="{FF2B5EF4-FFF2-40B4-BE49-F238E27FC236}">
                        <a16:creationId xmlns:a16="http://schemas.microsoft.com/office/drawing/2014/main" id="{87B4A934-2066-4169-B1D2-EBA1CDC69D29}"/>
                      </a:ext>
                    </a:extLst>
                  </p:cNvPr>
                  <p:cNvSpPr txBox="1"/>
                  <p:nvPr/>
                </p:nvSpPr>
                <p:spPr>
                  <a:xfrm>
                    <a:off x="40110" y="2508200"/>
                    <a:ext cx="764104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libri" panose="020F0502020204030204"/>
                      </a:rPr>
                      <a:t>PIPED-GAS</a:t>
                    </a:r>
                    <a:endParaRPr kumimoji="0" lang="en-AT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30A0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cxnSp>
                <p:nvCxnSpPr>
                  <p:cNvPr id="161" name="Straight Arrow Connector 160">
                    <a:extLst>
                      <a:ext uri="{FF2B5EF4-FFF2-40B4-BE49-F238E27FC236}">
                        <a16:creationId xmlns:a16="http://schemas.microsoft.com/office/drawing/2014/main" id="{B4A5A8FB-FBBB-4E51-9C42-481A4F26DC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01292" y="3791795"/>
                    <a:ext cx="855727" cy="1870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rgbClr val="E7E6E6">
                        <a:lumMod val="90000"/>
                      </a:srgbClr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A938426A-FA20-4FEE-B26E-54C00B8993D3}"/>
                      </a:ext>
                    </a:extLst>
                  </p:cNvPr>
                  <p:cNvSpPr/>
                  <p:nvPr/>
                </p:nvSpPr>
                <p:spPr>
                  <a:xfrm>
                    <a:off x="3439441" y="3539342"/>
                    <a:ext cx="616216" cy="548581"/>
                  </a:xfrm>
                  <a:prstGeom prst="ellipse">
                    <a:avLst/>
                  </a:prstGeom>
                  <a:solidFill>
                    <a:srgbClr val="4472C4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WEU</a:t>
                    </a:r>
                    <a:endParaRPr kumimoji="0" lang="en-AT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48" name="Group 147">
                  <a:extLst>
                    <a:ext uri="{FF2B5EF4-FFF2-40B4-BE49-F238E27FC236}">
                      <a16:creationId xmlns:a16="http://schemas.microsoft.com/office/drawing/2014/main" id="{7D5FA83D-6D88-43BB-9B6B-4A4DB31A7018}"/>
                    </a:ext>
                  </a:extLst>
                </p:cNvPr>
                <p:cNvGrpSpPr/>
                <p:nvPr/>
              </p:nvGrpSpPr>
              <p:grpSpPr>
                <a:xfrm>
                  <a:off x="1744793" y="5015751"/>
                  <a:ext cx="933466" cy="975858"/>
                  <a:chOff x="1432230" y="5013881"/>
                  <a:chExt cx="933466" cy="975858"/>
                </a:xfrm>
              </p:grpSpPr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87263C52-4481-4E37-B96E-BDFF32479496}"/>
                      </a:ext>
                    </a:extLst>
                  </p:cNvPr>
                  <p:cNvSpPr/>
                  <p:nvPr/>
                </p:nvSpPr>
                <p:spPr>
                  <a:xfrm>
                    <a:off x="1432230" y="5013881"/>
                    <a:ext cx="933466" cy="975858"/>
                  </a:xfrm>
                  <a:prstGeom prst="rect">
                    <a:avLst/>
                  </a:prstGeom>
                  <a:solidFill>
                    <a:srgbClr val="44546A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E7E6E6">
                        <a:lumMod val="9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node_loc</a:t>
                    </a:r>
                    <a:endParaRPr kumimoji="0" lang="en-AT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1" name="Oval 150">
                    <a:extLst>
                      <a:ext uri="{FF2B5EF4-FFF2-40B4-BE49-F238E27FC236}">
                        <a16:creationId xmlns:a16="http://schemas.microsoft.com/office/drawing/2014/main" id="{450D4D83-8217-4FFC-AD3E-8FB3A3DCFAD6}"/>
                      </a:ext>
                    </a:extLst>
                  </p:cNvPr>
                  <p:cNvSpPr/>
                  <p:nvPr/>
                </p:nvSpPr>
                <p:spPr>
                  <a:xfrm>
                    <a:off x="1592319" y="5095444"/>
                    <a:ext cx="613288" cy="548581"/>
                  </a:xfrm>
                  <a:prstGeom prst="ellipse">
                    <a:avLst/>
                  </a:prstGeom>
                  <a:solidFill>
                    <a:srgbClr val="4472C4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WEU</a:t>
                    </a:r>
                    <a:endParaRPr kumimoji="0" lang="en-AT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DBE2D9DA-9292-4C7D-A3D1-7D55568238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11526" y="3958682"/>
                  <a:ext cx="0" cy="1042734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E7E6E6"/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A70EF9CF-FA89-46E3-99F5-34866D2826C0}"/>
                  </a:ext>
                </a:extLst>
              </p:cNvPr>
              <p:cNvCxnSpPr/>
              <p:nvPr/>
            </p:nvCxnSpPr>
            <p:spPr>
              <a:xfrm>
                <a:off x="7676723" y="1877122"/>
                <a:ext cx="0" cy="2194323"/>
              </a:xfrm>
              <a:prstGeom prst="line">
                <a:avLst/>
              </a:prstGeom>
              <a:noFill/>
              <a:ln w="38100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817437E8-DA34-41A3-B16F-3C9DDB34FB05}"/>
                  </a:ext>
                </a:extLst>
              </p:cNvPr>
              <p:cNvSpPr txBox="1"/>
              <p:nvPr/>
            </p:nvSpPr>
            <p:spPr>
              <a:xfrm>
                <a:off x="7225345" y="1690688"/>
                <a:ext cx="87099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libri" panose="020F0502020204030204"/>
                  </a:rPr>
                  <a:t>SECONDARY</a:t>
                </a:r>
                <a:endParaRPr kumimoji="0" lang="en-AT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555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60E003-0691-48E8-9737-E7525976112B}"/>
              </a:ext>
            </a:extLst>
          </p:cNvPr>
          <p:cNvSpPr/>
          <p:nvPr/>
        </p:nvSpPr>
        <p:spPr>
          <a:xfrm>
            <a:off x="723386" y="1847296"/>
            <a:ext cx="4557124" cy="365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Parameterize trade and shipping networks</a:t>
            </a:r>
            <a:endParaRPr lang="en-US" sz="1600" dirty="0">
              <a:ln w="0"/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8A2206-75A5-4484-9E24-A7E961BEB143}"/>
              </a:ext>
            </a:extLst>
          </p:cNvPr>
          <p:cNvSpPr/>
          <p:nvPr/>
        </p:nvSpPr>
        <p:spPr>
          <a:xfrm>
            <a:off x="723386" y="3410526"/>
            <a:ext cx="4557124" cy="365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Re-parameterize MESSAGE global model </a:t>
            </a:r>
            <a:endParaRPr lang="en-US" sz="1600" dirty="0">
              <a:ln w="0"/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341306-5432-4B44-B9E9-2458294A511B}"/>
              </a:ext>
            </a:extLst>
          </p:cNvPr>
          <p:cNvSpPr/>
          <p:nvPr/>
        </p:nvSpPr>
        <p:spPr>
          <a:xfrm>
            <a:off x="723386" y="4985490"/>
            <a:ext cx="4557124" cy="365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 and compare trade scenarios</a:t>
            </a:r>
            <a:endParaRPr lang="en-US" sz="1600" dirty="0">
              <a:ln w="0"/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B194D8-9344-45B3-8F34-423D01D45976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5280510" y="2029859"/>
            <a:ext cx="138864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5793C8B-20F6-404C-8EA4-385BC64DF608}"/>
              </a:ext>
            </a:extLst>
          </p:cNvPr>
          <p:cNvSpPr/>
          <p:nvPr/>
        </p:nvSpPr>
        <p:spPr>
          <a:xfrm>
            <a:off x="6669157" y="1430610"/>
            <a:ext cx="4557124" cy="1198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lphaLcPeriod"/>
            </a:pPr>
            <a:r>
              <a:rPr lang="en-US" sz="16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Estimate shipping distances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6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dataset of key trade variables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6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Regional aggregation of data 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6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Translate to a premium (i.e. cost)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0CB8F8-0BEA-417B-A5E5-4EE3FAFDBF1A}"/>
              </a:ext>
            </a:extLst>
          </p:cNvPr>
          <p:cNvSpPr/>
          <p:nvPr/>
        </p:nvSpPr>
        <p:spPr>
          <a:xfrm>
            <a:off x="6669157" y="2999707"/>
            <a:ext cx="4557124" cy="1198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lphaLcPeriod"/>
            </a:pPr>
            <a:r>
              <a:rPr lang="en-US" sz="16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Convert trade of key energy commodities from “global pool” schema to “bilateral trade” schema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0F67DE-2D84-4C1B-A79B-BCA4E7FFF435}"/>
              </a:ext>
            </a:extLst>
          </p:cNvPr>
          <p:cNvSpPr/>
          <p:nvPr/>
        </p:nvSpPr>
        <p:spPr>
          <a:xfrm>
            <a:off x="6669157" y="4600598"/>
            <a:ext cx="4557124" cy="1198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lphaLcPeriod"/>
            </a:pPr>
            <a:r>
              <a:rPr lang="en-US" sz="16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Based on historical impacts of key variables (1b), create scenarios (e.g. high sanction)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6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 scenarios in MESSAGE and compare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2B056E-E3CA-4A35-A943-3391C5EB9B91}"/>
              </a:ext>
            </a:extLst>
          </p:cNvPr>
          <p:cNvSpPr/>
          <p:nvPr/>
        </p:nvSpPr>
        <p:spPr>
          <a:xfrm>
            <a:off x="247450" y="1847296"/>
            <a:ext cx="475936" cy="3651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dirty="0">
              <a:ln w="0"/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1E1F33-BBA8-4105-8EDC-5A3E3B9AB13C}"/>
              </a:ext>
            </a:extLst>
          </p:cNvPr>
          <p:cNvSpPr/>
          <p:nvPr/>
        </p:nvSpPr>
        <p:spPr>
          <a:xfrm>
            <a:off x="258748" y="3410526"/>
            <a:ext cx="475936" cy="3651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1600" dirty="0">
              <a:ln w="0"/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28D389-CC7D-4963-BAFD-203078283B83}"/>
              </a:ext>
            </a:extLst>
          </p:cNvPr>
          <p:cNvSpPr/>
          <p:nvPr/>
        </p:nvSpPr>
        <p:spPr>
          <a:xfrm>
            <a:off x="247450" y="4985490"/>
            <a:ext cx="475936" cy="3651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1600" dirty="0">
              <a:ln w="0"/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3735D8-09C0-44FA-8D63-A7CE6BFF20D2}"/>
              </a:ext>
            </a:extLst>
          </p:cNvPr>
          <p:cNvCxnSpPr>
            <a:cxnSpLocks/>
          </p:cNvCxnSpPr>
          <p:nvPr/>
        </p:nvCxnSpPr>
        <p:spPr>
          <a:xfrm>
            <a:off x="5280510" y="3593089"/>
            <a:ext cx="138864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B60745-45CB-4BF2-A5FD-743763181ADC}"/>
              </a:ext>
            </a:extLst>
          </p:cNvPr>
          <p:cNvCxnSpPr>
            <a:cxnSpLocks/>
          </p:cNvCxnSpPr>
          <p:nvPr/>
        </p:nvCxnSpPr>
        <p:spPr>
          <a:xfrm>
            <a:off x="5280510" y="5199847"/>
            <a:ext cx="138864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560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bilateral distance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81855A9-A704-47B6-82B5-EC2637B3C753}"/>
                  </a:ext>
                </a:extLst>
              </p:cNvPr>
              <p:cNvSpPr/>
              <p:nvPr/>
            </p:nvSpPr>
            <p:spPr>
              <a:xfrm>
                <a:off x="482015" y="1815501"/>
                <a:ext cx="4526213" cy="10286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Step 1: Node definition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nodes (ports + uniform nodes)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Generate combinations of all nodes</a:t>
                </a: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81855A9-A704-47B6-82B5-EC2637B3C7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15" y="1815501"/>
                <a:ext cx="4526213" cy="1028655"/>
              </a:xfrm>
              <a:prstGeom prst="rect">
                <a:avLst/>
              </a:prstGeom>
              <a:blipFill>
                <a:blip r:embed="rId3"/>
                <a:stretch>
                  <a:fillRect l="-5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F1BBD0A-6519-47B9-8FA2-35A3ACD96DA0}"/>
                  </a:ext>
                </a:extLst>
              </p:cNvPr>
              <p:cNvSpPr/>
              <p:nvPr/>
            </p:nvSpPr>
            <p:spPr>
              <a:xfrm>
                <a:off x="482015" y="3007240"/>
                <a:ext cx="4830134" cy="8435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Step 2: Calculate distance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Calculate Haversine distance between nodes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Put distance into </a:t>
                </a:r>
                <a14:m>
                  <m:oMath xmlns:m="http://schemas.openxmlformats.org/officeDocument/2006/math">
                    <m:r>
                      <a:rPr lang="en-US" sz="16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600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matrix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F1BBD0A-6519-47B9-8FA2-35A3ACD96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15" y="3007240"/>
                <a:ext cx="4830134" cy="843519"/>
              </a:xfrm>
              <a:prstGeom prst="rect">
                <a:avLst/>
              </a:prstGeom>
              <a:blipFill>
                <a:blip r:embed="rId4"/>
                <a:stretch>
                  <a:fillRect l="-504" b="-70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62079E2-75E3-415C-B794-DE8BCC3CED88}"/>
                  </a:ext>
                </a:extLst>
              </p:cNvPr>
              <p:cNvSpPr/>
              <p:nvPr/>
            </p:nvSpPr>
            <p:spPr>
              <a:xfrm>
                <a:off x="482015" y="4013843"/>
                <a:ext cx="5457391" cy="14018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Step 3: Floyd-</a:t>
                </a:r>
                <a:r>
                  <a:rPr lang="en-US" sz="1600" b="1" dirty="0" err="1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Warshall</a:t>
                </a:r>
                <a:r>
                  <a:rPr lang="en-US" sz="1600" b="1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Algorithm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Run FW algorithm for shortest route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For each country-country pair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 identify port-port pair that is shortest distance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62079E2-75E3-415C-B794-DE8BCC3CED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15" y="4013843"/>
                <a:ext cx="5457391" cy="1401849"/>
              </a:xfrm>
              <a:prstGeom prst="rect">
                <a:avLst/>
              </a:prstGeom>
              <a:blipFill>
                <a:blip r:embed="rId5"/>
                <a:stretch>
                  <a:fillRect l="-4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9158973-3A20-44DE-BE02-F6A62FE7E847}"/>
                  </a:ext>
                </a:extLst>
              </p:cNvPr>
              <p:cNvSpPr/>
              <p:nvPr/>
            </p:nvSpPr>
            <p:spPr>
              <a:xfrm>
                <a:off x="482015" y="5597797"/>
                <a:ext cx="6304679" cy="7550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Step 4: Link to trade data</a:t>
                </a:r>
              </a:p>
              <a:p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For each energy commodity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assign trade amount in year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𝑖𝑗𝑘𝑡</m:t>
                        </m:r>
                      </m:sub>
                    </m:sSub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9158973-3A20-44DE-BE02-F6A62FE7E8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15" y="5597797"/>
                <a:ext cx="6304679" cy="755009"/>
              </a:xfrm>
              <a:prstGeom prst="rect">
                <a:avLst/>
              </a:prstGeom>
              <a:blipFill>
                <a:blip r:embed="rId6"/>
                <a:stretch>
                  <a:fillRect l="-386" r="-19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654A79A-8D0F-44E8-9BDE-47ADEFB888AD}"/>
              </a:ext>
            </a:extLst>
          </p:cNvPr>
          <p:cNvSpPr txBox="1"/>
          <p:nvPr/>
        </p:nvSpPr>
        <p:spPr>
          <a:xfrm>
            <a:off x="6224680" y="4880113"/>
            <a:ext cx="5778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Shortest paths between South Africa and India</a:t>
            </a:r>
            <a:endParaRPr lang="en-AT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663C8D-83B9-4580-9AF6-51B63340AA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4680" y="1563625"/>
            <a:ext cx="5778473" cy="33164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3428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Aggregating distance to regional level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F554BCA-9278-4801-821B-AF5A8E93F702}"/>
                  </a:ext>
                </a:extLst>
              </p:cNvPr>
              <p:cNvSpPr/>
              <p:nvPr/>
            </p:nvSpPr>
            <p:spPr>
              <a:xfrm>
                <a:off x="362711" y="1880879"/>
                <a:ext cx="9225905" cy="9937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Step 1: Assign trade to port</a:t>
                </a:r>
              </a:p>
              <a:p>
                <a:r>
                  <a:rPr lang="en-US" sz="1600" u="sng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For each commodity </a:t>
                </a:r>
                <a14:m>
                  <m:oMath xmlns:m="http://schemas.openxmlformats.org/officeDocument/2006/math">
                    <m:r>
                      <a:rPr lang="en-US" sz="1600" b="0" i="1" u="sng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u="sng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</a:p>
              <a:p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Assign trade amount in year </a:t>
                </a:r>
                <a14:m>
                  <m:oMath xmlns:m="http://schemas.openxmlformats.org/officeDocument/2006/math">
                    <m:r>
                      <a:rPr lang="en-US" sz="16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𝑖𝑗𝑘𝑡</m:t>
                        </m:r>
                      </m:sub>
                    </m:sSub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for imports,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𝑖𝑗𝑘𝑡</m:t>
                        </m:r>
                      </m:sub>
                    </m:sSub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for exports) to each port-port combination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F554BCA-9278-4801-821B-AF5A8E93F7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11" y="1880879"/>
                <a:ext cx="9225905" cy="993769"/>
              </a:xfrm>
              <a:prstGeom prst="rect">
                <a:avLst/>
              </a:prstGeom>
              <a:blipFill>
                <a:blip r:embed="rId3"/>
                <a:stretch>
                  <a:fillRect l="-2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F43AA7D-53AF-4DA9-893E-0BDE47B4A629}"/>
                  </a:ext>
                </a:extLst>
              </p:cNvPr>
              <p:cNvSpPr/>
              <p:nvPr/>
            </p:nvSpPr>
            <p:spPr>
              <a:xfrm>
                <a:off x="362712" y="3018454"/>
                <a:ext cx="6728493" cy="10737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Step 2: Calculate total trade between regions</a:t>
                </a:r>
                <a:endParaRPr lang="en-US" sz="1600" dirty="0">
                  <a:ln w="0"/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sz="1600" u="sng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For each commodity </a:t>
                </a:r>
                <a14:m>
                  <m:oMath xmlns:m="http://schemas.openxmlformats.org/officeDocument/2006/math">
                    <m:r>
                      <a:rPr lang="en-US" sz="1600" i="1" u="sng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u="sng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and region </a:t>
                </a:r>
                <a14:m>
                  <m:oMath xmlns:m="http://schemas.openxmlformats.org/officeDocument/2006/math">
                    <m:r>
                      <a:rPr lang="en-US" sz="1600" b="0" i="1" u="sng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u="sng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</a:p>
              <a:p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𝑖𝑗𝑘𝑡</m:t>
                        </m:r>
                      </m:sub>
                    </m:sSub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𝑖𝑗𝑘𝑡</m:t>
                        </m:r>
                      </m:sub>
                    </m:sSub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for each port (</a:t>
                </a:r>
                <a14:m>
                  <m:oMath xmlns:m="http://schemas.openxmlformats.org/officeDocument/2006/math">
                    <m:r>
                      <a:rPr lang="en-US" sz="16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 in a region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𝑝𝑘𝑡</m:t>
                        </m:r>
                      </m:sub>
                    </m:sSub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𝑝𝑘𝑡</m:t>
                        </m:r>
                        <m:r>
                          <a:rPr lang="en-US" sz="16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6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F43AA7D-53AF-4DA9-893E-0BDE47B4A6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12" y="3018454"/>
                <a:ext cx="6728493" cy="1073705"/>
              </a:xfrm>
              <a:prstGeom prst="rect">
                <a:avLst/>
              </a:prstGeom>
              <a:blipFill>
                <a:blip r:embed="rId4"/>
                <a:stretch>
                  <a:fillRect l="-4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0ECCA01-FC89-4CE2-8BAE-0DBC243D0616}"/>
                  </a:ext>
                </a:extLst>
              </p:cNvPr>
              <p:cNvSpPr/>
              <p:nvPr/>
            </p:nvSpPr>
            <p:spPr>
              <a:xfrm>
                <a:off x="362712" y="4265783"/>
                <a:ext cx="7383449" cy="1310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Step 3: Calculate share of imports/exports by region</a:t>
                </a:r>
                <a:endParaRPr lang="en-US" sz="1600" dirty="0">
                  <a:ln w="0"/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sz="1600" u="sng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For each region </a:t>
                </a:r>
                <a14:m>
                  <m:oMath xmlns:m="http://schemas.openxmlformats.org/officeDocument/2006/math">
                    <m:r>
                      <a:rPr lang="en-US" sz="1600" i="1" u="sng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u="sng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</a:p>
              <a:p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Calculate share of commodity </a:t>
                </a:r>
                <a14:m>
                  <m:oMath xmlns:m="http://schemas.openxmlformats.org/officeDocument/2006/math">
                    <m:r>
                      <a:rPr lang="en-US" sz="16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moving </a:t>
                </a:r>
                <a:r>
                  <a:rPr lang="en-US" sz="1600" i="1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to</a:t>
                </a:r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each port in </a:t>
                </a:r>
                <a14:m>
                  <m:oMath xmlns:m="http://schemas.openxmlformats.org/officeDocument/2006/math">
                    <m:r>
                      <a:rPr lang="en-US" sz="16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𝑝𝑘𝑡</m:t>
                        </m:r>
                      </m:sub>
                      <m:sup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sz="160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6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𝑝𝑘𝑡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16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sz="16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9"/>
                                  </m:rPr>
                                  <a:rPr lang="en-US" sz="16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m:rPr>
                                    <m:brk m:alnAt="9"/>
                                  </m:rPr>
                                  <a:rPr lang="en-US" sz="16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6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𝑝𝑘𝑡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sz="16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16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1600" dirty="0">
                  <a:ln w="0"/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Calculate share of commodity </a:t>
                </a:r>
                <a14:m>
                  <m:oMath xmlns:m="http://schemas.openxmlformats.org/officeDocument/2006/math">
                    <m:r>
                      <a:rPr lang="en-US" sz="16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moving </a:t>
                </a:r>
                <a:r>
                  <a:rPr lang="en-US" sz="1600" i="1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from</a:t>
                </a:r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each port in </a:t>
                </a:r>
                <a14:m>
                  <m:oMath xmlns:m="http://schemas.openxmlformats.org/officeDocument/2006/math">
                    <m:r>
                      <a:rPr lang="en-US" sz="16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dirty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 dirty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 dirty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𝑝𝑘𝑡</m:t>
                        </m:r>
                      </m:sub>
                      <m:sup>
                        <m:r>
                          <a:rPr lang="en-US" sz="1600" i="1" dirty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sz="1600" i="1" dirty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𝑝𝑘𝑡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16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sz="16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9"/>
                                  </m:rPr>
                                  <a:rPr lang="en-US" sz="16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m:rPr>
                                    <m:brk m:alnAt="9"/>
                                  </m:rPr>
                                  <a:rPr lang="en-US" sz="16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𝑝𝑘𝑡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sz="16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16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1600" dirty="0">
                  <a:ln w="0"/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0ECCA01-FC89-4CE2-8BAE-0DBC243D06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12" y="4265783"/>
                <a:ext cx="7383449" cy="1310070"/>
              </a:xfrm>
              <a:prstGeom prst="rect">
                <a:avLst/>
              </a:prstGeom>
              <a:blipFill>
                <a:blip r:embed="rId5"/>
                <a:stretch>
                  <a:fillRect l="-412" t="-3687" b="-317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A5E3F59-F69F-45C7-9EC5-0FBE572253EC}"/>
                  </a:ext>
                </a:extLst>
              </p:cNvPr>
              <p:cNvSpPr/>
              <p:nvPr/>
            </p:nvSpPr>
            <p:spPr>
              <a:xfrm>
                <a:off x="362711" y="5656138"/>
                <a:ext cx="10755823" cy="8367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Step 4: Identify primary ports by region</a:t>
                </a:r>
              </a:p>
              <a:p>
                <a:r>
                  <a:rPr lang="en-US" sz="1600" u="sng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For each region </a:t>
                </a:r>
                <a14:m>
                  <m:oMath xmlns:m="http://schemas.openxmlformats.org/officeDocument/2006/math">
                    <m:r>
                      <a:rPr lang="en-US" sz="1600" i="1" u="sng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u="sng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</a:p>
              <a:p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 port with the largest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𝑝𝑘𝑡</m:t>
                        </m:r>
                      </m:sub>
                      <m:sup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𝑝𝑘𝑡</m:t>
                        </m:r>
                      </m:sub>
                      <m:sup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are the primary import/export port for region </a:t>
                </a:r>
                <a14:m>
                  <m:oMath xmlns:m="http://schemas.openxmlformats.org/officeDocument/2006/math">
                    <m:r>
                      <a:rPr lang="en-US" sz="16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in year </a:t>
                </a:r>
                <a14:m>
                  <m:oMath xmlns:m="http://schemas.openxmlformats.org/officeDocument/2006/math">
                    <m:r>
                      <a:rPr lang="en-US" sz="16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for commodity </a:t>
                </a:r>
                <a14:m>
                  <m:oMath xmlns:m="http://schemas.openxmlformats.org/officeDocument/2006/math">
                    <m:r>
                      <a:rPr lang="en-US" sz="16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</a:t>
                </a:r>
                <a:endParaRPr lang="en-US" sz="1600" b="1" dirty="0">
                  <a:ln w="0"/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A5E3F59-F69F-45C7-9EC5-0FBE572253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11" y="5656138"/>
                <a:ext cx="10755823" cy="836735"/>
              </a:xfrm>
              <a:prstGeom prst="rect">
                <a:avLst/>
              </a:prstGeom>
              <a:blipFill>
                <a:blip r:embed="rId6"/>
                <a:stretch>
                  <a:fillRect l="-226" t="-2158" b="-57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932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Aggregating distance to regional level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468511-BC92-425D-9C06-25F229A989B2}"/>
              </a:ext>
            </a:extLst>
          </p:cNvPr>
          <p:cNvSpPr txBox="1"/>
          <p:nvPr/>
        </p:nvSpPr>
        <p:spPr>
          <a:xfrm>
            <a:off x="1164438" y="6440932"/>
            <a:ext cx="9387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Ports by importing region: Coal from Latin America (LAM) in 2013</a:t>
            </a:r>
            <a:endParaRPr lang="en-AT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48FDBA-F497-4049-9ED3-9DD05C1F3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578" y="1633138"/>
            <a:ext cx="7973355" cy="46501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603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trade variables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C6E32-217E-144B-8EA2-37D305025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711" y="1761617"/>
            <a:ext cx="11191979" cy="4351338"/>
          </a:xfrm>
        </p:spPr>
        <p:txBody>
          <a:bodyPr>
            <a:normAutofit/>
          </a:bodyPr>
          <a:lstStyle/>
          <a:p>
            <a:r>
              <a:rPr lang="en-US" dirty="0"/>
              <a:t>In addition to distance:</a:t>
            </a:r>
          </a:p>
          <a:p>
            <a:endParaRPr lang="en-US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Trade amount ($ and tons)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Gravity terms: GDP, population, common language, etc.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War and minor conflict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Trade sanctions: threatened, imposed, resolved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Embodied war, conflict, trade sanctions</a:t>
            </a:r>
          </a:p>
          <a:p>
            <a:endParaRPr lang="en-US" dirty="0"/>
          </a:p>
          <a:p>
            <a:r>
              <a:rPr lang="en-US" dirty="0"/>
              <a:t>…identified at the exporter-importer-year level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83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754A1"/>
      </a:accent1>
      <a:accent2>
        <a:srgbClr val="61C6C0"/>
      </a:accent2>
      <a:accent3>
        <a:srgbClr val="207F6E"/>
      </a:accent3>
      <a:accent4>
        <a:srgbClr val="FCBB40"/>
      </a:accent4>
      <a:accent5>
        <a:srgbClr val="EE696B"/>
      </a:accent5>
      <a:accent6>
        <a:srgbClr val="684C94"/>
      </a:accent6>
      <a:hlink>
        <a:srgbClr val="61ADC0"/>
      </a:hlink>
      <a:folHlink>
        <a:srgbClr val="617FC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5" id="{99397B5B-1068-9647-8AF4-F0CD404C4C4E}" vid="{FB4EE621-5097-1245-A4F5-8FBE2839CC67}"/>
    </a:ext>
  </a:extLst>
</a:theme>
</file>

<file path=ppt/theme/theme2.xml><?xml version="1.0" encoding="utf-8"?>
<a:theme xmlns:a="http://schemas.openxmlformats.org/drawingml/2006/main" name="IIASA alternatives">
  <a:themeElements>
    <a:clrScheme name="Custom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61C6C0"/>
      </a:accent2>
      <a:accent3>
        <a:srgbClr val="207F6E"/>
      </a:accent3>
      <a:accent4>
        <a:srgbClr val="FCBB40"/>
      </a:accent4>
      <a:accent5>
        <a:srgbClr val="EE696B"/>
      </a:accent5>
      <a:accent6>
        <a:srgbClr val="684C94"/>
      </a:accent6>
      <a:hlink>
        <a:srgbClr val="61ADC0"/>
      </a:hlink>
      <a:folHlink>
        <a:srgbClr val="617FC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5" id="{99397B5B-1068-9647-8AF4-F0CD404C4C4E}" vid="{11CFE96F-7000-6746-8225-94DCB5E6FE3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6814371-4dd9-40ea-9cc7-40b39613c6ae">T2EJA6NA5JU7-1903484182-91</_dlc_DocId>
    <_dlc_DocIdUrl xmlns="06814371-4dd9-40ea-9cc7-40b39613c6ae">
      <Url>https://iiasahub.sharepoint.com/sites/intranet/ercl/_layouts/15/DocIdRedir.aspx?ID=T2EJA6NA5JU7-1903484182-91</Url>
      <Description>T2EJA6NA5JU7-1903484182-91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9E5D021178B04082DE841A61810ABC" ma:contentTypeVersion="6" ma:contentTypeDescription="Create a new document." ma:contentTypeScope="" ma:versionID="bf37d4ac1dddfc53a56261334840b7df">
  <xsd:schema xmlns:xsd="http://www.w3.org/2001/XMLSchema" xmlns:xs="http://www.w3.org/2001/XMLSchema" xmlns:p="http://schemas.microsoft.com/office/2006/metadata/properties" xmlns:ns2="0689c177-5e19-464b-8532-40aa8fde3a94" xmlns:ns3="06814371-4dd9-40ea-9cc7-40b39613c6ae" xmlns:ns4="749ef8e9-4186-4c55-b2d4-b1c3f2fa9400" targetNamespace="http://schemas.microsoft.com/office/2006/metadata/properties" ma:root="true" ma:fieldsID="382a45c066b9cd32e8d486b5ba424e80" ns2:_="" ns3:_="" ns4:_="">
    <xsd:import namespace="0689c177-5e19-464b-8532-40aa8fde3a94"/>
    <xsd:import namespace="06814371-4dd9-40ea-9cc7-40b39613c6ae"/>
    <xsd:import namespace="749ef8e9-4186-4c55-b2d4-b1c3f2fa940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_dlc_DocId" minOccurs="0"/>
                <xsd:element ref="ns3:_dlc_DocIdUrl" minOccurs="0"/>
                <xsd:element ref="ns3:_dlc_DocIdPersistI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89c177-5e19-464b-8532-40aa8fde3a9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814371-4dd9-40ea-9cc7-40b39613c6ae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9ef8e9-4186-4c55-b2d4-b1c3f2fa94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D93C57-A7ED-44E6-88BF-DA3984EE19E6}">
  <ds:schemaRefs>
    <ds:schemaRef ds:uri="http://purl.org/dc/terms/"/>
    <ds:schemaRef ds:uri="http://www.w3.org/XML/1998/namespace"/>
    <ds:schemaRef ds:uri="06814371-4dd9-40ea-9cc7-40b39613c6ae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0689c177-5e19-464b-8532-40aa8fde3a94"/>
    <ds:schemaRef ds:uri="749ef8e9-4186-4c55-b2d4-b1c3f2fa9400"/>
    <ds:schemaRef ds:uri="http://purl.org/dc/dcmitype/"/>
    <ds:schemaRef ds:uri="http://purl.org/dc/elements/1.1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E961F14-CA64-4A5B-8D0E-270958149F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89c177-5e19-464b-8532-40aa8fde3a94"/>
    <ds:schemaRef ds:uri="06814371-4dd9-40ea-9cc7-40b39613c6ae"/>
    <ds:schemaRef ds:uri="749ef8e9-4186-4c55-b2d4-b1c3f2fa94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542633-460B-4F10-AED0-D9CC98DDA495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6E794EA7-8E28-4624-885F-9EF05194D2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PodHandler.ashx</Template>
  <TotalTime>5695</TotalTime>
  <Words>1316</Words>
  <Application>Microsoft Office PowerPoint</Application>
  <PresentationFormat>Widescreen</PresentationFormat>
  <Paragraphs>354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 Math</vt:lpstr>
      <vt:lpstr>Courier New</vt:lpstr>
      <vt:lpstr>Tahoma</vt:lpstr>
      <vt:lpstr>Wingdings</vt:lpstr>
      <vt:lpstr>Office Theme</vt:lpstr>
      <vt:lpstr>IIASA alternatives</vt:lpstr>
      <vt:lpstr>A representation of trade and shipping networks in global energy models</vt:lpstr>
      <vt:lpstr>Methods Overview</vt:lpstr>
      <vt:lpstr>Global pool  bilateral trade in MESSAGEix Methods</vt:lpstr>
      <vt:lpstr>Global pool  bilateral trade in MESSAGEix Methods</vt:lpstr>
      <vt:lpstr>Methods Overview</vt:lpstr>
      <vt:lpstr>Estimating bilateral distance Methods</vt:lpstr>
      <vt:lpstr>Aggregating distance to regional level Methods</vt:lpstr>
      <vt:lpstr>Aggregating distance to regional level Results</vt:lpstr>
      <vt:lpstr>Other trade variables Data</vt:lpstr>
      <vt:lpstr>Global pool  bilateral trade in MESSAGEix Technologies of interest</vt:lpstr>
      <vt:lpstr>Translating variables to premiums Methods</vt:lpstr>
      <vt:lpstr>Translating variables to premiums Methods</vt:lpstr>
      <vt:lpstr>Parameterizing trade through variable costs Results</vt:lpstr>
      <vt:lpstr>Parameterizing trade through variable costs Results</vt:lpstr>
      <vt:lpstr>Parameterizing trade through variable costs Results</vt:lpstr>
      <vt:lpstr>PS: Keeping things flexible How?</vt:lpstr>
      <vt:lpstr>Challenges and questions</vt:lpstr>
      <vt:lpstr>Appendix</vt:lpstr>
      <vt:lpstr>Why allow time-variant distance?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 Tanja</dc:creator>
  <cp:lastModifiedBy>SHEPARD Jun</cp:lastModifiedBy>
  <cp:revision>75</cp:revision>
  <cp:lastPrinted>2018-09-04T06:30:47Z</cp:lastPrinted>
  <dcterms:created xsi:type="dcterms:W3CDTF">2019-05-17T07:14:44Z</dcterms:created>
  <dcterms:modified xsi:type="dcterms:W3CDTF">2019-07-18T07:09:37Z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0x0101040097C92BAA327FB344B60BEC1DFEEB15C4</vt:lpwstr>
  </property>
  <property fmtid="{D5CDD505-2E9C-101B-9397-08002B2CF9AE}" pid="3" name="_dlc_DocIdItemGuid">
    <vt:lpwstr>21d70297-cd61-47d2-9611-414a1fcff47b</vt:lpwstr>
  </property>
</Properties>
</file>