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43"/>
  </p:notesMasterIdLst>
  <p:handoutMasterIdLst>
    <p:handoutMasterId r:id="rId44"/>
  </p:handoutMasterIdLst>
  <p:sldIdLst>
    <p:sldId id="256" r:id="rId7"/>
    <p:sldId id="259" r:id="rId8"/>
    <p:sldId id="270" r:id="rId9"/>
    <p:sldId id="296" r:id="rId10"/>
    <p:sldId id="311" r:id="rId11"/>
    <p:sldId id="323" r:id="rId12"/>
    <p:sldId id="278" r:id="rId13"/>
    <p:sldId id="324" r:id="rId14"/>
    <p:sldId id="281" r:id="rId15"/>
    <p:sldId id="312" r:id="rId16"/>
    <p:sldId id="313" r:id="rId17"/>
    <p:sldId id="327" r:id="rId18"/>
    <p:sldId id="321" r:id="rId19"/>
    <p:sldId id="329" r:id="rId20"/>
    <p:sldId id="309" r:id="rId21"/>
    <p:sldId id="310" r:id="rId22"/>
    <p:sldId id="317" r:id="rId23"/>
    <p:sldId id="319" r:id="rId24"/>
    <p:sldId id="320" r:id="rId25"/>
    <p:sldId id="325" r:id="rId26"/>
    <p:sldId id="300" r:id="rId27"/>
    <p:sldId id="302" r:id="rId28"/>
    <p:sldId id="314" r:id="rId29"/>
    <p:sldId id="285" r:id="rId30"/>
    <p:sldId id="286" r:id="rId31"/>
    <p:sldId id="308" r:id="rId32"/>
    <p:sldId id="264" r:id="rId33"/>
    <p:sldId id="315" r:id="rId34"/>
    <p:sldId id="316" r:id="rId35"/>
    <p:sldId id="263" r:id="rId36"/>
    <p:sldId id="271" r:id="rId37"/>
    <p:sldId id="274" r:id="rId38"/>
    <p:sldId id="328" r:id="rId39"/>
    <p:sldId id="279" r:id="rId40"/>
    <p:sldId id="301" r:id="rId41"/>
    <p:sldId id="294" r:id="rId4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4019" autoAdjust="0"/>
  </p:normalViewPr>
  <p:slideViewPr>
    <p:cSldViewPr snapToGrid="0" snapToObjects="1">
      <p:cViewPr varScale="1">
        <p:scale>
          <a:sx n="96" d="100"/>
          <a:sy n="96" d="100"/>
        </p:scale>
        <p:origin x="11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1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8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8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first stage, we assigned a port-port combination to each country-country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link this to trade data, so now for each commodity, we have the port-port combination associated with bilateral trade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aggregate trade up to the region level (like WEU), which is a user specified aggregation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4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translating the effect of variables, we do not worry about regional aggregation (yet)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IIASA and in the first week, I compiled trade data and validated it with IEA values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2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Sanctions don’t really change the shape of the network, but do make things really expensive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NAM-CPA: 26%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CPA-PAO: 2 times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NAM-MEA: 5 times higher than baseline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2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Sanctions don’t really change the shape of the network, but do make things really expensive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NAM-CPA: 26%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CPA-PAO: 2 times higher than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NAM-MEA: 5 times higher than baseline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 CO2 tax, crude oil networks phase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total volume of trade also drops to nearly 50% by 2050 across all CO2 tax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low tariff will have more trade than high tariff/baseline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Cost across scenarios is about 5 times that of baseline</a:t>
            </a:r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19/08/2019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30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A representation of trade and transport networks in global energy models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July 2019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representation of trade and shipping networks in global energy models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2159829"/>
          </a:xfrm>
        </p:spPr>
        <p:txBody>
          <a:bodyPr>
            <a:normAutofit/>
          </a:bodyPr>
          <a:lstStyle/>
          <a:p>
            <a:r>
              <a:rPr lang="en-US" sz="2000" dirty="0"/>
              <a:t>Author: Jun </a:t>
            </a:r>
            <a:r>
              <a:rPr lang="en-US" sz="2000" dirty="0" err="1"/>
              <a:t>Ukita</a:t>
            </a:r>
            <a:r>
              <a:rPr lang="en-US" sz="2000" dirty="0"/>
              <a:t> Shepard (ENE)</a:t>
            </a:r>
          </a:p>
          <a:p>
            <a:r>
              <a:rPr lang="en-US" sz="2000" dirty="0"/>
              <a:t>Supervisors: Bas van Ruijven, Behnam Zakeri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YSSP Symposium (2019)</a:t>
            </a: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tariff policies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 trade networks (2020-2110)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plot_zoom_png?width=914&amp;height=376">
            <a:extLst>
              <a:ext uri="{FF2B5EF4-FFF2-40B4-BE49-F238E27FC236}">
                <a16:creationId xmlns:a16="http://schemas.microsoft.com/office/drawing/2014/main" id="{7CED63AD-DA1D-42FB-8C49-8B11A74C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10E6B5-E3F1-4CD7-ABE3-169325813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26"/>
          <a:stretch/>
        </p:blipFill>
        <p:spPr>
          <a:xfrm>
            <a:off x="258748" y="1672215"/>
            <a:ext cx="3468216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21C32A-105D-452E-A2CA-5427F5494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79"/>
          <a:stretch/>
        </p:blipFill>
        <p:spPr>
          <a:xfrm>
            <a:off x="4201755" y="1672215"/>
            <a:ext cx="3483689" cy="457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46B462-1844-45C5-99B7-63E0F9204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79"/>
          <a:stretch/>
        </p:blipFill>
        <p:spPr>
          <a:xfrm>
            <a:off x="8307600" y="1672215"/>
            <a:ext cx="3483689" cy="457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041C8-3CE9-4B06-9B90-31F32BEC2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016" y="6352805"/>
            <a:ext cx="5075168" cy="3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Comparing sanction policies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81E94-F342-4F84-A08C-F31C0F9516EA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Baseline: Crude oil trade in 2050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6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sanction policies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case of crude oil in 2050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49783-2D06-46CF-A7B3-BD173CA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28616-941D-46AA-BD78-AC9C40343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1828800"/>
            <a:ext cx="942975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EE3EE-E5E8-4484-ADD5-9702183E11B6}"/>
              </a:ext>
            </a:extLst>
          </p:cNvPr>
          <p:cNvSpPr txBox="1"/>
          <p:nvPr/>
        </p:nvSpPr>
        <p:spPr>
          <a:xfrm>
            <a:off x="1426058" y="1644134"/>
            <a:ext cx="93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Sanction: North America – Middle East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51691-3D02-40B1-8E5B-F09BE92B26D9}"/>
              </a:ext>
            </a:extLst>
          </p:cNvPr>
          <p:cNvSpPr txBox="1"/>
          <p:nvPr/>
        </p:nvSpPr>
        <p:spPr>
          <a:xfrm>
            <a:off x="1565743" y="6072809"/>
            <a:ext cx="28724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Reduced trade flow</a:t>
            </a:r>
          </a:p>
          <a:p>
            <a:r>
              <a:rPr lang="en-US" sz="1600" b="1" dirty="0">
                <a:solidFill>
                  <a:srgbClr val="2455A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Blue: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trade flow</a:t>
            </a:r>
            <a:endParaRPr lang="en-AT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emissions tax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…they can alter the trade network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9F07B-D10B-42DF-AE9D-56E76D82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8" y="1563625"/>
            <a:ext cx="11416748" cy="5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emissions tax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…they can alter the trade network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A462E-D970-4640-AC3D-C5B6016FD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19"/>
          <a:stretch/>
        </p:blipFill>
        <p:spPr>
          <a:xfrm>
            <a:off x="457531" y="1753431"/>
            <a:ext cx="3329278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672F0-17CF-4D56-833A-144FF9B58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19"/>
          <a:stretch/>
        </p:blipFill>
        <p:spPr>
          <a:xfrm>
            <a:off x="4352643" y="1753431"/>
            <a:ext cx="3329278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43ACB-D8EC-4B18-A118-3B8AFA5144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819"/>
          <a:stretch/>
        </p:blipFill>
        <p:spPr>
          <a:xfrm>
            <a:off x="8405191" y="1753431"/>
            <a:ext cx="3329278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F9BA4-5117-49E6-BE84-F9E676AB4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016" y="6352805"/>
            <a:ext cx="5075168" cy="3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5338E2-D9F3-4FEC-87A6-AD044EFF0205}"/>
              </a:ext>
            </a:extLst>
          </p:cNvPr>
          <p:cNvCxnSpPr>
            <a:cxnSpLocks/>
          </p:cNvCxnSpPr>
          <p:nvPr/>
        </p:nvCxnSpPr>
        <p:spPr>
          <a:xfrm>
            <a:off x="6135756" y="2067339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9A8FF5-894D-4D83-9C31-DCF32B356BA3}"/>
              </a:ext>
            </a:extLst>
          </p:cNvPr>
          <p:cNvCxnSpPr>
            <a:cxnSpLocks/>
          </p:cNvCxnSpPr>
          <p:nvPr/>
        </p:nvCxnSpPr>
        <p:spPr>
          <a:xfrm>
            <a:off x="10214113" y="2057400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9BCB7-8D75-4CC7-8CB1-55DA9ED45C71}"/>
              </a:ext>
            </a:extLst>
          </p:cNvPr>
          <p:cNvCxnSpPr>
            <a:cxnSpLocks/>
          </p:cNvCxnSpPr>
          <p:nvPr/>
        </p:nvCxnSpPr>
        <p:spPr>
          <a:xfrm>
            <a:off x="2256182" y="2067339"/>
            <a:ext cx="0" cy="38166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8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emissions by trade scenario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policies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F9B853-6E3B-4534-B4ED-69C79583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1913"/>
            <a:ext cx="1801882" cy="1243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BCD04A-82E7-430C-9C55-77408BD32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39" y="1160296"/>
            <a:ext cx="7457661" cy="56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9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emissions by trade scenario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policies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BAA5D-AC3E-49E4-8BB0-A49201A0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43" y="3422995"/>
            <a:ext cx="1651345" cy="858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B78F5-DD1D-4B5F-A39A-211CDFBF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52" y="1118603"/>
            <a:ext cx="7433474" cy="56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portfolio diversity by scenario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7E29C-5887-4004-A2EF-EA8BA7C4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82" y="1408304"/>
            <a:ext cx="9574822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BF1C5-8B19-427F-B6F3-E30C6B53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82" y="4114800"/>
            <a:ext cx="95748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What’s happening to crude oil?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0689F-3FFA-498A-9852-35FF7ADD1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8" t="3374" r="57182" b="15277"/>
          <a:stretch/>
        </p:blipFill>
        <p:spPr>
          <a:xfrm>
            <a:off x="2766391" y="2151735"/>
            <a:ext cx="2017644" cy="3518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392F7C-78AF-47DB-8A78-DD7B1F1FE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9" t="4334" r="57176" b="14296"/>
          <a:stretch/>
        </p:blipFill>
        <p:spPr>
          <a:xfrm>
            <a:off x="482378" y="2198989"/>
            <a:ext cx="2017644" cy="3518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C896E-41AE-46B7-A3BB-E69B53F25A77}"/>
              </a:ext>
            </a:extLst>
          </p:cNvPr>
          <p:cNvSpPr txBox="1"/>
          <p:nvPr/>
        </p:nvSpPr>
        <p:spPr>
          <a:xfrm>
            <a:off x="482378" y="1948070"/>
            <a:ext cx="20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BE36-563E-4473-86D2-C35DB4DCD2A0}"/>
              </a:ext>
            </a:extLst>
          </p:cNvPr>
          <p:cNvSpPr txBox="1"/>
          <p:nvPr/>
        </p:nvSpPr>
        <p:spPr>
          <a:xfrm>
            <a:off x="2766391" y="1951383"/>
            <a:ext cx="201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Imports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FF19C-3834-4071-91F6-966F7E73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80" y="1563625"/>
            <a:ext cx="6643372" cy="5075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A6BE8E-304E-4487-A230-08C02821FC1E}"/>
              </a:ext>
            </a:extLst>
          </p:cNvPr>
          <p:cNvSpPr/>
          <p:nvPr/>
        </p:nvSpPr>
        <p:spPr>
          <a:xfrm>
            <a:off x="6867939" y="1689652"/>
            <a:ext cx="1262270" cy="44030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010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security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Effect of an emissions tax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7519D-F6D9-4D9E-9029-3FB09F9F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64" y="3962084"/>
            <a:ext cx="9893984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E4C31-5B8A-49EA-86C0-E087D1FD7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65"/>
          <a:stretch/>
        </p:blipFill>
        <p:spPr>
          <a:xfrm>
            <a:off x="911440" y="1563625"/>
            <a:ext cx="9893808" cy="24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2" y="1761617"/>
            <a:ext cx="10487624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Globalization is tied to energy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Fossil fuel trade networks and transportation systems are 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Volatility in trade linkages can impact the rate of technological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security relies on the who/what/how much of energy trade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Sustained tariff policies can influence long-term energy networks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But the impacts do not appear to be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Short-term sanction policies do not impact composition of long-term energy networks, but dramatically increase the cost of the energy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Trade policies have heterogenous impacts on regional emissions, but marginal effects on global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Emissions taxes dramatically alter the trajectory of energy trade networks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 terms of both magnitude and 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Long-term energy security is less driven by trade policy, more driven by underlying socioeconomic pathways and possibly climate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F8C3-B2C2-4F64-9DD6-F427CA11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EE345-0B8B-4BEB-8E89-8CA766AA3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9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MESSAGEix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5EFC-DE6D-4B4C-9AF7-9723CA8F7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985" y="6304809"/>
            <a:ext cx="10285815" cy="365125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Image Source: </a:t>
            </a:r>
            <a:r>
              <a:rPr lang="en-US" sz="1200" dirty="0" err="1"/>
              <a:t>Huppmann</a:t>
            </a:r>
            <a:r>
              <a:rPr lang="en-US" sz="1200" dirty="0"/>
              <a:t> et al. (2019)</a:t>
            </a:r>
            <a:endParaRPr lang="en-AT" sz="1200" dirty="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7303039D-3E85-4AAF-B219-312E2CDF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56" y="1563625"/>
            <a:ext cx="6052600" cy="46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Tariff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1785" y="3347673"/>
            <a:ext cx="6983896" cy="30051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Baseline tariff: </a:t>
            </a:r>
          </a:p>
          <a:p>
            <a:r>
              <a:rPr lang="en-US" dirty="0"/>
              <a:t>Tariffs are set to historical median for primary product</a:t>
            </a:r>
          </a:p>
          <a:p>
            <a:r>
              <a:rPr lang="en-US" dirty="0">
                <a:solidFill>
                  <a:schemeClr val="accent1"/>
                </a:solidFill>
              </a:rPr>
              <a:t>High tariff: </a:t>
            </a:r>
          </a:p>
          <a:p>
            <a:r>
              <a:rPr lang="en-US" dirty="0"/>
              <a:t>Tariff rates increase to 200% of 2015 levels by 2030</a:t>
            </a:r>
          </a:p>
          <a:p>
            <a:r>
              <a:rPr lang="en-US" dirty="0">
                <a:solidFill>
                  <a:schemeClr val="accent1"/>
                </a:solidFill>
              </a:rPr>
              <a:t>Low tariff: </a:t>
            </a:r>
          </a:p>
          <a:p>
            <a:r>
              <a:rPr lang="en-US" dirty="0"/>
              <a:t>Tariff rates decrease to 0 by 2030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D71247-2941-4D4A-A8FD-72F13377E40D}"/>
              </a:ext>
            </a:extLst>
          </p:cNvPr>
          <p:cNvGrpSpPr/>
          <p:nvPr/>
        </p:nvGrpSpPr>
        <p:grpSpPr>
          <a:xfrm>
            <a:off x="180643" y="2176984"/>
            <a:ext cx="11830713" cy="805564"/>
            <a:chOff x="258748" y="2052867"/>
            <a:chExt cx="11830713" cy="805564"/>
          </a:xfrm>
          <a:solidFill>
            <a:schemeClr val="bg1">
              <a:lumMod val="9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20C283-BBA9-45F6-831D-6EFF26ADC7F5}"/>
                </a:ext>
              </a:extLst>
            </p:cNvPr>
            <p:cNvSpPr/>
            <p:nvPr/>
          </p:nvSpPr>
          <p:spPr>
            <a:xfrm>
              <a:off x="258748" y="2073158"/>
              <a:ext cx="2182470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Run baseline model (no tariffs)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1BE0F6-6698-4FF4-8AC8-0F963B0AB10E}"/>
                </a:ext>
              </a:extLst>
            </p:cNvPr>
            <p:cNvSpPr/>
            <p:nvPr/>
          </p:nvSpPr>
          <p:spPr>
            <a:xfrm>
              <a:off x="2718585" y="2073158"/>
              <a:ext cx="3036471" cy="7852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Identify prices of energy at “shipped” level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303753-EF39-4CDB-8565-C4E1FE7CB151}"/>
                </a:ext>
              </a:extLst>
            </p:cNvPr>
            <p:cNvSpPr/>
            <p:nvPr/>
          </p:nvSpPr>
          <p:spPr>
            <a:xfrm>
              <a:off x="6032423" y="2053283"/>
              <a:ext cx="3036471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Multiply result (2020-2110) by scenario tariff rates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DD7035-7613-4F56-83CA-D74EA7C303DA}"/>
                </a:ext>
              </a:extLst>
            </p:cNvPr>
            <p:cNvSpPr/>
            <p:nvPr/>
          </p:nvSpPr>
          <p:spPr>
            <a:xfrm>
              <a:off x="9346261" y="2052867"/>
              <a:ext cx="2743200" cy="7852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Set prices as importer variable cost in MESSAGE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63113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DBC76-F226-400D-8BE3-4883E86FFB2E}"/>
              </a:ext>
            </a:extLst>
          </p:cNvPr>
          <p:cNvCxnSpPr/>
          <p:nvPr/>
        </p:nvCxnSpPr>
        <p:spPr>
          <a:xfrm>
            <a:off x="5676951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/>
          <p:nvPr/>
        </p:nvCxnSpPr>
        <p:spPr>
          <a:xfrm>
            <a:off x="8990789" y="2589912"/>
            <a:ext cx="27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6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“Global Pool” Schema: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82D83D-0F55-410C-8B2C-3129BE4E7DB9}"/>
              </a:ext>
            </a:extLst>
          </p:cNvPr>
          <p:cNvGrpSpPr/>
          <p:nvPr/>
        </p:nvGrpSpPr>
        <p:grpSpPr>
          <a:xfrm>
            <a:off x="0" y="2348567"/>
            <a:ext cx="12192001" cy="4353390"/>
            <a:chOff x="0" y="2504610"/>
            <a:chExt cx="12192001" cy="43533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AEB21E-EF0F-4A50-B61D-23BE532D4F81}"/>
                </a:ext>
              </a:extLst>
            </p:cNvPr>
            <p:cNvGrpSpPr/>
            <p:nvPr/>
          </p:nvGrpSpPr>
          <p:grpSpPr>
            <a:xfrm>
              <a:off x="7723956" y="6211669"/>
              <a:ext cx="4468045" cy="646331"/>
              <a:chOff x="5678787" y="5777917"/>
              <a:chExt cx="6337044" cy="646331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800B5CB-1E41-4C16-8FF9-BEAF7EB8185D}"/>
                  </a:ext>
                </a:extLst>
              </p:cNvPr>
              <p:cNvSpPr txBox="1"/>
              <p:nvPr/>
            </p:nvSpPr>
            <p:spPr>
              <a:xfrm>
                <a:off x="5678787" y="5778346"/>
                <a:ext cx="1115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D45566-F9E1-4AB4-844A-7D60C79F443E}"/>
                  </a:ext>
                </a:extLst>
              </p:cNvPr>
              <p:cNvSpPr txBox="1"/>
              <p:nvPr/>
            </p:nvSpPr>
            <p:spPr>
              <a:xfrm>
                <a:off x="6548615" y="5777917"/>
                <a:ext cx="2977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3F19216-9377-45B5-9FFF-F3E0B4FC01E1}"/>
                  </a:ext>
                </a:extLst>
              </p:cNvPr>
              <p:cNvSpPr txBox="1"/>
              <p:nvPr/>
            </p:nvSpPr>
            <p:spPr>
              <a:xfrm>
                <a:off x="9299876" y="5777917"/>
                <a:ext cx="2715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294C19-550A-4C41-851B-A5CD75B528C9}"/>
                </a:ext>
              </a:extLst>
            </p:cNvPr>
            <p:cNvGrpSpPr/>
            <p:nvPr/>
          </p:nvGrpSpPr>
          <p:grpSpPr>
            <a:xfrm>
              <a:off x="0" y="2504610"/>
              <a:ext cx="4030198" cy="3486999"/>
              <a:chOff x="0" y="2504610"/>
              <a:chExt cx="4030198" cy="348699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987F062-FB3B-475E-9C2B-6DEBDEB02738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A65A2E-472B-45B8-B80D-3DFEA4A8D4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492B24E-E660-4553-96B6-5E92E96F51DE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9680D2A-EB8C-421D-B416-A14B09190888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1724136-598A-4056-9E22-859C134C51A9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oil_exp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DC593F-6741-4FDB-9ED0-6BD3495687A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61DE9F5A-A274-463E-B761-84148E3E97FD}"/>
                    </a:ext>
                  </a:extLst>
                </p:cNvPr>
                <p:cNvCxnSpPr>
                  <a:cxnSpLocks/>
                  <a:stCxn id="88" idx="6"/>
                  <a:endCxn id="87" idx="1"/>
                </p:cNvCxnSpPr>
                <p:nvPr/>
              </p:nvCxnSpPr>
              <p:spPr>
                <a:xfrm flipV="1">
                  <a:off x="1067381" y="3793665"/>
                  <a:ext cx="76980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EC1F2BC-2867-47CB-9AAF-0F57638221F4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2D0217-3F8E-4E61-B9D0-139ADF59A56F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6D643221-B77A-440E-8DF2-DD2068B446D2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PRIMARY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E9C1A3B-E0DC-4720-A600-881B09151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103911B-F580-42A7-A7B9-82C7D5BA83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2D0918-5DC9-41C3-BD2B-67E3A31E8418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2B851A-B9E2-4E4D-9B2B-87216D2E39D6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3389400-22FF-456F-98FF-EB2F1907AEBD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F28A4F5-B47D-47CC-BF21-27E9417EB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16E73D-F258-41CC-810C-FD32A0544DB5}"/>
                </a:ext>
              </a:extLst>
            </p:cNvPr>
            <p:cNvGrpSpPr/>
            <p:nvPr/>
          </p:nvGrpSpPr>
          <p:grpSpPr>
            <a:xfrm>
              <a:off x="3653546" y="2512230"/>
              <a:ext cx="4030198" cy="3486999"/>
              <a:chOff x="0" y="2504610"/>
              <a:chExt cx="4030198" cy="34869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1CBECA7-3A76-4A98-B84B-CD6BC0A2C6EB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2CA2002-0BF7-43CA-8AA7-5F013026804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14C2B1-E708-4301-BFE1-D3F8835BC440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4AEE0F0-4230-44DA-B3C0-6DBF5A1DE4F5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98E14A7-AB04-4DFC-A43C-01D50DC89540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oil_trd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51DB7A0-3574-40D0-BF40-542FF3F1D1C3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8ADC0CF-30E3-4125-B8A0-8A9609B31226}"/>
                    </a:ext>
                  </a:extLst>
                </p:cNvPr>
                <p:cNvCxnSpPr>
                  <a:cxnSpLocks/>
                  <a:stCxn id="72" idx="6"/>
                  <a:endCxn id="71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3D840BC-FED6-4F77-940B-168441B6F8C8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4C4A5F-E0FD-46E4-BDE2-5A6B8FD17B24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0370E2C-CE8A-4E48-B301-4197DF53895C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7A5BA88-4039-4A32-9363-E69BE1F05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FD72CA9-FF40-4B38-AD16-26D463255E0E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9E42C0D-2E0A-4927-B0DB-41644461EDFD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C63F894A-9B54-400F-81CE-3D437D2894A1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95B9CF8-6247-411F-BDD2-4E7E4C34EB1E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F480822-734C-4C6C-9012-1990AC8B1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D36859-3425-40C4-B912-8D647D7B094C}"/>
                </a:ext>
              </a:extLst>
            </p:cNvPr>
            <p:cNvGrpSpPr/>
            <p:nvPr/>
          </p:nvGrpSpPr>
          <p:grpSpPr>
            <a:xfrm>
              <a:off x="7134955" y="2518566"/>
              <a:ext cx="4614217" cy="3486999"/>
              <a:chOff x="-175018" y="2504610"/>
              <a:chExt cx="4614217" cy="3486999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0E62EC5-EAB7-49D3-B443-9CC5FC1DB9F6}"/>
                  </a:ext>
                </a:extLst>
              </p:cNvPr>
              <p:cNvGrpSpPr/>
              <p:nvPr/>
            </p:nvGrpSpPr>
            <p:grpSpPr>
              <a:xfrm>
                <a:off x="-175018" y="2504610"/>
                <a:ext cx="4614217" cy="2384495"/>
                <a:chOff x="-134908" y="2508200"/>
                <a:chExt cx="4614217" cy="238449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C7BFBE-5481-4254-A21E-F071856374AB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080E4A9-C763-4719-A29D-3A7C833ECAE0}"/>
                    </a:ext>
                  </a:extLst>
                </p:cNvPr>
                <p:cNvCxnSpPr/>
                <p:nvPr/>
              </p:nvCxnSpPr>
              <p:spPr>
                <a:xfrm>
                  <a:off x="4070308" y="2694633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D5832A8-DE30-43BA-8794-1344E8418F73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crudeoil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46ADBC8-5198-418B-B084-E846BF5D7BF3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F059296-04CA-47CF-8173-43B750AEB89A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oil_imp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6601528-F184-42C7-AB09-499A97B15624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72907D6-356A-4D32-9413-BF55C0D47402}"/>
                    </a:ext>
                  </a:extLst>
                </p:cNvPr>
                <p:cNvCxnSpPr>
                  <a:cxnSpLocks/>
                  <a:stCxn id="55" idx="6"/>
                  <a:endCxn id="54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9FB5FB6-B6E8-41A7-BDB1-248E6C2E551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B234625-CE54-46A7-AFE8-31CE7BB6F218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43F9F22-2464-49C0-A5B9-5D6DEFB20B43}"/>
                    </a:ext>
                  </a:extLst>
                </p:cNvPr>
                <p:cNvSpPr txBox="1"/>
                <p:nvPr/>
              </p:nvSpPr>
              <p:spPr>
                <a:xfrm>
                  <a:off x="-134908" y="2508200"/>
                  <a:ext cx="110837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EXPORT/IMPORT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E90B569-9C9B-4311-B760-794DBF96B58E}"/>
                    </a:ext>
                  </a:extLst>
                </p:cNvPr>
                <p:cNvSpPr txBox="1"/>
                <p:nvPr/>
              </p:nvSpPr>
              <p:spPr>
                <a:xfrm>
                  <a:off x="3661307" y="2508200"/>
                  <a:ext cx="81800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2F4A59-1BB0-43FE-BA4C-A17A4CD7E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5FC22CE-6A7F-4A7A-AF35-DD40C5A9A3E4}"/>
                    </a:ext>
                  </a:extLst>
                </p:cNvPr>
                <p:cNvSpPr/>
                <p:nvPr/>
              </p:nvSpPr>
              <p:spPr>
                <a:xfrm>
                  <a:off x="3438744" y="3539342"/>
                  <a:ext cx="616913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4C07050-5864-4D29-9FDA-9B3020878446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453514A-CA12-4EF9-B00C-F795E19FD5EE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524C871-5D51-4D30-AA81-0D716427F5DC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WEU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EB5EC2-0743-44F2-9E52-AFA9BCC33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7223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8DE086-F565-4EE4-9699-06CB1BEC9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“Bilateral Trade” Schema: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5CBA7CA-FEDB-4688-97EF-D7AD6618766C}"/>
              </a:ext>
            </a:extLst>
          </p:cNvPr>
          <p:cNvGrpSpPr/>
          <p:nvPr/>
        </p:nvGrpSpPr>
        <p:grpSpPr>
          <a:xfrm>
            <a:off x="1961253" y="2248179"/>
            <a:ext cx="10155247" cy="4490609"/>
            <a:chOff x="2036754" y="2024063"/>
            <a:chExt cx="10155247" cy="4259358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890DE74-82EF-41CE-80F5-8969E110D7DD}"/>
                </a:ext>
              </a:extLst>
            </p:cNvPr>
            <p:cNvGrpSpPr/>
            <p:nvPr/>
          </p:nvGrpSpPr>
          <p:grpSpPr>
            <a:xfrm>
              <a:off x="7595791" y="5670374"/>
              <a:ext cx="4596210" cy="613047"/>
              <a:chOff x="5497010" y="5236622"/>
              <a:chExt cx="6518822" cy="613047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6F3F31F-7204-4E44-BF61-140C63E4B5F9}"/>
                  </a:ext>
                </a:extLst>
              </p:cNvPr>
              <p:cNvSpPr txBox="1"/>
              <p:nvPr/>
            </p:nvSpPr>
            <p:spPr>
              <a:xfrm>
                <a:off x="5497010" y="5237051"/>
                <a:ext cx="1115736" cy="262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Legend: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3AFC19B-0DCB-4BB2-8746-883AD2CA3C6A}"/>
                  </a:ext>
                </a:extLst>
              </p:cNvPr>
              <p:cNvSpPr txBox="1"/>
              <p:nvPr/>
            </p:nvSpPr>
            <p:spPr>
              <a:xfrm>
                <a:off x="6446696" y="5236622"/>
                <a:ext cx="3079705" cy="6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(e.g. primary)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Node (e.g. R14_RUS)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Commodity (e.g. crude oil)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2AF8B92-5E68-42F5-8C52-27D8393E9C02}"/>
                  </a:ext>
                </a:extLst>
              </p:cNvPr>
              <p:cNvSpPr txBox="1"/>
              <p:nvPr/>
            </p:nvSpPr>
            <p:spPr>
              <a:xfrm>
                <a:off x="9127096" y="5236622"/>
                <a:ext cx="2888736" cy="437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Technology (e.g. </a:t>
                </a:r>
                <a:r>
                  <a:rPr kumimoji="0" lang="en-US" sz="12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oil_exp</a:t>
                </a: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Parameter (e.g. input)</a:t>
                </a:r>
                <a:endParaRPr kumimoji="0" lang="en-AT" sz="1200" i="0" u="none" strike="noStrike" kern="0" cap="none" spc="0" normalizeH="0" baseline="0" noProof="0" dirty="0">
                  <a:ln>
                    <a:noFill/>
                  </a:ln>
                  <a:solidFill>
                    <a:srgbClr val="E7E6E6">
                      <a:lumMod val="75000"/>
                    </a:srgbClr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C9B550E-17B6-4F65-9702-C4FDD60741D5}"/>
                </a:ext>
              </a:extLst>
            </p:cNvPr>
            <p:cNvGrpSpPr/>
            <p:nvPr/>
          </p:nvGrpSpPr>
          <p:grpSpPr>
            <a:xfrm>
              <a:off x="2036754" y="2024063"/>
              <a:ext cx="8118492" cy="3496524"/>
              <a:chOff x="-22150" y="1690688"/>
              <a:chExt cx="8118492" cy="349652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34D3BC4-8F97-4233-A147-B780C59A15B1}"/>
                  </a:ext>
                </a:extLst>
              </p:cNvPr>
              <p:cNvGrpSpPr/>
              <p:nvPr/>
            </p:nvGrpSpPr>
            <p:grpSpPr>
              <a:xfrm>
                <a:off x="-22150" y="1690688"/>
                <a:ext cx="4030198" cy="3486999"/>
                <a:chOff x="0" y="2504610"/>
                <a:chExt cx="4030198" cy="348699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AABD9246-93D9-4187-B019-9C6594192BA2}"/>
                    </a:ext>
                  </a:extLst>
                </p:cNvPr>
                <p:cNvGrpSpPr/>
                <p:nvPr/>
              </p:nvGrpSpPr>
              <p:grpSpPr>
                <a:xfrm>
                  <a:off x="0" y="2504610"/>
                  <a:ext cx="4030198" cy="2384495"/>
                  <a:chOff x="40110" y="2508200"/>
                  <a:chExt cx="4030198" cy="23844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F22FC23D-732A-40C5-83A8-D9EC0A34C0A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0268FB8-B159-422D-9F29-64EA928FA47D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66515159-258F-4A65-B4D5-0BD4E4F26B61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4EB7553-C742-40F0-A032-F9FCF7CD5F5B}"/>
                      </a:ext>
                    </a:extLst>
                  </p:cNvPr>
                  <p:cNvSpPr/>
                  <p:nvPr/>
                </p:nvSpPr>
                <p:spPr>
                  <a:xfrm>
                    <a:off x="1809503" y="3646105"/>
                    <a:ext cx="870255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900" kern="0" dirty="0">
                        <a:solidFill>
                          <a:srgbClr val="ED7D3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</a:t>
                    </a: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_</a:t>
                    </a: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exp_weu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B030404B-0374-4FA0-9B1F-066646106A87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12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3" name="Straight Arrow Connector 172">
                    <a:extLst>
                      <a:ext uri="{FF2B5EF4-FFF2-40B4-BE49-F238E27FC236}">
                        <a16:creationId xmlns:a16="http://schemas.microsoft.com/office/drawing/2014/main" id="{E1648A87-469A-4A01-891B-8F5FD8036637}"/>
                      </a:ext>
                    </a:extLst>
                  </p:cNvPr>
                  <p:cNvCxnSpPr>
                    <a:cxnSpLocks/>
                    <a:stCxn id="172" idx="6"/>
                    <a:endCxn id="171" idx="1"/>
                  </p:cNvCxnSpPr>
                  <p:nvPr/>
                </p:nvCxnSpPr>
                <p:spPr>
                  <a:xfrm>
                    <a:off x="1067381" y="3795535"/>
                    <a:ext cx="742122" cy="8083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B8AB636-FF7D-4FA5-8273-D7E1AA36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5C7840CB-52B6-49F8-B968-AA71FA23CA4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D52366FD-0A63-4DBE-A1F0-8829705FA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10" y="2508200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PRIMARY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E7126B0B-CB72-4050-83DA-CB6F87A6773C}"/>
                      </a:ext>
                    </a:extLst>
                  </p:cNvPr>
                  <p:cNvCxnSpPr>
                    <a:cxnSpLocks/>
                    <a:stCxn id="171" idx="3"/>
                  </p:cNvCxnSpPr>
                  <p:nvPr/>
                </p:nvCxnSpPr>
                <p:spPr>
                  <a:xfrm flipV="1">
                    <a:off x="2679758" y="3791796"/>
                    <a:ext cx="777261" cy="1182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0EC36096-9870-4A56-84C5-742DB5336F48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583104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DB0E0C68-6A8E-4E0F-8FC1-6C1B82930064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95EB99D2-FF10-4ECE-BD9D-5F66098E56FE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D6FE65A0-1B0D-4564-A1DD-CF072558C96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AFR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4FC3FA6-E4D0-48E9-8246-861B42E66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3B06F7C-0026-43D8-84D4-2983832C3712}"/>
                  </a:ext>
                </a:extLst>
              </p:cNvPr>
              <p:cNvGrpSpPr/>
              <p:nvPr/>
            </p:nvGrpSpPr>
            <p:grpSpPr>
              <a:xfrm>
                <a:off x="3572554" y="1719019"/>
                <a:ext cx="4102941" cy="3468193"/>
                <a:chOff x="-72743" y="2523416"/>
                <a:chExt cx="4102941" cy="3468193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3F2566ED-5AD2-43A0-AAE1-6394A6CCA944}"/>
                    </a:ext>
                  </a:extLst>
                </p:cNvPr>
                <p:cNvGrpSpPr/>
                <p:nvPr/>
              </p:nvGrpSpPr>
              <p:grpSpPr>
                <a:xfrm>
                  <a:off x="-72743" y="2523416"/>
                  <a:ext cx="4102941" cy="2365689"/>
                  <a:chOff x="-32633" y="2527006"/>
                  <a:chExt cx="4102941" cy="2365689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42230659-0D3B-4333-994A-3F9BB9F5A6BF}"/>
                      </a:ext>
                    </a:extLst>
                  </p:cNvPr>
                  <p:cNvSpPr/>
                  <p:nvPr/>
                </p:nvSpPr>
                <p:spPr>
                  <a:xfrm>
                    <a:off x="2226183" y="3149186"/>
                    <a:ext cx="1844125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D81E1693-7AE0-4457-9B68-9FA0B472D527}"/>
                      </a:ext>
                    </a:extLst>
                  </p:cNvPr>
                  <p:cNvSpPr/>
                  <p:nvPr/>
                </p:nvSpPr>
                <p:spPr>
                  <a:xfrm>
                    <a:off x="410672" y="3149186"/>
                    <a:ext cx="1844131" cy="1222086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crudeoil_weu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35A61F91-5A4E-4A84-A7EB-D37171C2C246}"/>
                      </a:ext>
                    </a:extLst>
                  </p:cNvPr>
                  <p:cNvCxnSpPr/>
                  <p:nvPr/>
                </p:nvCxnSpPr>
                <p:spPr>
                  <a:xfrm>
                    <a:off x="422162" y="2698372"/>
                    <a:ext cx="0" cy="2194323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rgbClr val="7030A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C1126E3-55F1-4453-B86E-0EFBD02F6B8C}"/>
                      </a:ext>
                    </a:extLst>
                  </p:cNvPr>
                  <p:cNvSpPr/>
                  <p:nvPr/>
                </p:nvSpPr>
                <p:spPr>
                  <a:xfrm>
                    <a:off x="1837188" y="3636152"/>
                    <a:ext cx="764104" cy="315026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D7D3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ED7D31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oil_imp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CE132C41-275A-42E9-97A8-8A003AB72435}"/>
                      </a:ext>
                    </a:extLst>
                  </p:cNvPr>
                  <p:cNvSpPr/>
                  <p:nvPr/>
                </p:nvSpPr>
                <p:spPr>
                  <a:xfrm>
                    <a:off x="454093" y="352886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GLB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57" name="Straight Arrow Connector 156">
                    <a:extLst>
                      <a:ext uri="{FF2B5EF4-FFF2-40B4-BE49-F238E27FC236}">
                        <a16:creationId xmlns:a16="http://schemas.microsoft.com/office/drawing/2014/main" id="{E5965F99-3411-4B4D-8B7B-825F356FC25E}"/>
                      </a:ext>
                    </a:extLst>
                  </p:cNvPr>
                  <p:cNvCxnSpPr>
                    <a:cxnSpLocks/>
                    <a:stCxn id="156" idx="6"/>
                    <a:endCxn id="155" idx="1"/>
                  </p:cNvCxnSpPr>
                  <p:nvPr/>
                </p:nvCxnSpPr>
                <p:spPr>
                  <a:xfrm flipV="1">
                    <a:off x="1067381" y="3793665"/>
                    <a:ext cx="769807" cy="949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5D6E7F13-475A-4980-AB2C-B90DB36261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493" y="3582800"/>
                    <a:ext cx="6132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Input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6F76AC-5B26-4B5B-8442-6615843F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966" y="3591409"/>
                    <a:ext cx="764104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E7E6E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Output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87B4A934-2066-4169-B1D2-EBA1CDC69D29}"/>
                      </a:ext>
                    </a:extLst>
                  </p:cNvPr>
                  <p:cNvSpPr txBox="1"/>
                  <p:nvPr/>
                </p:nvSpPr>
                <p:spPr>
                  <a:xfrm>
                    <a:off x="-32633" y="2527006"/>
                    <a:ext cx="870987" cy="21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SHIPPED-OIL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B4A5A8FB-FBBB-4E51-9C42-481A4F26D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01292" y="3791795"/>
                    <a:ext cx="855727" cy="1870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A938426A-FA20-4FEE-B26E-54C00B8993D3}"/>
                      </a:ext>
                    </a:extLst>
                  </p:cNvPr>
                  <p:cNvSpPr/>
                  <p:nvPr/>
                </p:nvSpPr>
                <p:spPr>
                  <a:xfrm>
                    <a:off x="3439441" y="3539342"/>
                    <a:ext cx="616216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7D5FA83D-6D88-43BB-9B6B-4A4DB31A7018}"/>
                    </a:ext>
                  </a:extLst>
                </p:cNvPr>
                <p:cNvGrpSpPr/>
                <p:nvPr/>
              </p:nvGrpSpPr>
              <p:grpSpPr>
                <a:xfrm>
                  <a:off x="1744793" y="5015751"/>
                  <a:ext cx="933466" cy="975858"/>
                  <a:chOff x="1432230" y="5013881"/>
                  <a:chExt cx="933466" cy="975858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87263C52-4481-4E37-B96E-BDFF32479496}"/>
                      </a:ext>
                    </a:extLst>
                  </p:cNvPr>
                  <p:cNvSpPr/>
                  <p:nvPr/>
                </p:nvSpPr>
                <p:spPr>
                  <a:xfrm>
                    <a:off x="1432230" y="5013881"/>
                    <a:ext cx="933466" cy="975858"/>
                  </a:xfrm>
                  <a:prstGeom prst="rect">
                    <a:avLst/>
                  </a:prstGeom>
                  <a:solidFill>
                    <a:srgbClr val="44546A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E7E6E6">
                        <a:lumMod val="9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node_loc</a:t>
                    </a:r>
                    <a:endParaRPr kumimoji="0" lang="en-AT" sz="100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50D4D83-8217-4FFC-AD3E-8FB3A3DCFAD6}"/>
                      </a:ext>
                    </a:extLst>
                  </p:cNvPr>
                  <p:cNvSpPr/>
                  <p:nvPr/>
                </p:nvSpPr>
                <p:spPr>
                  <a:xfrm>
                    <a:off x="1592319" y="5095444"/>
                    <a:ext cx="613288" cy="548581"/>
                  </a:xfrm>
                  <a:prstGeom prst="ellips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WEU</a:t>
                    </a:r>
                    <a:endParaRPr kumimoji="0" lang="en-AT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BE2D9DA-9292-4C7D-A3D1-7D5556823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211526" y="3958682"/>
                  <a:ext cx="0" cy="104273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E7E6E6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70EF9CF-FA89-46E3-99F5-34866D2826C0}"/>
                  </a:ext>
                </a:extLst>
              </p:cNvPr>
              <p:cNvCxnSpPr/>
              <p:nvPr/>
            </p:nvCxnSpPr>
            <p:spPr>
              <a:xfrm>
                <a:off x="7676723" y="1877122"/>
                <a:ext cx="0" cy="2194323"/>
              </a:xfrm>
              <a:prstGeom prst="line">
                <a:avLst/>
              </a:prstGeom>
              <a:noFill/>
              <a:ln w="381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17437E8-DA34-41A3-B16F-3C9DDB34FB05}"/>
                  </a:ext>
                </a:extLst>
              </p:cNvPr>
              <p:cNvSpPr txBox="1"/>
              <p:nvPr/>
            </p:nvSpPr>
            <p:spPr>
              <a:xfrm>
                <a:off x="7225345" y="1690688"/>
                <a:ext cx="870997" cy="218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SECONDARY</a:t>
                </a:r>
                <a:endParaRPr kumimoji="0" lang="en-AT" sz="90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55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Trade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827223-C1D4-433A-B69D-12EAF6889E1E}"/>
              </a:ext>
            </a:extLst>
          </p:cNvPr>
          <p:cNvGrpSpPr/>
          <p:nvPr/>
        </p:nvGrpSpPr>
        <p:grpSpPr>
          <a:xfrm>
            <a:off x="7135012" y="6005182"/>
            <a:ext cx="4811914" cy="646331"/>
            <a:chOff x="5584159" y="5777917"/>
            <a:chExt cx="64316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15A46F-5816-4375-A663-C25FD7D68574}"/>
                </a:ext>
              </a:extLst>
            </p:cNvPr>
            <p:cNvSpPr txBox="1"/>
            <p:nvPr/>
          </p:nvSpPr>
          <p:spPr>
            <a:xfrm>
              <a:off x="558415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Legend:</a:t>
              </a:r>
              <a:endParaRPr lang="en-AT" sz="1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96ADB6-0B06-4623-A527-6EF5934E84E9}"/>
                </a:ext>
              </a:extLst>
            </p:cNvPr>
            <p:cNvSpPr txBox="1"/>
            <p:nvPr/>
          </p:nvSpPr>
          <p:spPr>
            <a:xfrm>
              <a:off x="6555537" y="5777917"/>
              <a:ext cx="297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Level (e.g. primary)</a:t>
              </a:r>
            </a:p>
            <a:p>
              <a:r>
                <a:rPr lang="en-US" sz="1200" dirty="0">
                  <a:solidFill>
                    <a:srgbClr val="4472C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Node (e.g. R14_RUS)</a:t>
              </a:r>
            </a:p>
            <a:p>
              <a:r>
                <a:rPr lang="en-US" sz="1200" dirty="0">
                  <a:solidFill>
                    <a:srgbClr val="70AD47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Commodity (e.g. crude oil)</a:t>
              </a:r>
              <a:endParaRPr lang="en-AT" sz="1200" dirty="0">
                <a:solidFill>
                  <a:srgbClr val="70AD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95AAB-CEBD-405B-8BAD-4481FA9B231F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(e.g. </a:t>
              </a:r>
              <a:r>
                <a:rPr lang="en-US" sz="1200" dirty="0" err="1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oil_exp</a:t>
              </a:r>
              <a:r>
                <a:rPr lang="en-US" sz="1200" dirty="0">
                  <a:solidFill>
                    <a:srgbClr val="ED7D3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  <a:p>
              <a:r>
                <a:rPr lang="en-US" sz="1200" dirty="0">
                  <a:solidFill>
                    <a:srgbClr val="E7E6E6">
                      <a:lumMod val="7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Parameter (e.g. input)</a:t>
              </a:r>
              <a:endParaRPr lang="en-AT" sz="1200" dirty="0">
                <a:solidFill>
                  <a:srgbClr val="E7E6E6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4906D4-AD31-4DFF-8960-C813BCD8A97E}"/>
              </a:ext>
            </a:extLst>
          </p:cNvPr>
          <p:cNvGrpSpPr/>
          <p:nvPr/>
        </p:nvGrpSpPr>
        <p:grpSpPr>
          <a:xfrm>
            <a:off x="3647668" y="1971290"/>
            <a:ext cx="4120894" cy="3486999"/>
            <a:chOff x="2999936" y="2370386"/>
            <a:chExt cx="4120894" cy="34869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4BF4B7-8AC9-43CE-887B-642C43D0294E}"/>
                </a:ext>
              </a:extLst>
            </p:cNvPr>
            <p:cNvGrpSpPr/>
            <p:nvPr/>
          </p:nvGrpSpPr>
          <p:grpSpPr>
            <a:xfrm>
              <a:off x="2999936" y="2370386"/>
              <a:ext cx="4100633" cy="3486999"/>
              <a:chOff x="-70435" y="2504610"/>
              <a:chExt cx="4100633" cy="34869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EEAC2D6-BC47-441B-8B47-6400B09B13A5}"/>
                  </a:ext>
                </a:extLst>
              </p:cNvPr>
              <p:cNvGrpSpPr/>
              <p:nvPr/>
            </p:nvGrpSpPr>
            <p:grpSpPr>
              <a:xfrm>
                <a:off x="-70435" y="2504610"/>
                <a:ext cx="4100633" cy="2384495"/>
                <a:chOff x="-30325" y="2508200"/>
                <a:chExt cx="4100633" cy="238449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FB5853-4C90-4EE2-89CC-D9C1A0487866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liquid_shipping_capacity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452B5A5-640C-4005-850A-CF5A04917365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fueloil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32DD1-85F3-4FE2-94EF-B6748BE07809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5C0E0DC-9F42-465B-B38B-800D2A012167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liquid_shipping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BFE34F2-7802-444F-A6DD-B5A011E368BE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BE33F6C5-0BC6-4342-BBD5-6CA478A1C458}"/>
                    </a:ext>
                  </a:extLst>
                </p:cNvPr>
                <p:cNvCxnSpPr>
                  <a:cxnSpLocks/>
                  <a:stCxn id="47" idx="6"/>
                  <a:endCxn id="46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A54E40-0D57-4493-8E0D-BC41D9F90331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1971F18-F71E-41AE-9F2F-B40C0FE35766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Output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63DAD4-286C-4BB2-9CD8-4B2952FE7E35}"/>
                    </a:ext>
                  </a:extLst>
                </p:cNvPr>
                <p:cNvSpPr txBox="1"/>
                <p:nvPr/>
              </p:nvSpPr>
              <p:spPr>
                <a:xfrm>
                  <a:off x="-30325" y="2508200"/>
                  <a:ext cx="85059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SECONDARY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F5B396DC-58C4-49CD-8D1D-519A5EC27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0241D7-B8E8-48AC-B9FF-B04F829C2AA2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GLB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A160B50-9647-48BB-A19F-4BEF4A112510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73E0D84-5DD6-4918-8C5B-F48B090B6847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E7E6E6">
                      <a:lumMod val="9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node_loc</a:t>
                  </a:r>
                  <a:endParaRPr kumimoji="0" lang="en-AT" sz="1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F9294FA-B19D-4406-BDDE-4C1335A740D2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rgbClr val="4472C4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AFR</a:t>
                  </a:r>
                  <a:endParaRPr kumimoji="0" lang="en-AT" sz="9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8CF8A1-574E-4123-B6A2-A573247076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7F65DF-0AA5-4ADD-A6AF-6EA686E9DE54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2A14C5-813C-472F-BBF9-FEB925D9366D}"/>
              </a:ext>
            </a:extLst>
          </p:cNvPr>
          <p:cNvSpPr txBox="1"/>
          <p:nvPr/>
        </p:nvSpPr>
        <p:spPr>
          <a:xfrm>
            <a:off x="7323002" y="1973072"/>
            <a:ext cx="850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</a:t>
            </a:r>
            <a:endParaRPr kumimoji="0" lang="en-AT" sz="90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2" t="-2801" b="-252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to model</a:t>
            </a:r>
          </a:p>
        </p:txBody>
      </p:sp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Sanction scenarios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Definitions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0C283-BBA9-45F6-831D-6EFF26ADC7F5}"/>
              </a:ext>
            </a:extLst>
          </p:cNvPr>
          <p:cNvSpPr/>
          <p:nvPr/>
        </p:nvSpPr>
        <p:spPr>
          <a:xfrm>
            <a:off x="362711" y="1982362"/>
            <a:ext cx="7827131" cy="42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 data on historic alliances (</a:t>
            </a:r>
            <a:r>
              <a:rPr lang="en-US" dirty="0" err="1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Gibler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2009)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BE0F6-6698-4FF4-8AC8-0F963B0AB10E}"/>
              </a:ext>
            </a:extLst>
          </p:cNvPr>
          <p:cNvSpPr/>
          <p:nvPr/>
        </p:nvSpPr>
        <p:spPr>
          <a:xfrm>
            <a:off x="362711" y="2871648"/>
            <a:ext cx="8810147" cy="202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modelled trade activity, assign indicator for 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embodied sanction (</a:t>
            </a:r>
            <a:r>
              <a:rPr lang="en-US" i="1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i="1" dirty="0">
              <a:ln w="0"/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(Assume sanctions last 5 years)</a:t>
            </a:r>
          </a:p>
          <a:p>
            <a:endParaRPr lang="en-US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North America (NAM) and Centrally Planned Asia (CPA) sanctions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NAM and not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trades with both NAM + CPA,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less allied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LAM does not trade with either, assign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both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03753-EF39-4CDB-8565-C4E1FE7CB151}"/>
              </a:ext>
            </a:extLst>
          </p:cNvPr>
          <p:cNvSpPr/>
          <p:nvPr/>
        </p:nvSpPr>
        <p:spPr>
          <a:xfrm>
            <a:off x="362711" y="5380287"/>
            <a:ext cx="8810146" cy="785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2 regions in sanction, make prohibitively expensive to trade with each other</a:t>
            </a:r>
          </a:p>
          <a:p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regions in </a:t>
            </a:r>
            <a:r>
              <a:rPr lang="en-US" i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  <a:r>
              <a:rPr lang="en-US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increase trade cost by 20% during the sanction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79DDA-5D84-4A24-A4C2-7255AA6005EB}"/>
              </a:ext>
            </a:extLst>
          </p:cNvPr>
          <p:cNvCxnSpPr>
            <a:cxnSpLocks/>
          </p:cNvCxnSpPr>
          <p:nvPr/>
        </p:nvCxnSpPr>
        <p:spPr>
          <a:xfrm>
            <a:off x="2150886" y="4897624"/>
            <a:ext cx="0" cy="45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BB3E4-D4A2-407F-83EF-E97563A5C780}"/>
              </a:ext>
            </a:extLst>
          </p:cNvPr>
          <p:cNvCxnSpPr>
            <a:cxnSpLocks/>
          </p:cNvCxnSpPr>
          <p:nvPr/>
        </p:nvCxnSpPr>
        <p:spPr>
          <a:xfrm>
            <a:off x="2150886" y="2412187"/>
            <a:ext cx="0" cy="45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7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MESSAGE output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system costs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D37CD1-7F3B-41DA-8CEB-4D79F20D9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72251"/>
              </p:ext>
            </p:extLst>
          </p:nvPr>
        </p:nvGraphicFramePr>
        <p:xfrm>
          <a:off x="482791" y="1689651"/>
          <a:ext cx="11226418" cy="4171598"/>
        </p:xfrm>
        <a:graphic>
          <a:graphicData uri="http://schemas.openxmlformats.org/drawingml/2006/table">
            <a:tbl>
              <a:tblPr/>
              <a:tblGrid>
                <a:gridCol w="1191754">
                  <a:extLst>
                    <a:ext uri="{9D8B030D-6E8A-4147-A177-3AD203B41FA5}">
                      <a16:colId xmlns:a16="http://schemas.microsoft.com/office/drawing/2014/main" val="4091815755"/>
                    </a:ext>
                  </a:extLst>
                </a:gridCol>
                <a:gridCol w="468886">
                  <a:extLst>
                    <a:ext uri="{9D8B030D-6E8A-4147-A177-3AD203B41FA5}">
                      <a16:colId xmlns:a16="http://schemas.microsoft.com/office/drawing/2014/main" val="299461183"/>
                    </a:ext>
                  </a:extLst>
                </a:gridCol>
                <a:gridCol w="3643641">
                  <a:extLst>
                    <a:ext uri="{9D8B030D-6E8A-4147-A177-3AD203B41FA5}">
                      <a16:colId xmlns:a16="http://schemas.microsoft.com/office/drawing/2014/main" val="2437678146"/>
                    </a:ext>
                  </a:extLst>
                </a:gridCol>
                <a:gridCol w="4874468">
                  <a:extLst>
                    <a:ext uri="{9D8B030D-6E8A-4147-A177-3AD203B41FA5}">
                      <a16:colId xmlns:a16="http://schemas.microsoft.com/office/drawing/2014/main" val="524765511"/>
                    </a:ext>
                  </a:extLst>
                </a:gridCol>
                <a:gridCol w="1047669">
                  <a:extLst>
                    <a:ext uri="{9D8B030D-6E8A-4147-A177-3AD203B41FA5}">
                      <a16:colId xmlns:a16="http://schemas.microsoft.com/office/drawing/2014/main" val="1358591529"/>
                    </a:ext>
                  </a:extLst>
                </a:gridCol>
              </a:tblGrid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 name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Version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Description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Total systems cost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54240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baseline_global_schema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(global schema)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Global schema, no variable costs or shipping technologies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2,516,900.68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64411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baseline_no_tariff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only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2,505,424.12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79599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Baseline, distance and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Baseline distance and tariff-differentiated variable costs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2,532,183.21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443663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High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two times historic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2,538,409.36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89831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Low tariff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Distance and tariff-differentiated variable costs, tariffs rates set to 10% of historical region median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2,523,891.50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85685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NAM_CPA_sanction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Centrally Planned Asia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CPA prohibitively expensive, increase embodied cost by 30% for other regions' trade with NAM (CPA) if counterfactual has them trade with CPA (NAM)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2,542,224.73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47253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CPA_PAO_sanction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Centrally Planned Asia and Pacific-Oceania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CPA and PAO prohibitively expensive, increase embodied cost by 30% for other regions' trade with CPA (PAO) if counterfactual has them trade with PAO (CPA)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2,725,966.55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45830"/>
                  </a:ext>
                </a:extLst>
              </a:tr>
              <a:tr h="5263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NAM_MEA_sanction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Sanctions between North America and Middle East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Make trade between NAM and MEA prohibitively expensive, increase embodied cost by 30% for other regions' trade with NAM (MEA) if counterfactual has them trade with CPA (MEA)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3,129,566.27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9858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CO2_tax_baseline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baseline tariffs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3,615,096.60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62956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CO2_tax_tariff_high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high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3,641,055.45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7794"/>
                  </a:ext>
                </a:extLst>
              </a:tr>
              <a:tr h="350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CO2_tax_tariff_low</a:t>
                      </a:r>
                    </a:p>
                  </a:txBody>
                  <a:tcPr marL="6956" marR="6956" marT="69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Apply CO2 price, with low tariff scenario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Add $30/tCO2 tax on emissions, allowing increase of 5% per year from 2020, cap at $100/tCO2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3,586,652.90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4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networks and global energy models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/>
          </a:bodyPr>
          <a:lstStyle/>
          <a:p>
            <a:r>
              <a:rPr lang="en-US" u="sng" dirty="0"/>
              <a:t>Research questions:</a:t>
            </a:r>
          </a:p>
          <a:p>
            <a:r>
              <a:rPr lang="en-US" dirty="0"/>
              <a:t>1:</a:t>
            </a:r>
            <a:r>
              <a:rPr lang="en-US" sz="2400" dirty="0"/>
              <a:t> Do energy trajectories change when we include </a:t>
            </a:r>
            <a:r>
              <a:rPr lang="en-US" sz="2400" dirty="0">
                <a:solidFill>
                  <a:srgbClr val="00579C"/>
                </a:solidFill>
              </a:rPr>
              <a:t>dynamic shipping costs</a:t>
            </a:r>
            <a:r>
              <a:rPr lang="en-US" sz="2400" dirty="0"/>
              <a:t>?</a:t>
            </a:r>
          </a:p>
          <a:p>
            <a:endParaRPr lang="en-US" dirty="0"/>
          </a:p>
          <a:p>
            <a:r>
              <a:rPr lang="en-US" dirty="0"/>
              <a:t>2:</a:t>
            </a:r>
            <a:r>
              <a:rPr lang="en-US" sz="2400" dirty="0"/>
              <a:t> How do </a:t>
            </a:r>
            <a:r>
              <a:rPr lang="en-US" sz="2400" dirty="0">
                <a:solidFill>
                  <a:schemeClr val="accent1"/>
                </a:solidFill>
              </a:rPr>
              <a:t>fossil energy </a:t>
            </a:r>
            <a:r>
              <a:rPr lang="en-US" sz="2400" dirty="0">
                <a:solidFill>
                  <a:srgbClr val="00579C"/>
                </a:solidFill>
              </a:rPr>
              <a:t>trade networks adapt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to projected energy trajectories?</a:t>
            </a:r>
          </a:p>
          <a:p>
            <a:endParaRPr lang="en-US" dirty="0"/>
          </a:p>
          <a:p>
            <a:r>
              <a:rPr lang="en-US" dirty="0"/>
              <a:t>3: Do </a:t>
            </a:r>
            <a:r>
              <a:rPr lang="en-US" dirty="0">
                <a:solidFill>
                  <a:schemeClr val="accent1"/>
                </a:solidFill>
              </a:rPr>
              <a:t>trade and climate policies shape </a:t>
            </a:r>
            <a:r>
              <a:rPr lang="en-US" dirty="0"/>
              <a:t>long-term fossil energy trade networks?</a:t>
            </a:r>
            <a:r>
              <a:rPr lang="en-US" sz="24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43470"/>
              </p:ext>
            </p:extLst>
          </p:nvPr>
        </p:nvGraphicFramePr>
        <p:xfrm>
          <a:off x="139148" y="2617011"/>
          <a:ext cx="11857382" cy="2212899"/>
        </p:xfrm>
        <a:graphic>
          <a:graphicData uri="http://schemas.openxmlformats.org/drawingml/2006/table">
            <a:tbl>
              <a:tblPr/>
              <a:tblGrid>
                <a:gridCol w="794131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744498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853691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986984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781417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938070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894504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66462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766835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191198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211050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213533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B15E8DA-D7D9-4898-BBB4-3D65229AD711}"/>
              </a:ext>
            </a:extLst>
          </p:cNvPr>
          <p:cNvSpPr txBox="1">
            <a:spLocks/>
          </p:cNvSpPr>
          <p:nvPr/>
        </p:nvSpPr>
        <p:spPr>
          <a:xfrm>
            <a:off x="600455" y="354794"/>
            <a:ext cx="10991088" cy="11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3200" dirty="0"/>
              <a:t>Shipping technology specification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Investment costs</a:t>
            </a:r>
          </a:p>
        </p:txBody>
      </p:sp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shipping distance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/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Generate combinations of all nodes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81855A9-A704-47B6-82B5-EC2637B3C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1815501"/>
                <a:ext cx="4526213" cy="1028655"/>
              </a:xfrm>
              <a:prstGeom prst="rect">
                <a:avLst/>
              </a:prstGeom>
              <a:blipFill>
                <a:blip r:embed="rId3"/>
                <a:stretch>
                  <a:fillRect l="-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/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F1BBD0A-6519-47B9-8FA2-35A3ACD9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3007240"/>
                <a:ext cx="4830134" cy="843519"/>
              </a:xfrm>
              <a:prstGeom prst="rect">
                <a:avLst/>
              </a:prstGeom>
              <a:blipFill>
                <a:blip r:embed="rId4"/>
                <a:stretch>
                  <a:fillRect l="-504" b="-70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/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Floyd-</a:t>
                </a:r>
                <a:r>
                  <a:rPr lang="en-US" sz="1600" b="1" dirty="0" err="1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Warshall</a:t>
                </a:r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Run FW algorithm for shortest route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identify port-port pair that is shortest distance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2079E2-75E3-415C-B794-DE8BCC3CE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4013843"/>
                <a:ext cx="5457391" cy="1401849"/>
              </a:xfrm>
              <a:prstGeom prst="rect">
                <a:avLst/>
              </a:prstGeom>
              <a:blipFill>
                <a:blip r:embed="rId5"/>
                <a:stretch>
                  <a:fillRect l="-4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/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Link to trade data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158973-3A20-44DE-BE02-F6A62FE7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5" y="5597797"/>
                <a:ext cx="6304679" cy="755009"/>
              </a:xfrm>
              <a:prstGeom prst="rect">
                <a:avLst/>
              </a:prstGeom>
              <a:blipFill>
                <a:blip r:embed="rId6"/>
                <a:stretch>
                  <a:fillRect l="-386" r="-1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654A79A-8D0F-44E8-9BDE-47ADEFB888AD}"/>
              </a:ext>
            </a:extLst>
          </p:cNvPr>
          <p:cNvSpPr txBox="1"/>
          <p:nvPr/>
        </p:nvSpPr>
        <p:spPr>
          <a:xfrm>
            <a:off x="6224680" y="4880113"/>
            <a:ext cx="577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Shortest paths between South Africa and India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63C8D-83B9-4580-9AF6-51B63340A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680" y="1563625"/>
            <a:ext cx="5778473" cy="3316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42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distance to regional level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/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1: Assign trade to port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exports) to each port-port combination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F554BCA-9278-4801-821B-AF5A8E9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1880879"/>
                <a:ext cx="9225905" cy="993769"/>
              </a:xfrm>
              <a:prstGeom prst="rect">
                <a:avLst/>
              </a:prstGeom>
              <a:blipFill>
                <a:blip r:embed="rId3"/>
                <a:stretch>
                  <a:fillRect l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/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2: Calculate total trade between regions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region </a:t>
                </a:r>
                <a14:m>
                  <m:oMath xmlns:m="http://schemas.openxmlformats.org/officeDocument/2006/math">
                    <m:r>
                      <a:rPr lang="en-US" sz="1600" b="0" i="1" u="sng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43AA7D-53AF-4DA9-893E-0BDE47B4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3018454"/>
                <a:ext cx="6728493" cy="1073705"/>
              </a:xfrm>
              <a:prstGeom prst="rect">
                <a:avLst/>
              </a:prstGeom>
              <a:blipFill>
                <a:blip r:embed="rId4"/>
                <a:stretch>
                  <a:fillRect l="-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/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3: Calculate share of imports/exports by region</a:t>
                </a:r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6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moving </a:t>
                </a:r>
                <a:r>
                  <a:rPr lang="en-US" sz="1600" i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from</a:t>
                </a:r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6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ECCA01-FC89-4CE2-8BAE-0DBC243D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" y="4265783"/>
                <a:ext cx="7383449" cy="1310070"/>
              </a:xfrm>
              <a:prstGeom prst="rect">
                <a:avLst/>
              </a:prstGeom>
              <a:blipFill>
                <a:blip r:embed="rId5"/>
                <a:stretch>
                  <a:fillRect l="-412" t="-3687" b="-317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/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Step 4: Identify primary ports by region</a:t>
                </a:r>
              </a:p>
              <a:p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6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u="sng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6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6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ln w="0"/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endParaRPr lang="en-US" sz="1600" b="1" dirty="0">
                  <a:ln w="0"/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5E3F59-F69F-45C7-9EC5-0FBE57225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1" y="5656138"/>
                <a:ext cx="10755823" cy="836735"/>
              </a:xfrm>
              <a:prstGeom prst="rect">
                <a:avLst/>
              </a:prstGeom>
              <a:blipFill>
                <a:blip r:embed="rId6"/>
                <a:stretch>
                  <a:fillRect l="-226" t="-2158" b="-57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3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variables to premiums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can represent effects of distance (and other variables) in MESSAGE through the </a:t>
                </a:r>
                <a:r>
                  <a:rPr lang="en-US" dirty="0">
                    <a:solidFill>
                      <a:schemeClr val="accent3"/>
                    </a:solidFill>
                  </a:rPr>
                  <a:t>variable cost</a:t>
                </a:r>
                <a:r>
                  <a:rPr lang="en-US" dirty="0"/>
                  <a:t> parameter</a:t>
                </a:r>
              </a:p>
              <a:p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Compile trade dataset:</a:t>
                </a:r>
              </a:p>
              <a:p>
                <a:pPr marL="1028700" lvl="1" indent="-342900"/>
                <a:r>
                  <a:rPr lang="en-US" dirty="0"/>
                  <a:t>N = 223,717</a:t>
                </a:r>
              </a:p>
              <a:p>
                <a:pPr marL="1028700" lvl="1" indent="-342900"/>
                <a:r>
                  <a:rPr lang="en-US" dirty="0"/>
                  <a:t>Years: 1995-2014</a:t>
                </a:r>
              </a:p>
              <a:p>
                <a:pPr marL="1028700" lvl="1" indent="-342900"/>
                <a:r>
                  <a:rPr lang="en-US" dirty="0"/>
                  <a:t>Uniquely identified by energy commodity-importer-exporter-year</a:t>
                </a:r>
              </a:p>
              <a:p>
                <a:pPr lvl="2" indent="0">
                  <a:buNone/>
                </a:pPr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Run regression for gravity model by energy resource: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5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10287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C6E32-217E-144B-8EA2-37D305025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731256"/>
              </a:xfrm>
              <a:blipFill>
                <a:blip r:embed="rId3"/>
                <a:stretch>
                  <a:fillRect l="-680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/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exporting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importing country,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year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35F336-5049-4D44-80AB-6D95F7F78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96" y="6440932"/>
                <a:ext cx="6096000" cy="276999"/>
              </a:xfrm>
              <a:prstGeom prst="rect">
                <a:avLst/>
              </a:prstGeom>
              <a:blipFill>
                <a:blip r:embed="rId4"/>
                <a:stretch>
                  <a:fillRect l="-100" t="-2222" b="-17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5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65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81F1-738E-4ACC-B7E9-1C907B093069}"/>
              </a:ext>
            </a:extLst>
          </p:cNvPr>
          <p:cNvSpPr txBox="1"/>
          <p:nvPr/>
        </p:nvSpPr>
        <p:spPr>
          <a:xfrm>
            <a:off x="1402181" y="6396868"/>
            <a:ext cx="938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 of distance on trade cost, error bars represent 95% confidence</a:t>
            </a:r>
            <a:endParaRPr lang="en-A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5261D-E747-4A88-9413-5FBF4372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7" y="1531059"/>
            <a:ext cx="9633845" cy="4790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16AD-393E-481B-8EF5-E3A5128179BA}"/>
              </a:ext>
            </a:extLst>
          </p:cNvPr>
          <p:cNvSpPr txBox="1"/>
          <p:nvPr/>
        </p:nvSpPr>
        <p:spPr>
          <a:xfrm>
            <a:off x="129539" y="3630551"/>
            <a:ext cx="475057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Takeaways:</a:t>
            </a:r>
          </a:p>
          <a:p>
            <a:pPr marL="457200" indent="-457200">
              <a:buAutoNum type="arabicPeriod"/>
            </a:pPr>
            <a:r>
              <a:rPr lang="en-US" dirty="0"/>
              <a:t>Distance has a significant effect overall</a:t>
            </a:r>
          </a:p>
          <a:p>
            <a:pPr marL="457200" indent="-457200">
              <a:buAutoNum type="arabicPeriod"/>
            </a:pPr>
            <a:r>
              <a:rPr lang="en-US" dirty="0"/>
              <a:t>Distance matters for some fuels (e.g. LNG) more than others (e.g. coal)</a:t>
            </a:r>
          </a:p>
          <a:p>
            <a:pPr marL="457200" indent="-457200">
              <a:buAutoNum type="arabicPeriod"/>
            </a:pPr>
            <a:r>
              <a:rPr lang="en-US" dirty="0"/>
              <a:t>There is too much uncertainty in heterogeneity by region</a:t>
            </a:r>
          </a:p>
          <a:p>
            <a:endParaRPr lang="en-US" dirty="0"/>
          </a:p>
          <a:p>
            <a:r>
              <a:rPr lang="en-US" dirty="0"/>
              <a:t>Probably best to use a distance effect that is:</a:t>
            </a:r>
          </a:p>
          <a:p>
            <a:pPr marL="1143000" lvl="1" indent="-457200">
              <a:buAutoNum type="arabicPeriod"/>
            </a:pPr>
            <a:r>
              <a:rPr lang="en-US" dirty="0"/>
              <a:t>Constant across regions</a:t>
            </a:r>
          </a:p>
          <a:p>
            <a:pPr marL="1143000" lvl="1" indent="-457200">
              <a:buAutoNum type="arabicPeriod"/>
            </a:pPr>
            <a:r>
              <a:rPr lang="en-US" dirty="0"/>
              <a:t>Varies by energy type</a:t>
            </a:r>
          </a:p>
        </p:txBody>
      </p:sp>
    </p:spTree>
    <p:extLst>
      <p:ext uri="{BB962C8B-B14F-4D97-AF65-F5344CB8AC3E}">
        <p14:creationId xmlns:p14="http://schemas.microsoft.com/office/powerpoint/2010/main" val="1732323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trade through variable costs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…so variable cost still varies by region,</a:t>
                </a:r>
              </a:p>
              <a:p>
                <a:r>
                  <a:rPr lang="en-US" dirty="0"/>
                  <a:t>commodity, and year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32D1846-6A78-45EC-B84D-ED66854CE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2711" y="1761617"/>
                <a:ext cx="11191979" cy="4351338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094709-B4A8-4DCB-81B0-0D1B7CE1F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94" y="1761617"/>
            <a:ext cx="5563495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0E003-0691-48E8-9737-E7525976112B}"/>
              </a:ext>
            </a:extLst>
          </p:cNvPr>
          <p:cNvSpPr/>
          <p:nvPr/>
        </p:nvSpPr>
        <p:spPr>
          <a:xfrm>
            <a:off x="723386" y="184729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Reframe MESSAGE global model 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A2206-75A5-4484-9E24-A7E961BEB143}"/>
              </a:ext>
            </a:extLst>
          </p:cNvPr>
          <p:cNvSpPr/>
          <p:nvPr/>
        </p:nvSpPr>
        <p:spPr>
          <a:xfrm>
            <a:off x="723386" y="3410526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Parameterize trade and shipping networks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41306-5432-4B44-B9E9-2458294A511B}"/>
              </a:ext>
            </a:extLst>
          </p:cNvPr>
          <p:cNvSpPr/>
          <p:nvPr/>
        </p:nvSpPr>
        <p:spPr>
          <a:xfrm>
            <a:off x="723386" y="4985490"/>
            <a:ext cx="4557124" cy="36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and compare trade scenarios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194D8-9344-45B3-8F34-423D01D45976}"/>
              </a:ext>
            </a:extLst>
          </p:cNvPr>
          <p:cNvCxnSpPr>
            <a:cxnSpLocks/>
          </p:cNvCxnSpPr>
          <p:nvPr/>
        </p:nvCxnSpPr>
        <p:spPr>
          <a:xfrm>
            <a:off x="5281926" y="2023281"/>
            <a:ext cx="1387231" cy="9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93C8B-20F6-404C-8EA4-385BC64DF608}"/>
              </a:ext>
            </a:extLst>
          </p:cNvPr>
          <p:cNvSpPr/>
          <p:nvPr/>
        </p:nvSpPr>
        <p:spPr>
          <a:xfrm>
            <a:off x="6865655" y="2987820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shipping distances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dataset of key trade variables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Regional aggregation of data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Translate to a premium (i.e. cost)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B8F8-0BEA-417B-A5E5-4EE3FAFDBF1A}"/>
              </a:ext>
            </a:extLst>
          </p:cNvPr>
          <p:cNvSpPr/>
          <p:nvPr/>
        </p:nvSpPr>
        <p:spPr>
          <a:xfrm>
            <a:off x="6865655" y="1424032"/>
            <a:ext cx="5078895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trade of key energy commodities from “global pool” schema to “bilateral trade” schema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shipping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F67DE-2D84-4C1B-A79B-BCA4E7FFF435}"/>
              </a:ext>
            </a:extLst>
          </p:cNvPr>
          <p:cNvSpPr/>
          <p:nvPr/>
        </p:nvSpPr>
        <p:spPr>
          <a:xfrm>
            <a:off x="6865655" y="4600598"/>
            <a:ext cx="4557124" cy="1198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historical impacts of key variables (2b), create scenarios (e.g. high tariff)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scenarios in MESSAGE and compare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B056E-E3CA-4A35-A943-3391C5EB9B91}"/>
              </a:ext>
            </a:extLst>
          </p:cNvPr>
          <p:cNvSpPr/>
          <p:nvPr/>
        </p:nvSpPr>
        <p:spPr>
          <a:xfrm>
            <a:off x="247450" y="184729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1E1F33-BBA8-4105-8EDC-5A3E3B9AB13C}"/>
              </a:ext>
            </a:extLst>
          </p:cNvPr>
          <p:cNvSpPr/>
          <p:nvPr/>
        </p:nvSpPr>
        <p:spPr>
          <a:xfrm>
            <a:off x="258748" y="3410526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D389-CC7D-4963-BAFD-203078283B83}"/>
              </a:ext>
            </a:extLst>
          </p:cNvPr>
          <p:cNvSpPr/>
          <p:nvPr/>
        </p:nvSpPr>
        <p:spPr>
          <a:xfrm>
            <a:off x="247450" y="4985490"/>
            <a:ext cx="475936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1600" dirty="0">
              <a:ln w="0"/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3735D8-09C0-44FA-8D63-A7CE6BFF20D2}"/>
              </a:ext>
            </a:extLst>
          </p:cNvPr>
          <p:cNvCxnSpPr>
            <a:cxnSpLocks/>
          </p:cNvCxnSpPr>
          <p:nvPr/>
        </p:nvCxnSpPr>
        <p:spPr>
          <a:xfrm>
            <a:off x="5280510" y="3593089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60745-45CB-4BF2-A5FD-743763181ADC}"/>
              </a:ext>
            </a:extLst>
          </p:cNvPr>
          <p:cNvCxnSpPr>
            <a:cxnSpLocks/>
          </p:cNvCxnSpPr>
          <p:nvPr/>
        </p:nvCxnSpPr>
        <p:spPr>
          <a:xfrm>
            <a:off x="5280510" y="5199847"/>
            <a:ext cx="13886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world as seen by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7AF14-717C-459E-84D0-18D6E3A6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65" y="1375613"/>
            <a:ext cx="9187070" cy="51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3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 pool schema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bilateral trade schema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D6C462-EDE8-422B-8ADF-9D75945C0AB8}"/>
              </a:ext>
            </a:extLst>
          </p:cNvPr>
          <p:cNvGrpSpPr/>
          <p:nvPr/>
        </p:nvGrpSpPr>
        <p:grpSpPr>
          <a:xfrm>
            <a:off x="6858064" y="2643120"/>
            <a:ext cx="5221141" cy="3805722"/>
            <a:chOff x="1502467" y="1375613"/>
            <a:chExt cx="7282152" cy="51652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789C92-8561-4C86-964A-D7C1C157F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735"/>
            <a:stretch/>
          </p:blipFill>
          <p:spPr>
            <a:xfrm>
              <a:off x="1502467" y="1375613"/>
              <a:ext cx="7282152" cy="5165205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D695D6-447F-44F8-8BF0-25B557CB89AE}"/>
                </a:ext>
              </a:extLst>
            </p:cNvPr>
            <p:cNvCxnSpPr/>
            <p:nvPr/>
          </p:nvCxnSpPr>
          <p:spPr>
            <a:xfrm flipH="1" flipV="1">
              <a:off x="4323522" y="3250096"/>
              <a:ext cx="427382" cy="53671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5883F4-CE5F-4717-8D6A-C580BE849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6852" y="3518452"/>
              <a:ext cx="758687" cy="110655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64480E-0A3C-49BE-80D6-8590E0ED9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0904" y="3645729"/>
              <a:ext cx="1170365" cy="1410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EE6CBE9-2327-4F7B-A3C9-0C309CC1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750904" y="3786809"/>
              <a:ext cx="1719470" cy="112312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B489E8A-DDF2-46B4-96AB-9B1BB536EE1C}"/>
                </a:ext>
              </a:extLst>
            </p:cNvPr>
            <p:cNvCxnSpPr>
              <a:cxnSpLocks/>
            </p:cNvCxnSpPr>
            <p:nvPr/>
          </p:nvCxnSpPr>
          <p:spPr>
            <a:xfrm>
              <a:off x="5321763" y="2864525"/>
              <a:ext cx="0" cy="47502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7D1FEA-E739-40FB-9331-4B3C3605C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5532" y="2864525"/>
              <a:ext cx="1340554" cy="38557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330BA7-1082-443C-A28D-E37E1893EB70}"/>
                </a:ext>
              </a:extLst>
            </p:cNvPr>
            <p:cNvGrpSpPr/>
            <p:nvPr/>
          </p:nvGrpSpPr>
          <p:grpSpPr>
            <a:xfrm>
              <a:off x="2741544" y="2681215"/>
              <a:ext cx="2762679" cy="2019995"/>
              <a:chOff x="2741544" y="2681215"/>
              <a:chExt cx="2762679" cy="201999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1828AE0-EA81-4861-88E1-04AA29E6F0F8}"/>
                  </a:ext>
                </a:extLst>
              </p:cNvPr>
              <p:cNvSpPr/>
              <p:nvPr/>
            </p:nvSpPr>
            <p:spPr>
              <a:xfrm>
                <a:off x="4586909" y="3594022"/>
                <a:ext cx="427382" cy="3855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E638E7C-6482-4821-9C9A-C6A68675A0F0}"/>
                  </a:ext>
                </a:extLst>
              </p:cNvPr>
              <p:cNvSpPr/>
              <p:nvPr/>
            </p:nvSpPr>
            <p:spPr>
              <a:xfrm>
                <a:off x="5176233" y="2681215"/>
                <a:ext cx="327990" cy="30618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B089E87-AF27-44B9-A97D-0C51C54B1516}"/>
                  </a:ext>
                </a:extLst>
              </p:cNvPr>
              <p:cNvSpPr/>
              <p:nvPr/>
            </p:nvSpPr>
            <p:spPr>
              <a:xfrm>
                <a:off x="2741544" y="4471920"/>
                <a:ext cx="260404" cy="22929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152DCF-022D-4700-A50C-DDF53BED9043}"/>
              </a:ext>
            </a:extLst>
          </p:cNvPr>
          <p:cNvGrpSpPr/>
          <p:nvPr/>
        </p:nvGrpSpPr>
        <p:grpSpPr>
          <a:xfrm>
            <a:off x="174381" y="2108403"/>
            <a:ext cx="5415379" cy="4384470"/>
            <a:chOff x="5858257" y="2098206"/>
            <a:chExt cx="4803136" cy="39160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797AF14-717C-459E-84D0-18D6E3A6E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737"/>
            <a:stretch/>
          </p:blipFill>
          <p:spPr>
            <a:xfrm>
              <a:off x="5858257" y="2615118"/>
              <a:ext cx="4803136" cy="339910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E28FE6-1BB5-4C1B-987D-381E40E4E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546" y="2467538"/>
              <a:ext cx="0" cy="22859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FB9EDA-5E46-4BC5-A076-1683FE44F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808" y="2467538"/>
              <a:ext cx="0" cy="113015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D7BD0-C67B-40B2-B55D-12369B507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2365" y="2467538"/>
              <a:ext cx="0" cy="1754644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2718CC-BD3E-4D1D-A371-12AE5C5DAF0A}"/>
                </a:ext>
              </a:extLst>
            </p:cNvPr>
            <p:cNvSpPr/>
            <p:nvPr/>
          </p:nvSpPr>
          <p:spPr>
            <a:xfrm>
              <a:off x="6656862" y="4652319"/>
              <a:ext cx="194018" cy="182648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102065-98F4-4C06-BCD5-2F58DA160247}"/>
                </a:ext>
              </a:extLst>
            </p:cNvPr>
            <p:cNvSpPr/>
            <p:nvPr/>
          </p:nvSpPr>
          <p:spPr>
            <a:xfrm>
              <a:off x="7895489" y="4057264"/>
              <a:ext cx="278383" cy="25373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C52D33-28C8-44BE-81DB-251CF04CF9AE}"/>
                </a:ext>
              </a:extLst>
            </p:cNvPr>
            <p:cNvSpPr/>
            <p:nvPr/>
          </p:nvSpPr>
          <p:spPr>
            <a:xfrm>
              <a:off x="8450060" y="3403110"/>
              <a:ext cx="242237" cy="23184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92217-3AE6-4D7D-81E9-E12FDC17F6E5}"/>
                </a:ext>
              </a:extLst>
            </p:cNvPr>
            <p:cNvSpPr txBox="1"/>
            <p:nvPr/>
          </p:nvSpPr>
          <p:spPr>
            <a:xfrm>
              <a:off x="5933662" y="2098206"/>
              <a:ext cx="4691268" cy="329871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OIL POOL</a:t>
              </a:r>
              <a:endParaRPr lang="en-A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1E5D42-EA36-4FAA-92C5-C233C55DD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2201" y="2467538"/>
              <a:ext cx="9477" cy="15540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37CD27-8CA7-49F3-9484-49BD96FC5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8485" y="2467538"/>
              <a:ext cx="9476" cy="13774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6C2194-7C02-4C63-BC91-928A42107964}"/>
                </a:ext>
              </a:extLst>
            </p:cNvPr>
            <p:cNvCxnSpPr>
              <a:cxnSpLocks/>
            </p:cNvCxnSpPr>
            <p:nvPr/>
          </p:nvCxnSpPr>
          <p:spPr>
            <a:xfrm>
              <a:off x="8850348" y="2467538"/>
              <a:ext cx="0" cy="16037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6CBD647-FAD9-4F1F-8DDF-C59595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381" y="2467538"/>
              <a:ext cx="0" cy="24697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B16E6F-249A-44C9-8D94-A8E5DE7E55BA}"/>
                </a:ext>
              </a:extLst>
            </p:cNvPr>
            <p:cNvCxnSpPr>
              <a:cxnSpLocks/>
            </p:cNvCxnSpPr>
            <p:nvPr/>
          </p:nvCxnSpPr>
          <p:spPr>
            <a:xfrm>
              <a:off x="8307009" y="2467538"/>
              <a:ext cx="0" cy="14363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F3C02C-8287-4EE0-999B-C4E8F16F9BB5}"/>
              </a:ext>
            </a:extLst>
          </p:cNvPr>
          <p:cNvSpPr/>
          <p:nvPr/>
        </p:nvSpPr>
        <p:spPr>
          <a:xfrm>
            <a:off x="5667052" y="3891768"/>
            <a:ext cx="1113720" cy="63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94368-2814-44B2-A57C-D8920D8BA9D9}"/>
              </a:ext>
            </a:extLst>
          </p:cNvPr>
          <p:cNvSpPr txBox="1"/>
          <p:nvPr/>
        </p:nvSpPr>
        <p:spPr>
          <a:xfrm>
            <a:off x="6873801" y="2406594"/>
            <a:ext cx="292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Bilateral trade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4D9EC1-6C43-4A4B-BBC2-88E53BD22ADF}"/>
              </a:ext>
            </a:extLst>
          </p:cNvPr>
          <p:cNvSpPr txBox="1"/>
          <p:nvPr/>
        </p:nvSpPr>
        <p:spPr>
          <a:xfrm>
            <a:off x="198180" y="1747121"/>
            <a:ext cx="23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Pool Schema</a:t>
            </a:r>
            <a:endParaRPr lang="en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pool </a:t>
            </a:r>
            <a:r>
              <a:rPr lang="en-US" dirty="0">
                <a:sym typeface="Wingdings" panose="05000000000000000000" pitchFamily="2" charset="2"/>
              </a:rPr>
              <a:t> bilateral trade in </a:t>
            </a:r>
            <a:r>
              <a:rPr lang="en-US" dirty="0" err="1">
                <a:sym typeface="Wingdings" panose="05000000000000000000" pitchFamily="2" charset="2"/>
              </a:rPr>
              <a:t>MESSAGEix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0FD16-A4CE-4BC0-B7ED-0D904DE4894E}"/>
              </a:ext>
            </a:extLst>
          </p:cNvPr>
          <p:cNvGrpSpPr/>
          <p:nvPr/>
        </p:nvGrpSpPr>
        <p:grpSpPr>
          <a:xfrm>
            <a:off x="7698995" y="4524366"/>
            <a:ext cx="3456479" cy="1141740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7BDA83-04F3-44BF-A05A-CBFCEFF8C893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CB991C-13C2-4405-BF94-76B141BB1A8A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4877B5-5141-4E7C-AC8A-7C9A7EECBEDD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8CC4E1-7173-463B-8C69-9A0830ABA8AF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0AB01A05-D6B5-4328-957A-630D9DDF6B1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AA95C5-5CC4-457D-AA62-273DE229A10A}"/>
              </a:ext>
            </a:extLst>
          </p:cNvPr>
          <p:cNvGrpSpPr/>
          <p:nvPr/>
        </p:nvGrpSpPr>
        <p:grpSpPr>
          <a:xfrm>
            <a:off x="7686392" y="3094533"/>
            <a:ext cx="3456479" cy="1141740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5EA99A-2D44-4335-9515-7F41678B6C0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4DF09-BAF1-43A5-9949-11B5A13B2D55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6048B8-4765-4FA2-AB37-9914C6192CC6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4A7932-B28B-44E8-B4F1-64FB2D4EBC23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Methanol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5F65255C-0C64-440E-8B65-D9E38680B478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02E8EF-0C62-48A6-87B9-A7A60EE75121}"/>
              </a:ext>
            </a:extLst>
          </p:cNvPr>
          <p:cNvGrpSpPr/>
          <p:nvPr/>
        </p:nvGrpSpPr>
        <p:grpSpPr>
          <a:xfrm>
            <a:off x="7685285" y="1841408"/>
            <a:ext cx="3456479" cy="1141740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A809567-5497-4C97-A4AA-C3FABEFEE2B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lh2_exp_afr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9FD79-98E5-4489-8BD0-C52ED0CD2DF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lh2_exp_weu</a:t>
              </a:r>
              <a:endParaRPr lang="en-AT" sz="140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2C6C6A-1361-4D72-AEC7-2CE82635A5E7}"/>
                </a:ext>
              </a:extLst>
            </p:cNvPr>
            <p:cNvSpPr txBox="1"/>
            <p:nvPr/>
          </p:nvSpPr>
          <p:spPr>
            <a:xfrm>
              <a:off x="3281485" y="2003174"/>
              <a:ext cx="400110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CC6552-FB68-4F48-A459-C844FD8A5B54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H2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54545C66-065D-4CCC-B8EA-19997AA4CCE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4963DC-E5FC-4D14-B51C-13B8D6D1C990}"/>
              </a:ext>
            </a:extLst>
          </p:cNvPr>
          <p:cNvGrpSpPr/>
          <p:nvPr/>
        </p:nvGrpSpPr>
        <p:grpSpPr>
          <a:xfrm>
            <a:off x="693298" y="1747796"/>
            <a:ext cx="6645223" cy="3970114"/>
            <a:chOff x="779306" y="1616802"/>
            <a:chExt cx="7429023" cy="49240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F7CB0C-034B-4064-B38B-18D631D598D7}"/>
                </a:ext>
              </a:extLst>
            </p:cNvPr>
            <p:cNvGrpSpPr/>
            <p:nvPr/>
          </p:nvGrpSpPr>
          <p:grpSpPr>
            <a:xfrm>
              <a:off x="1008926" y="3377779"/>
              <a:ext cx="3173125" cy="1418039"/>
              <a:chOff x="1009645" y="1431131"/>
              <a:chExt cx="3173125" cy="1418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BEA706-A9F3-467C-AF49-5F6BDB31F914}"/>
                  </a:ext>
                </a:extLst>
              </p:cNvPr>
              <p:cNvSpPr/>
              <p:nvPr/>
            </p:nvSpPr>
            <p:spPr>
              <a:xfrm>
                <a:off x="2782689" y="1690688"/>
                <a:ext cx="1400078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lng_exp_afr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706FE0F-2CEC-42C8-9E83-C5848BB2E698}"/>
                  </a:ext>
                </a:extLst>
              </p:cNvPr>
              <p:cNvSpPr/>
              <p:nvPr/>
            </p:nvSpPr>
            <p:spPr>
              <a:xfrm>
                <a:off x="2782690" y="2257845"/>
                <a:ext cx="1400080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lng_exp_weu</a:t>
                </a:r>
                <a:endParaRPr lang="en-AT" sz="140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B51BF4-E6EE-4552-B8A1-E487202D2C5C}"/>
                  </a:ext>
                </a:extLst>
              </p:cNvPr>
              <p:cNvSpPr txBox="1"/>
              <p:nvPr/>
            </p:nvSpPr>
            <p:spPr>
              <a:xfrm>
                <a:off x="3229630" y="2003174"/>
                <a:ext cx="503819" cy="239468"/>
              </a:xfrm>
              <a:prstGeom prst="rect">
                <a:avLst/>
              </a:prstGeom>
              <a:noFill/>
            </p:spPr>
            <p:txBody>
              <a:bodyPr vert="vert"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7DC809-62C0-46FD-BF1A-24844C2D27AD}"/>
                  </a:ext>
                </a:extLst>
              </p:cNvPr>
              <p:cNvSpPr txBox="1"/>
              <p:nvPr/>
            </p:nvSpPr>
            <p:spPr>
              <a:xfrm>
                <a:off x="1009645" y="1955485"/>
                <a:ext cx="1518408" cy="38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Left Brace 30">
                <a:extLst>
                  <a:ext uri="{FF2B5EF4-FFF2-40B4-BE49-F238E27FC236}">
                    <a16:creationId xmlns:a16="http://schemas.microsoft.com/office/drawing/2014/main" id="{A98DD89E-ED39-4B24-B214-6F6C27E7415E}"/>
                  </a:ext>
                </a:extLst>
              </p:cNvPr>
              <p:cNvSpPr/>
              <p:nvPr/>
            </p:nvSpPr>
            <p:spPr>
              <a:xfrm>
                <a:off x="2346104" y="1431131"/>
                <a:ext cx="361954" cy="1418039"/>
              </a:xfrm>
              <a:prstGeom prst="leftBrace">
                <a:avLst>
                  <a:gd name="adj1" fmla="val 94733"/>
                  <a:gd name="adj2" fmla="val 5041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A9B101-38CE-424D-8FA2-107E24641122}"/>
                </a:ext>
              </a:extLst>
            </p:cNvPr>
            <p:cNvSpPr/>
            <p:nvPr/>
          </p:nvSpPr>
          <p:spPr>
            <a:xfrm>
              <a:off x="779306" y="3306109"/>
              <a:ext cx="3709184" cy="161109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B5AB4F-8315-4F8B-A9CE-C4976154A224}"/>
                </a:ext>
              </a:extLst>
            </p:cNvPr>
            <p:cNvGrpSpPr/>
            <p:nvPr/>
          </p:nvGrpSpPr>
          <p:grpSpPr>
            <a:xfrm>
              <a:off x="779306" y="1616802"/>
              <a:ext cx="7429023" cy="4924093"/>
              <a:chOff x="779306" y="1616802"/>
              <a:chExt cx="7429023" cy="492409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4A0C8FC-9F96-4759-9117-C679E293C208}"/>
                  </a:ext>
                </a:extLst>
              </p:cNvPr>
              <p:cNvGrpSpPr/>
              <p:nvPr/>
            </p:nvGrpSpPr>
            <p:grpSpPr>
              <a:xfrm>
                <a:off x="854329" y="1616802"/>
                <a:ext cx="3431097" cy="1611092"/>
                <a:chOff x="8170432" y="234757"/>
                <a:chExt cx="3431097" cy="161109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940515-DFAA-42DD-99BF-A0C4F405F9AE}"/>
                    </a:ext>
                  </a:extLst>
                </p:cNvPr>
                <p:cNvSpPr/>
                <p:nvPr/>
              </p:nvSpPr>
              <p:spPr>
                <a:xfrm>
                  <a:off x="8170432" y="234757"/>
                  <a:ext cx="3431097" cy="16110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D1E0A4F-4DD2-4DDC-AA40-A2B1A41592CC}"/>
                    </a:ext>
                  </a:extLst>
                </p:cNvPr>
                <p:cNvGrpSpPr/>
                <p:nvPr/>
              </p:nvGrpSpPr>
              <p:grpSpPr>
                <a:xfrm>
                  <a:off x="8282130" y="350079"/>
                  <a:ext cx="3224429" cy="1418039"/>
                  <a:chOff x="1009645" y="1431131"/>
                  <a:chExt cx="3224429" cy="1418039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96B05D28-17B0-461A-8D48-CA1C4F1E9104}"/>
                      </a:ext>
                    </a:extLst>
                  </p:cNvPr>
                  <p:cNvSpPr/>
                  <p:nvPr/>
                </p:nvSpPr>
                <p:spPr>
                  <a:xfrm>
                    <a:off x="2782690" y="1690688"/>
                    <a:ext cx="1451384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0C30295-7A25-4700-AAC0-EBA9FFF60CA6}"/>
                      </a:ext>
                    </a:extLst>
                  </p:cNvPr>
                  <p:cNvSpPr/>
                  <p:nvPr/>
                </p:nvSpPr>
                <p:spPr>
                  <a:xfrm>
                    <a:off x="2782689" y="2257845"/>
                    <a:ext cx="1419462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gas_exp_weu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AFEB6D8-775A-4359-835E-2CB98E7C53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6A47DDC-DE52-4F8D-9D0A-A1E1244DCB5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6489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Natural gas</a:t>
                    </a:r>
                  </a:p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(piped)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3" name="Left Brace 12">
                    <a:extLst>
                      <a:ext uri="{FF2B5EF4-FFF2-40B4-BE49-F238E27FC236}">
                        <a16:creationId xmlns:a16="http://schemas.microsoft.com/office/drawing/2014/main" id="{DE67DF40-0EE5-4726-8150-04CD1DEA351C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3A33133-CC6D-4BA2-9B73-A7DFAACD3B1E}"/>
                  </a:ext>
                </a:extLst>
              </p:cNvPr>
              <p:cNvGrpSpPr/>
              <p:nvPr/>
            </p:nvGrpSpPr>
            <p:grpSpPr>
              <a:xfrm>
                <a:off x="4712027" y="1765147"/>
                <a:ext cx="3251040" cy="1418039"/>
                <a:chOff x="1009645" y="1431131"/>
                <a:chExt cx="3251040" cy="141803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7D9377A-AF85-44DC-A8CA-69CA7B279620}"/>
                    </a:ext>
                  </a:extLst>
                </p:cNvPr>
                <p:cNvSpPr/>
                <p:nvPr/>
              </p:nvSpPr>
              <p:spPr>
                <a:xfrm>
                  <a:off x="2782688" y="1690688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E3EB78-2E3E-4C55-B5BE-E45E2BE3C8A4}"/>
                    </a:ext>
                  </a:extLst>
                </p:cNvPr>
                <p:cNvSpPr/>
                <p:nvPr/>
              </p:nvSpPr>
              <p:spPr>
                <a:xfrm>
                  <a:off x="2782689" y="2257845"/>
                  <a:ext cx="1477996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9785B3-F651-4814-8EFA-F5CE15AECA1F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98BC47-1B45-4BA6-8D1A-732BB2E49970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381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Coal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5" name="Left Brace 24">
                  <a:extLst>
                    <a:ext uri="{FF2B5EF4-FFF2-40B4-BE49-F238E27FC236}">
                      <a16:creationId xmlns:a16="http://schemas.microsoft.com/office/drawing/2014/main" id="{C84EFFB3-90CC-4961-8BC7-11152B570224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8D754B-52FC-4C5D-959F-44581502A40B}"/>
                  </a:ext>
                </a:extLst>
              </p:cNvPr>
              <p:cNvGrpSpPr/>
              <p:nvPr/>
            </p:nvGrpSpPr>
            <p:grpSpPr>
              <a:xfrm>
                <a:off x="992867" y="4958156"/>
                <a:ext cx="3248434" cy="1418039"/>
                <a:chOff x="1009645" y="1431131"/>
                <a:chExt cx="3248434" cy="1418039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86B9E24-B61E-40C2-B044-7D43DEE77693}"/>
                    </a:ext>
                  </a:extLst>
                </p:cNvPr>
                <p:cNvSpPr/>
                <p:nvPr/>
              </p:nvSpPr>
              <p:spPr>
                <a:xfrm>
                  <a:off x="2782689" y="1690688"/>
                  <a:ext cx="1475388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01166E6-0706-4D28-A545-6E43495E2210}"/>
                    </a:ext>
                  </a:extLst>
                </p:cNvPr>
                <p:cNvSpPr/>
                <p:nvPr/>
              </p:nvSpPr>
              <p:spPr>
                <a:xfrm>
                  <a:off x="2782690" y="2257845"/>
                  <a:ext cx="1475389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CCCEA8-BCE1-4FFC-938D-42383066CE09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2F460E1-D643-4C75-A0B8-283D709FEBD6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Fuel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" name="Left Brace 42">
                  <a:extLst>
                    <a:ext uri="{FF2B5EF4-FFF2-40B4-BE49-F238E27FC236}">
                      <a16:creationId xmlns:a16="http://schemas.microsoft.com/office/drawing/2014/main" id="{FBC73E9C-93F9-474C-9CF9-C6201142F861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7F536EF-C17F-4554-9792-E78848A58882}"/>
                  </a:ext>
                </a:extLst>
              </p:cNvPr>
              <p:cNvGrpSpPr/>
              <p:nvPr/>
            </p:nvGrpSpPr>
            <p:grpSpPr>
              <a:xfrm>
                <a:off x="4817402" y="3394160"/>
                <a:ext cx="3145667" cy="1418039"/>
                <a:chOff x="1009645" y="1431131"/>
                <a:chExt cx="3145667" cy="1418039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42A3E2-A2F3-47FD-96B6-1F54E9D3C843}"/>
                    </a:ext>
                  </a:extLst>
                </p:cNvPr>
                <p:cNvSpPr/>
                <p:nvPr/>
              </p:nvSpPr>
              <p:spPr>
                <a:xfrm>
                  <a:off x="2782691" y="1690688"/>
                  <a:ext cx="13726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loil_exp_afr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645EE84-8346-4D39-9CA3-B061C56B0A49}"/>
                    </a:ext>
                  </a:extLst>
                </p:cNvPr>
                <p:cNvSpPr/>
                <p:nvPr/>
              </p:nvSpPr>
              <p:spPr>
                <a:xfrm>
                  <a:off x="2782688" y="2257845"/>
                  <a:ext cx="1372622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loil_exp_weu</a:t>
                  </a:r>
                  <a:endParaRPr lang="en-AT" sz="14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CE1E26C-CD37-4113-8A7A-10F1DE6F6CB5}"/>
                    </a:ext>
                  </a:extLst>
                </p:cNvPr>
                <p:cNvSpPr txBox="1"/>
                <p:nvPr/>
              </p:nvSpPr>
              <p:spPr>
                <a:xfrm>
                  <a:off x="3229630" y="2003174"/>
                  <a:ext cx="503819" cy="239468"/>
                </a:xfrm>
                <a:prstGeom prst="rect">
                  <a:avLst/>
                </a:prstGeom>
                <a:noFill/>
              </p:spPr>
              <p:txBody>
                <a:bodyPr vert="vert" wrap="square" rtlCol="0" anchor="ctr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4DE60E-A278-423C-9FEE-8B384B528BE3}"/>
                    </a:ext>
                  </a:extLst>
                </p:cNvPr>
                <p:cNvSpPr txBox="1"/>
                <p:nvPr/>
              </p:nvSpPr>
              <p:spPr>
                <a:xfrm>
                  <a:off x="1009645" y="1955485"/>
                  <a:ext cx="1518408" cy="648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Light oil</a:t>
                  </a:r>
                </a:p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(petroleum)</a:t>
                  </a:r>
                  <a:endParaRPr lang="en-AT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Left Brace 54">
                  <a:extLst>
                    <a:ext uri="{FF2B5EF4-FFF2-40B4-BE49-F238E27FC236}">
                      <a16:creationId xmlns:a16="http://schemas.microsoft.com/office/drawing/2014/main" id="{9E2E99F3-E6DB-4951-89E8-F25E3E895876}"/>
                    </a:ext>
                  </a:extLst>
                </p:cNvPr>
                <p:cNvSpPr/>
                <p:nvPr/>
              </p:nvSpPr>
              <p:spPr>
                <a:xfrm>
                  <a:off x="2346104" y="1431131"/>
                  <a:ext cx="361954" cy="1418039"/>
                </a:xfrm>
                <a:prstGeom prst="leftBrace">
                  <a:avLst>
                    <a:gd name="adj1" fmla="val 94733"/>
                    <a:gd name="adj2" fmla="val 5041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E79EFA-6DF4-412A-A8B6-D9A8ED7DEDA8}"/>
                  </a:ext>
                </a:extLst>
              </p:cNvPr>
              <p:cNvGrpSpPr/>
              <p:nvPr/>
            </p:nvGrpSpPr>
            <p:grpSpPr>
              <a:xfrm>
                <a:off x="4495757" y="4929803"/>
                <a:ext cx="3709184" cy="1611092"/>
                <a:chOff x="779306" y="1679554"/>
                <a:chExt cx="3709184" cy="161109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B308236-4A13-4A03-89C0-C7CAFCF26883}"/>
                    </a:ext>
                  </a:extLst>
                </p:cNvPr>
                <p:cNvGrpSpPr/>
                <p:nvPr/>
              </p:nvGrpSpPr>
              <p:grpSpPr>
                <a:xfrm>
                  <a:off x="992867" y="1782390"/>
                  <a:ext cx="3192508" cy="1418039"/>
                  <a:chOff x="1009645" y="1431131"/>
                  <a:chExt cx="3192508" cy="1418039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7FA744F-998B-4F4B-841F-2EA5CDB87FFA}"/>
                      </a:ext>
                    </a:extLst>
                  </p:cNvPr>
                  <p:cNvSpPr/>
                  <p:nvPr/>
                </p:nvSpPr>
                <p:spPr>
                  <a:xfrm>
                    <a:off x="2782689" y="1690688"/>
                    <a:ext cx="1419461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oil_exp_afr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40EA4BA4-1B7B-49DC-882F-653052C54E99}"/>
                      </a:ext>
                    </a:extLst>
                  </p:cNvPr>
                  <p:cNvSpPr/>
                  <p:nvPr/>
                </p:nvSpPr>
                <p:spPr>
                  <a:xfrm>
                    <a:off x="2782690" y="2257845"/>
                    <a:ext cx="1419463" cy="315026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oil_exp_weu</a:t>
                    </a:r>
                    <a:endParaRPr lang="en-AT" sz="1400" dirty="0">
                      <a:solidFill>
                        <a:sysClr val="windowText" lastClr="00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100E24D-0EE8-45A9-ACFC-48BC79F1840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9630" y="2003174"/>
                    <a:ext cx="503819" cy="239468"/>
                  </a:xfrm>
                  <a:prstGeom prst="rect">
                    <a:avLst/>
                  </a:prstGeom>
                  <a:noFill/>
                </p:spPr>
                <p:txBody>
                  <a:bodyPr vert="vert" wrap="square" rtlCol="0" anchor="ctr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…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B92A9E3-E2FC-4A26-B17D-FC104C62E6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645" y="1955485"/>
                    <a:ext cx="1518408" cy="381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Crude oil</a:t>
                    </a:r>
                    <a:endParaRPr lang="en-AT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Left Brace 18">
                    <a:extLst>
                      <a:ext uri="{FF2B5EF4-FFF2-40B4-BE49-F238E27FC236}">
                        <a16:creationId xmlns:a16="http://schemas.microsoft.com/office/drawing/2014/main" id="{05EE79FF-8968-400C-B89E-061C5382624A}"/>
                      </a:ext>
                    </a:extLst>
                  </p:cNvPr>
                  <p:cNvSpPr/>
                  <p:nvPr/>
                </p:nvSpPr>
                <p:spPr>
                  <a:xfrm>
                    <a:off x="2346104" y="1431131"/>
                    <a:ext cx="361954" cy="1418039"/>
                  </a:xfrm>
                  <a:prstGeom prst="leftBrace">
                    <a:avLst>
                      <a:gd name="adj1" fmla="val 94733"/>
                      <a:gd name="adj2" fmla="val 50419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8D1DE48-629B-4105-AEB0-937C0FD5276E}"/>
                    </a:ext>
                  </a:extLst>
                </p:cNvPr>
                <p:cNvSpPr/>
                <p:nvPr/>
              </p:nvSpPr>
              <p:spPr>
                <a:xfrm>
                  <a:off x="779306" y="1679554"/>
                  <a:ext cx="3709184" cy="161109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A681E2-F4C9-4B06-8A61-B90FBD3C1B84}"/>
                  </a:ext>
                </a:extLst>
              </p:cNvPr>
              <p:cNvSpPr/>
              <p:nvPr/>
            </p:nvSpPr>
            <p:spPr>
              <a:xfrm>
                <a:off x="779306" y="4929803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28F7E8-C52C-4391-A9EA-3CC2CAAE589D}"/>
                  </a:ext>
                </a:extLst>
              </p:cNvPr>
              <p:cNvSpPr/>
              <p:nvPr/>
            </p:nvSpPr>
            <p:spPr>
              <a:xfrm>
                <a:off x="4499145" y="3303127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6698E8-37F7-46F5-95BA-358FA084A5D9}"/>
                  </a:ext>
                </a:extLst>
              </p:cNvPr>
              <p:cNvSpPr/>
              <p:nvPr/>
            </p:nvSpPr>
            <p:spPr>
              <a:xfrm>
                <a:off x="4495859" y="1679554"/>
                <a:ext cx="3709184" cy="161109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C436105-69E7-44D3-AD4E-1E6829F4C261}"/>
              </a:ext>
            </a:extLst>
          </p:cNvPr>
          <p:cNvSpPr/>
          <p:nvPr/>
        </p:nvSpPr>
        <p:spPr>
          <a:xfrm>
            <a:off x="1867364" y="6010553"/>
            <a:ext cx="80574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22 parameters converted from global pool </a:t>
            </a:r>
            <a:r>
              <a:rPr lang="en-US" dirty="0">
                <a:sym typeface="Wingdings" panose="05000000000000000000" pitchFamily="2" charset="2"/>
              </a:rPr>
              <a:t> bilateral trade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5 trade technologies (e.g. crude oil)  70 region-specific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953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59" y="1825625"/>
                <a:ext cx="74364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accent1"/>
                    </a:solidFill>
                  </a:rPr>
                  <a:t>The idea: </a:t>
                </a:r>
              </a:p>
              <a:p>
                <a:pPr marL="0" indent="0">
                  <a:buNone/>
                </a:pPr>
                <a:r>
                  <a:rPr lang="en-US" sz="2400" dirty="0"/>
                  <a:t>Energy trade should not e</a:t>
                </a:r>
                <a:r>
                  <a:rPr lang="en-US" dirty="0"/>
                  <a:t>xceed the global capacity to ship commodities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/>
                    </a:solidFill>
                  </a:rPr>
                  <a:t>Method:</a:t>
                </a:r>
              </a:p>
              <a:p>
                <a:r>
                  <a:rPr lang="en-US" dirty="0"/>
                  <a:t>Introduce shipping technologies to MESSAGE</a:t>
                </a:r>
              </a:p>
              <a:p>
                <a:r>
                  <a:rPr lang="en-US" dirty="0"/>
                  <a:t>Add constraints for shipping: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59" y="1825625"/>
                <a:ext cx="7436457" cy="4351338"/>
              </a:xfrm>
              <a:blipFill>
                <a:blip r:embed="rId3"/>
                <a:stretch>
                  <a:fillRect l="-1230" t="-1961" r="-229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CCEF6BC-C627-4E92-98FA-4A1AD39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</p:spPr>
        <p:txBody>
          <a:bodyPr/>
          <a:lstStyle/>
          <a:p>
            <a:r>
              <a:rPr lang="en-US" dirty="0"/>
              <a:t>Shipping technologies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to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6D219C-0153-4FD9-AC2E-9C5E6A43AC8F}"/>
              </a:ext>
            </a:extLst>
          </p:cNvPr>
          <p:cNvGrpSpPr/>
          <p:nvPr/>
        </p:nvGrpSpPr>
        <p:grpSpPr>
          <a:xfrm>
            <a:off x="9157251" y="1820502"/>
            <a:ext cx="2743201" cy="1090721"/>
            <a:chOff x="1789042" y="4276412"/>
            <a:chExt cx="2743201" cy="10907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6D50FC-5373-459C-A662-575B42D48115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Liquid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(crude, fuel oil, light oil)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F49930-7920-42DB-9F66-E745B8601A04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B47C89-D77E-46B4-BE6E-04B0AF2F6B8B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15573E0-8420-4D2A-B472-3483E7BF6E7A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E5038C-1D4D-472B-94F8-9EDB08E65500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6FFCE3-83E4-44F0-95D5-A9C230F65D69}"/>
              </a:ext>
            </a:extLst>
          </p:cNvPr>
          <p:cNvGrpSpPr/>
          <p:nvPr/>
        </p:nvGrpSpPr>
        <p:grpSpPr>
          <a:xfrm>
            <a:off x="9167192" y="3236377"/>
            <a:ext cx="2743201" cy="1090721"/>
            <a:chOff x="1789042" y="4276412"/>
            <a:chExt cx="2743201" cy="10907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17539E-909C-450A-8426-14C659351DC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Solid energy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(coal)</a:t>
              </a:r>
              <a:endParaRPr lang="en-AT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FEF0D9-89EA-4EA3-B7C7-7808E0CA1C18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ACB195-812E-49BC-B00B-6EBF1108A0BE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BBB59F-BC1E-49E3-B78F-513EB55CBDE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89FAF6-6221-4A60-A000-9A2A884149D1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6B441-C8F8-4F02-8622-EB4AEE0B1C7F}"/>
              </a:ext>
            </a:extLst>
          </p:cNvPr>
          <p:cNvGrpSpPr/>
          <p:nvPr/>
        </p:nvGrpSpPr>
        <p:grpSpPr>
          <a:xfrm>
            <a:off x="9177133" y="4652252"/>
            <a:ext cx="2743201" cy="1090721"/>
            <a:chOff x="1789042" y="4276412"/>
            <a:chExt cx="2743201" cy="10907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CA0F13-ED8D-401B-944F-9643AAE28B0D}"/>
                </a:ext>
              </a:extLst>
            </p:cNvPr>
            <p:cNvSpPr/>
            <p:nvPr/>
          </p:nvSpPr>
          <p:spPr>
            <a:xfrm>
              <a:off x="1789043" y="4276412"/>
              <a:ext cx="2743200" cy="613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LNG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7C9DF3-E8AB-49BE-A7B6-06A120E7027C}"/>
                </a:ext>
              </a:extLst>
            </p:cNvPr>
            <p:cNvGrpSpPr/>
            <p:nvPr/>
          </p:nvGrpSpPr>
          <p:grpSpPr>
            <a:xfrm>
              <a:off x="1789042" y="4890051"/>
              <a:ext cx="2743201" cy="477082"/>
              <a:chOff x="1789042" y="4890051"/>
              <a:chExt cx="2743201" cy="47708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90CB43-4F07-4C0A-B3F7-C4D6419124F0}"/>
                  </a:ext>
                </a:extLst>
              </p:cNvPr>
              <p:cNvSpPr/>
              <p:nvPr/>
            </p:nvSpPr>
            <p:spPr>
              <a:xfrm>
                <a:off x="1789042" y="4890051"/>
                <a:ext cx="924341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Diesel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1456FDF-7422-49F1-94A1-2D4008B6858D}"/>
                  </a:ext>
                </a:extLst>
              </p:cNvPr>
              <p:cNvSpPr/>
              <p:nvPr/>
            </p:nvSpPr>
            <p:spPr>
              <a:xfrm>
                <a:off x="2713384" y="4890052"/>
                <a:ext cx="914400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LNG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4AC5476-5DEF-4DC8-A1B5-92CAFE39CBDE}"/>
                  </a:ext>
                </a:extLst>
              </p:cNvPr>
              <p:cNvSpPr/>
              <p:nvPr/>
            </p:nvSpPr>
            <p:spPr>
              <a:xfrm>
                <a:off x="3622814" y="4890052"/>
                <a:ext cx="909429" cy="4770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Elec.</a:t>
                </a:r>
                <a:endParaRPr lang="en-AT" sz="16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D728B-6D15-4D40-9255-9842FAC21994}"/>
              </a:ext>
            </a:extLst>
          </p:cNvPr>
          <p:cNvGrpSpPr/>
          <p:nvPr/>
        </p:nvGrpSpPr>
        <p:grpSpPr>
          <a:xfrm>
            <a:off x="8231253" y="1820502"/>
            <a:ext cx="925999" cy="1090720"/>
            <a:chOff x="8231253" y="1820502"/>
            <a:chExt cx="925999" cy="10907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4F008-1F28-41B9-8A32-294327578907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F35EC7-8D6B-46C0-9BE7-C1454BD6CBE7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CFC8B-90AB-42A5-AC93-0127B43AAC25}"/>
              </a:ext>
            </a:extLst>
          </p:cNvPr>
          <p:cNvGrpSpPr/>
          <p:nvPr/>
        </p:nvGrpSpPr>
        <p:grpSpPr>
          <a:xfrm>
            <a:off x="8229595" y="3237692"/>
            <a:ext cx="925999" cy="1090720"/>
            <a:chOff x="8231253" y="1820502"/>
            <a:chExt cx="925999" cy="10907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283631-104D-4A46-A6A2-67A13D9E7EC1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D7EDB4-6430-4F45-8E0B-0B325BDDF279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D111EA-0A11-432B-B814-E634B07E6516}"/>
              </a:ext>
            </a:extLst>
          </p:cNvPr>
          <p:cNvGrpSpPr/>
          <p:nvPr/>
        </p:nvGrpSpPr>
        <p:grpSpPr>
          <a:xfrm>
            <a:off x="8251135" y="4652253"/>
            <a:ext cx="925999" cy="1090720"/>
            <a:chOff x="8231253" y="1820502"/>
            <a:chExt cx="925999" cy="10907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D6341-05B8-42B6-B1E4-88878B25452A}"/>
                </a:ext>
              </a:extLst>
            </p:cNvPr>
            <p:cNvSpPr/>
            <p:nvPr/>
          </p:nvSpPr>
          <p:spPr>
            <a:xfrm>
              <a:off x="8231253" y="1820502"/>
              <a:ext cx="924341" cy="613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Cargo: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EA20B9-806D-4EE1-835B-4F97F6791B53}"/>
                </a:ext>
              </a:extLst>
            </p:cNvPr>
            <p:cNvSpPr/>
            <p:nvPr/>
          </p:nvSpPr>
          <p:spPr>
            <a:xfrm>
              <a:off x="8232911" y="2434141"/>
              <a:ext cx="924341" cy="4770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Fuel:</a:t>
              </a:r>
              <a:endParaRPr lang="en-AT" sz="1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5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802-66A9-6649-ACCC-D1F547C7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6E32-217E-144B-8EA2-37D305025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711" y="1761617"/>
            <a:ext cx="11191979" cy="43513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Baseline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Exporter variable cost = f(distance), Importer variable cost = f(tariffs)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Tariff scenarios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High tariff: tariff rates increase to 200% of 2015 levels by 2030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Low tariff: tariff rates decrease to 0 by 2030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Sanction scenarios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Centrally Planned Asia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Centrally Planned Asia + Pacific OECD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North America + Middle 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Emission taxes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Global emission tax set to $30/tCO2 in 2020, increasing 5% annually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Run for baseline and tariff scenarios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7415-4AD7-A046-91FA-F66B016F4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D93C57-A7ED-44E6-88BF-DA3984EE19E6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0689c177-5e19-464b-8532-40aa8fde3a94"/>
    <ds:schemaRef ds:uri="http://schemas.microsoft.com/office/infopath/2007/PartnerControls"/>
    <ds:schemaRef ds:uri="749ef8e9-4186-4c55-b2d4-b1c3f2fa9400"/>
    <ds:schemaRef ds:uri="06814371-4dd9-40ea-9cc7-40b39613c6a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9204</TotalTime>
  <Words>2538</Words>
  <Application>Microsoft Office PowerPoint</Application>
  <PresentationFormat>Widescreen</PresentationFormat>
  <Paragraphs>715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Tahoma</vt:lpstr>
      <vt:lpstr>Wingdings</vt:lpstr>
      <vt:lpstr>Office Theme</vt:lpstr>
      <vt:lpstr>IIASA alternatives</vt:lpstr>
      <vt:lpstr>A representation of trade and shipping networks in global energy models</vt:lpstr>
      <vt:lpstr>Trade networks and global energy models Motivation</vt:lpstr>
      <vt:lpstr>Trade networks and global energy models Overview</vt:lpstr>
      <vt:lpstr>Methods Overview</vt:lpstr>
      <vt:lpstr>Methods The world as seen by MESSAGE</vt:lpstr>
      <vt:lpstr>Methods Global pool schema  bilateral trade schema</vt:lpstr>
      <vt:lpstr>Global pool  bilateral trade in MESSAGEix Technologies of interest</vt:lpstr>
      <vt:lpstr>Shipping technologies Constraints to model</vt:lpstr>
      <vt:lpstr>Scenario Analysis Overview</vt:lpstr>
      <vt:lpstr>Comparing tariff policies Energy trade networks (2020-2110)</vt:lpstr>
      <vt:lpstr>Comparing sanction policies The case of crude oil in 2050</vt:lpstr>
      <vt:lpstr>Comparing sanction policies The case of crude oil in 2050</vt:lpstr>
      <vt:lpstr>Comparing emissions tax scenarios …they can alter the trade network</vt:lpstr>
      <vt:lpstr>Comparing emissions tax scenarios …they can alter the trade network</vt:lpstr>
      <vt:lpstr>Carbon emissions by trade scenario Trade policies</vt:lpstr>
      <vt:lpstr>Carbon emissions by trade scenario Trade policies</vt:lpstr>
      <vt:lpstr>Energy security Trade portfolio diversity by scenario</vt:lpstr>
      <vt:lpstr>Energy security What’s happening to crude oil?</vt:lpstr>
      <vt:lpstr>Energy security Effect of an emissions tax</vt:lpstr>
      <vt:lpstr>Preliminary Conclusions </vt:lpstr>
      <vt:lpstr>Appendix</vt:lpstr>
      <vt:lpstr>Methods What is MESSAGEix?</vt:lpstr>
      <vt:lpstr>Tariff scenarios Definitions</vt:lpstr>
      <vt:lpstr>Global pool  bilateral trade in MESSAGEix Methods</vt:lpstr>
      <vt:lpstr>Global pool  bilateral trade in MESSAGEix Methods</vt:lpstr>
      <vt:lpstr>Shipping technologies Trade schema</vt:lpstr>
      <vt:lpstr>Shipping technologies Constraints to model</vt:lpstr>
      <vt:lpstr>Sanction scenarios Definitions</vt:lpstr>
      <vt:lpstr>PowerPoint Presentation</vt:lpstr>
      <vt:lpstr>PowerPoint Presentation</vt:lpstr>
      <vt:lpstr>Estimating shipping distance Methods</vt:lpstr>
      <vt:lpstr>Aggregating distance to regional level Methods</vt:lpstr>
      <vt:lpstr>Translating variables to premiums Methods</vt:lpstr>
      <vt:lpstr>Parameterizing trade through variable costs Results</vt:lpstr>
      <vt:lpstr>Parameterizing trade through variable costs Results</vt:lpstr>
      <vt:lpstr>Parameterizing trade through variable costs Regression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SHEPARD Jun</cp:lastModifiedBy>
  <cp:revision>147</cp:revision>
  <cp:lastPrinted>2018-09-04T06:30:47Z</cp:lastPrinted>
  <dcterms:created xsi:type="dcterms:W3CDTF">2019-05-17T07:14:44Z</dcterms:created>
  <dcterms:modified xsi:type="dcterms:W3CDTF">2019-08-19T15:53:44Z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