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27/06/2019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2019-06-25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regression analysis on distance impacts to country-level trade</a:t>
            </a:r>
          </a:p>
          <a:p>
            <a:pPr lvl="1"/>
            <a:r>
              <a:rPr lang="en-US" dirty="0"/>
              <a:t>Main result: effect of distance is “significant”, but not large</a:t>
            </a:r>
          </a:p>
          <a:p>
            <a:pPr lvl="1"/>
            <a:r>
              <a:rPr lang="en-US" dirty="0"/>
              <a:t>So: We don’t have to be too sophisticated with regional aggregation</a:t>
            </a:r>
          </a:p>
          <a:p>
            <a:r>
              <a:rPr lang="en-US" dirty="0"/>
              <a:t>Compiled matrices of trade disputes, armed conflicts</a:t>
            </a:r>
          </a:p>
          <a:p>
            <a:pPr lvl="1"/>
            <a:r>
              <a:rPr lang="en-US" dirty="0"/>
              <a:t>Years: 1995-2015</a:t>
            </a:r>
          </a:p>
          <a:p>
            <a:pPr lvl="1"/>
            <a:r>
              <a:rPr lang="en-US" dirty="0"/>
              <a:t>Sources: World Trade Organization, Uppsala University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F2BA397-7041-4393-8659-E6C085138AEB}"/>
              </a:ext>
            </a:extLst>
          </p:cNvPr>
          <p:cNvSpPr/>
          <p:nvPr/>
        </p:nvSpPr>
        <p:spPr>
          <a:xfrm>
            <a:off x="8498048" y="29496"/>
            <a:ext cx="3431097" cy="1611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Technologies for bilateral trade</a:t>
            </a:r>
            <a:endParaRPr lang="en-AT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5C0C-EE0A-479F-8F45-E0320C356E54}"/>
              </a:ext>
            </a:extLst>
          </p:cNvPr>
          <p:cNvGrpSpPr/>
          <p:nvPr/>
        </p:nvGrpSpPr>
        <p:grpSpPr>
          <a:xfrm>
            <a:off x="8596105" y="107432"/>
            <a:ext cx="3034872" cy="1418039"/>
            <a:chOff x="1009645" y="1431131"/>
            <a:chExt cx="3034872" cy="14180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7949F-CBFE-47F9-B281-0042336EA338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14107-045D-40FF-9D9F-1C3997F1772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8F2C14-B779-405F-9BB5-92F9874EC355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5B1A5-3D9A-4E10-A857-9CADC7EC4D7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Natural gas</a:t>
              </a:r>
            </a:p>
            <a:p>
              <a:r>
                <a:rPr lang="en-US" dirty="0"/>
                <a:t>(piped)</a:t>
              </a:r>
              <a:endParaRPr lang="en-AT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0D5B02FC-AA8F-4F23-B98A-3469BE692EF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10C12-E275-44A9-99D0-C3AD532DDBE1}"/>
              </a:ext>
            </a:extLst>
          </p:cNvPr>
          <p:cNvGrpSpPr/>
          <p:nvPr/>
        </p:nvGrpSpPr>
        <p:grpSpPr>
          <a:xfrm>
            <a:off x="992867" y="1782390"/>
            <a:ext cx="3034872" cy="1418039"/>
            <a:chOff x="1009645" y="1431131"/>
            <a:chExt cx="3034872" cy="1418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907A8-A48D-4C83-811D-BE7EB753301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CE2FD-7FC9-4161-BFC3-0AD7B76C5F81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52318D-DD1F-4746-ACDC-CC199949F51E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35A1F-01E7-4F85-8485-93EAA74B24B6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Crude oil</a:t>
              </a:r>
              <a:endParaRPr lang="en-AT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6B6D01E-0973-4243-982F-956E9DCEC95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E385F-0081-49FF-9F55-97350BE384AA}"/>
              </a:ext>
            </a:extLst>
          </p:cNvPr>
          <p:cNvGrpSpPr/>
          <p:nvPr/>
        </p:nvGrpSpPr>
        <p:grpSpPr>
          <a:xfrm>
            <a:off x="4712027" y="1765147"/>
            <a:ext cx="3034872" cy="1418039"/>
            <a:chOff x="1009645" y="1431131"/>
            <a:chExt cx="3034872" cy="14180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1C2586-A579-4592-BD05-5277B03B456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5BA6D-BF29-41DF-AA8C-09521C659087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D7F62E-7133-439A-89A6-A4D82E62A6C0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8F7484-EE7F-4DA1-AED8-0859495A9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Coal</a:t>
              </a:r>
              <a:endParaRPr lang="en-AT" dirty="0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B83084D-0A01-4440-A0E0-F0DCE25F11A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7013F3-8DF4-44B3-929E-18B8FE84261A}"/>
              </a:ext>
            </a:extLst>
          </p:cNvPr>
          <p:cNvGrpSpPr/>
          <p:nvPr/>
        </p:nvGrpSpPr>
        <p:grpSpPr>
          <a:xfrm>
            <a:off x="1008926" y="3377779"/>
            <a:ext cx="3034872" cy="1418039"/>
            <a:chOff x="1009645" y="1431131"/>
            <a:chExt cx="3034872" cy="14180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06A5F4-3470-48FD-9FFD-6175EE012D5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162EE-2B1E-4A44-BDDB-FBE101B91C60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21ABC-A82C-414B-B26A-1EC661C8F557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9809D-3112-4B46-9936-9275A58A6BDE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LNG</a:t>
              </a:r>
              <a:endParaRPr lang="en-AT" dirty="0"/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1E3B43B3-D8A4-46C0-AE12-B993F56321F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D41E7-AB87-4C18-B369-308B22A12206}"/>
              </a:ext>
            </a:extLst>
          </p:cNvPr>
          <p:cNvGrpSpPr/>
          <p:nvPr/>
        </p:nvGrpSpPr>
        <p:grpSpPr>
          <a:xfrm>
            <a:off x="4712027" y="3375339"/>
            <a:ext cx="3034872" cy="1418039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B7DF64-2CFC-437F-A3E3-5C4CE72B445F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C0C658-05DE-4A22-B03F-B2C27519127D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75CA6D-B498-468A-8B97-6C407A5D5F12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3F7AD-A65D-467D-B02D-EC40FA4442A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Ethanol</a:t>
              </a:r>
              <a:endParaRPr lang="en-AT" dirty="0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8FCAF1F7-B709-406D-B340-2E15A4B2CF10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3C4DC7-D8EE-4E64-B096-86D0CE3FFBAF}"/>
              </a:ext>
            </a:extLst>
          </p:cNvPr>
          <p:cNvGrpSpPr/>
          <p:nvPr/>
        </p:nvGrpSpPr>
        <p:grpSpPr>
          <a:xfrm>
            <a:off x="992867" y="4958156"/>
            <a:ext cx="3034872" cy="1418039"/>
            <a:chOff x="1009645" y="1431131"/>
            <a:chExt cx="3034872" cy="14180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719422-D1A5-47AD-B8C6-C6FEB2CE5985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15C19-8A62-4B9E-B10A-D92F7C04FFF3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045F37-C1E3-400E-A52F-F6E52AE6F9EA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FCB75-317D-4109-B811-4D48B1198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Fuel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697567E-97D5-4D61-8286-ACE1BFF88A9E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80317D-CF3A-4636-9D78-C05429FC53E2}"/>
              </a:ext>
            </a:extLst>
          </p:cNvPr>
          <p:cNvGrpSpPr/>
          <p:nvPr/>
        </p:nvGrpSpPr>
        <p:grpSpPr>
          <a:xfrm>
            <a:off x="8596105" y="3429000"/>
            <a:ext cx="3034872" cy="1418039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412435-AD9E-4439-B8F8-0510A2698010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0AFD3C-E888-4F2B-8928-14B0774CEE78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F8B576-749F-46A5-9B37-6C4C02CF46FC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561C35-A234-413B-99E3-CFB24623C50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Methanol</a:t>
              </a:r>
              <a:endParaRPr lang="en-AT" dirty="0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36B0525D-4391-4316-B3D0-35E7555C7CD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8389C0-63C0-49D3-B8EE-D58678E31A42}"/>
              </a:ext>
            </a:extLst>
          </p:cNvPr>
          <p:cNvGrpSpPr/>
          <p:nvPr/>
        </p:nvGrpSpPr>
        <p:grpSpPr>
          <a:xfrm>
            <a:off x="4712027" y="5010727"/>
            <a:ext cx="3034872" cy="1418039"/>
            <a:chOff x="1009645" y="1431131"/>
            <a:chExt cx="3034872" cy="14180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67996D-D447-4108-AF50-F9E4DF59368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0BABBA-4806-4CCC-B75B-48A1496777B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BDBF59-F2D8-4153-8F68-1AAAE057705B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C26E5-491D-4D4F-9810-8BCE97E16279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47693839-A48E-433A-8891-D9FDC2E11797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8DD693-7409-4D53-9DC5-2A69AC0DC14C}"/>
              </a:ext>
            </a:extLst>
          </p:cNvPr>
          <p:cNvGrpSpPr/>
          <p:nvPr/>
        </p:nvGrpSpPr>
        <p:grpSpPr>
          <a:xfrm>
            <a:off x="8596105" y="1787729"/>
            <a:ext cx="3034872" cy="1418039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873340-FB06-4A6F-ABC0-E40146B2FCC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A1CA8B-95EE-4BEC-8E04-A6003B49B9C6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5D13F-5C77-4BCD-839B-8558521896BD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45F3F9-DC64-46A4-85F4-B6402599C6C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H</a:t>
              </a:r>
              <a:r>
                <a:rPr lang="en-US" sz="1050" dirty="0"/>
                <a:t>2</a:t>
              </a:r>
              <a:endParaRPr lang="en-US" dirty="0"/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28726092-F52B-4C19-AB30-7327A7D902BF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419604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446</Words>
  <Application>Microsoft Office PowerPoint</Application>
  <PresentationFormat>Widescreen</PresentationFormat>
  <Paragraphs>245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Representation of trade and transportation networks in global energy models  Updates: 2019-06-25</vt:lpstr>
      <vt:lpstr>Updates</vt:lpstr>
      <vt:lpstr>Representing trade in MESSAGE Generalized schema</vt:lpstr>
      <vt:lpstr>Representing trade in MESSAGE “Global Pool” schema</vt:lpstr>
      <vt:lpstr>Representing trade in MESSAGE “Bilateral” schema</vt:lpstr>
      <vt:lpstr>Technologies for bilateral trade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41</cp:revision>
  <dcterms:created xsi:type="dcterms:W3CDTF">2019-06-12T10:24:54Z</dcterms:created>
  <dcterms:modified xsi:type="dcterms:W3CDTF">2019-06-27T08:22:05Z</dcterms:modified>
</cp:coreProperties>
</file>