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0F9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4D16-2542-406D-9A49-DFCFAB452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82920-5432-4357-B11B-4A8B455B0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FC95-B595-4059-987D-D8595D2A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28/06/2019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A5C0-E932-4D14-82C6-12CC0031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2E56A-9F5A-4CF3-8256-F034397E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3028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217A-FCB5-406A-9C60-7C2B49FD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1E1BE-7871-4A40-8686-12EDACAE7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A2181-C867-4C22-97EC-1A50EA28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28/06/2019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290E-EFFB-4153-B9B0-F446D530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61E71-6EF0-4801-B15C-BA0F555A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5205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1BBC4-B308-4085-9D4D-84756AB81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4A62-28F9-4C82-BC93-5EA8D69F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5DEB8-8543-43A8-ADEA-5A05DD68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28/06/2019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81E4-968B-4EF3-8FCD-3840F440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D9736-C719-426E-80BE-CAC4AE67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6675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B992-50DD-438A-9EA8-72928690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783D-7ECA-4B6A-A9B5-C6E8D70F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61030-3BE5-4201-B0AE-99BE2BB1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28/06/2019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2E34-EEC4-4B37-829B-11F0DB47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B51C7-0F86-4A0F-ACB8-E3F25F6D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7254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A7A-1632-4559-8157-C5B513F3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DCED7-49A7-4C7E-9BF9-64A647BE7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974CA-8CE2-41F7-A72E-A2C417FE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28/06/2019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C470-2060-4DA7-8F62-98A07388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45A4-920C-4407-9C26-402BEA74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3733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ECE3-275E-4A06-87C7-2DD3FAA8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BFC9-BEEB-451B-9DE5-92E442ABA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F8EF8-B2EA-4C7C-9864-0109B7594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42225-AE88-46F2-8EFE-521253C8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28/06/2019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DE1B3-480F-45B1-9AAB-5B3AAFB7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9B5DD-02A6-47B9-9FF2-1EE4918A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1859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989F-2A03-4C9C-9CB6-F4459E71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F91F4-366D-4C99-9485-E273D7277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D4AD8-369F-4554-B7DE-363F3AD3B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2747E-AC59-4337-8BDE-06B65D905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9125B-A83D-4605-90C9-8779C8E2C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83DAC-4414-46DE-A35E-48C64EC5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28/06/2019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97177-239E-4A1F-A85E-FB85020A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7B76F-6334-4AFD-AA95-EADFCE31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776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94BE-B3F8-4167-8876-EB89BCE4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B9FA3-3881-4036-A058-4EED03AA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28/06/2019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24AB7-2244-4E6B-811E-CCFD5F98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2660B-F6EF-49B1-8B9F-2AFDAC20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0501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FD3DA-D770-4DC6-A23A-A3CCD14F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28/06/2019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0C665-7B69-4C0A-8DD5-E3A889F3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97047-19B8-4952-8EBE-ECC350FA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0708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A91E-FCBA-4E21-80AB-0E5B33C2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8407-75D0-4A9B-8729-864BAC6D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5C3E7-A31D-4289-A76A-AD12D63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FB7DC-6297-4969-A683-6E6DEEB2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28/06/2019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6AD70-4719-4B58-B3FE-6DE4100D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5FB99-F447-45E3-B6E1-C9199540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6471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BAF1-E1EC-46CE-A5B4-B55E90F9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E6533-CA5F-46B9-9AAC-73FE839CC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752B0-D628-48E2-8143-47439D222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25DE-5295-4364-BF68-BE531E70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28/06/2019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B9F4D-D9BB-4964-B112-D391DE04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39CBD-3827-4949-84B2-EA3D35FF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2052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221C4-7230-4D58-9AF3-4DAF16CA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B178E-CF68-4938-835D-D79FF3F8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C5B3-7309-4630-9E0D-DE714FBDD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45487-47E7-426D-ABE3-F7B06940B163}" type="datetimeFigureOut">
              <a:rPr lang="en-AT" smtClean="0"/>
              <a:t>28/06/2019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0402-03D0-444A-8F37-76A38EB57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FB6E3-461D-48CD-B58C-02D142527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561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D266-C86C-4B4F-A10D-10F22D674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Representation of trade and transportation networks in global energy models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Updates: 2019-06-27</a:t>
            </a:r>
            <a:endParaRPr lang="en-AT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BFC05-555E-496F-A6FE-CFF547AC9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dirty="0">
                <a:latin typeface="+mj-lt"/>
              </a:rPr>
              <a:t>Jun </a:t>
            </a:r>
            <a:r>
              <a:rPr lang="en-US" dirty="0" err="1">
                <a:latin typeface="+mj-lt"/>
              </a:rPr>
              <a:t>Ukita</a:t>
            </a:r>
            <a:r>
              <a:rPr lang="en-US" dirty="0">
                <a:latin typeface="+mj-lt"/>
              </a:rPr>
              <a:t> Shepard</a:t>
            </a:r>
          </a:p>
          <a:p>
            <a:pPr algn="l"/>
            <a:r>
              <a:rPr lang="en-US" dirty="0">
                <a:latin typeface="+mj-lt"/>
              </a:rPr>
              <a:t>IIASA-YSSP 2019</a:t>
            </a:r>
            <a:endParaRPr lang="en-A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041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Regression analysis</a:t>
            </a:r>
            <a:br>
              <a:rPr lang="en-US" sz="3600" b="1" dirty="0"/>
            </a:br>
            <a:r>
              <a:rPr lang="en-US" sz="3600" dirty="0"/>
              <a:t>Preliminary Results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48924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Updates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regression analysis on distance impacts to country-level trade</a:t>
            </a:r>
          </a:p>
          <a:p>
            <a:pPr lvl="1"/>
            <a:r>
              <a:rPr lang="en-US" dirty="0"/>
              <a:t>Main result: effect of distance is “significant”, but not large</a:t>
            </a:r>
          </a:p>
          <a:p>
            <a:pPr lvl="1"/>
            <a:r>
              <a:rPr lang="en-US" dirty="0"/>
              <a:t>So: We don’t have to be too sophisticated with regional aggregation</a:t>
            </a:r>
          </a:p>
          <a:p>
            <a:r>
              <a:rPr lang="en-US" dirty="0"/>
              <a:t>Compiled matrices of trade disputes, armed conflicts</a:t>
            </a:r>
          </a:p>
          <a:p>
            <a:pPr lvl="1"/>
            <a:r>
              <a:rPr lang="en-US" dirty="0"/>
              <a:t>Years: 1995-2015</a:t>
            </a:r>
          </a:p>
          <a:p>
            <a:pPr lvl="1"/>
            <a:r>
              <a:rPr lang="en-US" dirty="0"/>
              <a:t>Sources: World Trade Organization, Uppsala University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76539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5C5C6DB-DE19-4D05-9CD7-3107630401A3}"/>
              </a:ext>
            </a:extLst>
          </p:cNvPr>
          <p:cNvSpPr/>
          <p:nvPr/>
        </p:nvSpPr>
        <p:spPr>
          <a:xfrm>
            <a:off x="6095999" y="2659310"/>
            <a:ext cx="3789027" cy="18875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r"/>
            <a:r>
              <a:rPr lang="en-US" b="1" dirty="0">
                <a:solidFill>
                  <a:schemeClr val="accent6"/>
                </a:solidFill>
              </a:rPr>
              <a:t>Commodity</a:t>
            </a:r>
            <a:endParaRPr lang="en-AT" b="1" dirty="0">
              <a:solidFill>
                <a:schemeClr val="accent6"/>
              </a:solidFill>
            </a:endParaRPr>
          </a:p>
          <a:p>
            <a:pPr algn="ctr"/>
            <a:endParaRPr lang="en-AT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4CD634-DD96-4E3D-A1AC-AA89B192CCF2}"/>
              </a:ext>
            </a:extLst>
          </p:cNvPr>
          <p:cNvCxnSpPr/>
          <p:nvPr/>
        </p:nvCxnSpPr>
        <p:spPr>
          <a:xfrm>
            <a:off x="9885026" y="1977704"/>
            <a:ext cx="0" cy="338915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FD20630-B44A-49DF-974D-FD1A233556D4}"/>
              </a:ext>
            </a:extLst>
          </p:cNvPr>
          <p:cNvSpPr/>
          <p:nvPr/>
        </p:nvSpPr>
        <p:spPr>
          <a:xfrm>
            <a:off x="2306973" y="2659310"/>
            <a:ext cx="3789027" cy="18875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r"/>
            <a:r>
              <a:rPr lang="en-US" b="1" dirty="0">
                <a:solidFill>
                  <a:schemeClr val="accent6"/>
                </a:solidFill>
              </a:rPr>
              <a:t>Commodity</a:t>
            </a:r>
            <a:endParaRPr lang="en-AT" b="1" dirty="0">
              <a:solidFill>
                <a:schemeClr val="accent6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7949CC-A0AC-45CA-8E6A-DDE44B5FCF7C}"/>
              </a:ext>
            </a:extLst>
          </p:cNvPr>
          <p:cNvCxnSpPr/>
          <p:nvPr/>
        </p:nvCxnSpPr>
        <p:spPr>
          <a:xfrm>
            <a:off x="2323751" y="1963025"/>
            <a:ext cx="0" cy="338915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trade in MESSAGE</a:t>
            </a:r>
            <a:br>
              <a:rPr lang="en-US" sz="3600" b="1" dirty="0"/>
            </a:br>
            <a:r>
              <a:rPr lang="en-US" sz="3600" dirty="0"/>
              <a:t>Generalized schema</a:t>
            </a:r>
            <a:endParaRPr lang="en-AT" sz="3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1A0659-7FC0-421A-8D97-87C1DE3ED7EA}"/>
              </a:ext>
            </a:extLst>
          </p:cNvPr>
          <p:cNvSpPr/>
          <p:nvPr/>
        </p:nvSpPr>
        <p:spPr>
          <a:xfrm>
            <a:off x="4862818" y="3429000"/>
            <a:ext cx="2466363" cy="486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Technology</a:t>
            </a:r>
            <a:endParaRPr lang="en-AT" b="1" dirty="0">
              <a:solidFill>
                <a:schemeClr val="accent2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C88165-B9B7-4FC4-A466-FBB9750F4230}"/>
              </a:ext>
            </a:extLst>
          </p:cNvPr>
          <p:cNvSpPr/>
          <p:nvPr/>
        </p:nvSpPr>
        <p:spPr>
          <a:xfrm>
            <a:off x="2306973" y="3233957"/>
            <a:ext cx="906011" cy="8472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Node 1</a:t>
            </a:r>
            <a:endParaRPr lang="en-AT" sz="1600" b="1" dirty="0">
              <a:solidFill>
                <a:schemeClr val="accent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E3C0E4-6CD2-45F3-A1FF-58F0DB86C31B}"/>
              </a:ext>
            </a:extLst>
          </p:cNvPr>
          <p:cNvSpPr/>
          <p:nvPr/>
        </p:nvSpPr>
        <p:spPr>
          <a:xfrm>
            <a:off x="8979015" y="3233957"/>
            <a:ext cx="906011" cy="8472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Node 2</a:t>
            </a:r>
            <a:endParaRPr lang="en-AT" sz="1600" b="1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B6D04D-680B-4F17-89FA-7AB4AC9F63D4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>
            <a:off x="3212984" y="3657601"/>
            <a:ext cx="1649834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3E52DB-1B73-4E26-ABD5-199875A4CAA1}"/>
              </a:ext>
            </a:extLst>
          </p:cNvPr>
          <p:cNvCxnSpPr/>
          <p:nvPr/>
        </p:nvCxnSpPr>
        <p:spPr>
          <a:xfrm>
            <a:off x="7329181" y="3684865"/>
            <a:ext cx="1649834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4E6DEB-12F8-46A7-AF0D-265C3C227480}"/>
              </a:ext>
            </a:extLst>
          </p:cNvPr>
          <p:cNvSpPr txBox="1"/>
          <p:nvPr/>
        </p:nvSpPr>
        <p:spPr>
          <a:xfrm>
            <a:off x="3473042" y="3302949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</a:t>
            </a:r>
            <a:endParaRPr lang="en-AT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EC33C-A584-4CA2-89BC-821C7B467DED}"/>
              </a:ext>
            </a:extLst>
          </p:cNvPr>
          <p:cNvSpPr txBox="1"/>
          <p:nvPr/>
        </p:nvSpPr>
        <p:spPr>
          <a:xfrm>
            <a:off x="7603221" y="3315533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</a:t>
            </a:r>
            <a:endParaRPr lang="en-AT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29E7C8-7147-403F-A8B5-1EE1A13D32F9}"/>
              </a:ext>
            </a:extLst>
          </p:cNvPr>
          <p:cNvSpPr txBox="1"/>
          <p:nvPr/>
        </p:nvSpPr>
        <p:spPr>
          <a:xfrm>
            <a:off x="1765883" y="1669300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Level 1</a:t>
            </a:r>
            <a:endParaRPr lang="en-AT" b="1" dirty="0">
              <a:solidFill>
                <a:srgbClr val="7030A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3686AE-0440-45C3-BAFC-902EFD9CA22F}"/>
              </a:ext>
            </a:extLst>
          </p:cNvPr>
          <p:cNvSpPr txBox="1"/>
          <p:nvPr/>
        </p:nvSpPr>
        <p:spPr>
          <a:xfrm>
            <a:off x="9310381" y="1669300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Level 2</a:t>
            </a:r>
            <a:endParaRPr lang="en-AT" b="1" dirty="0">
              <a:solidFill>
                <a:srgbClr val="7030A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4C9BE-7623-4F5A-9B9E-962188923F10}"/>
              </a:ext>
            </a:extLst>
          </p:cNvPr>
          <p:cNvSpPr txBox="1"/>
          <p:nvPr/>
        </p:nvSpPr>
        <p:spPr>
          <a:xfrm>
            <a:off x="5753449" y="5778346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Legend:</a:t>
            </a:r>
            <a:endParaRPr lang="en-A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FE281B-2D7C-45BC-A425-7CC36E59777E}"/>
              </a:ext>
            </a:extLst>
          </p:cNvPr>
          <p:cNvSpPr txBox="1"/>
          <p:nvPr/>
        </p:nvSpPr>
        <p:spPr>
          <a:xfrm>
            <a:off x="6781798" y="5777917"/>
            <a:ext cx="274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Level (e.g. primary)</a:t>
            </a:r>
          </a:p>
          <a:p>
            <a:r>
              <a:rPr lang="en-US" b="1" dirty="0">
                <a:solidFill>
                  <a:schemeClr val="accent1"/>
                </a:solidFill>
              </a:rPr>
              <a:t>Node (e.g. R14_RUS)</a:t>
            </a:r>
          </a:p>
          <a:p>
            <a:r>
              <a:rPr lang="en-US" b="1" dirty="0">
                <a:solidFill>
                  <a:schemeClr val="accent6"/>
                </a:solidFill>
              </a:rPr>
              <a:t>Commodity (e.g. crude oil)</a:t>
            </a:r>
            <a:endParaRPr lang="en-AT" b="1" dirty="0">
              <a:solidFill>
                <a:schemeClr val="accent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E15A37-D614-423C-9419-38BC042833B7}"/>
              </a:ext>
            </a:extLst>
          </p:cNvPr>
          <p:cNvSpPr txBox="1"/>
          <p:nvPr/>
        </p:nvSpPr>
        <p:spPr>
          <a:xfrm>
            <a:off x="9432020" y="5777917"/>
            <a:ext cx="258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Technology (e.g. </a:t>
            </a:r>
            <a:r>
              <a:rPr lang="en-US" b="1" dirty="0" err="1">
                <a:solidFill>
                  <a:schemeClr val="accent2"/>
                </a:solidFill>
              </a:rPr>
              <a:t>oil_exp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Parameter (e.g. input)</a:t>
            </a:r>
            <a:endParaRPr lang="en-AT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39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trade in MESSAGE</a:t>
            </a:r>
            <a:br>
              <a:rPr lang="en-US" sz="3600" b="1" dirty="0"/>
            </a:br>
            <a:r>
              <a:rPr lang="en-US" sz="3600" dirty="0"/>
              <a:t>“Global Pool” schema</a:t>
            </a:r>
            <a:endParaRPr lang="en-AT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7422D9-2D2E-4B77-A861-7ACBF23BA0BC}"/>
              </a:ext>
            </a:extLst>
          </p:cNvPr>
          <p:cNvGrpSpPr/>
          <p:nvPr/>
        </p:nvGrpSpPr>
        <p:grpSpPr>
          <a:xfrm>
            <a:off x="7776598" y="6211669"/>
            <a:ext cx="4415402" cy="646331"/>
            <a:chOff x="5753449" y="5777917"/>
            <a:chExt cx="6262381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C4C9BE-7623-4F5A-9B9E-962188923F10}"/>
                </a:ext>
              </a:extLst>
            </p:cNvPr>
            <p:cNvSpPr txBox="1"/>
            <p:nvPr/>
          </p:nvSpPr>
          <p:spPr>
            <a:xfrm>
              <a:off x="5753449" y="5778346"/>
              <a:ext cx="1115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Legend:</a:t>
              </a:r>
              <a:endParaRPr lang="en-AT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FE281B-2D7C-45BC-A425-7CC36E59777E}"/>
                </a:ext>
              </a:extLst>
            </p:cNvPr>
            <p:cNvSpPr txBox="1"/>
            <p:nvPr/>
          </p:nvSpPr>
          <p:spPr>
            <a:xfrm>
              <a:off x="6781798" y="5777917"/>
              <a:ext cx="274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Level (e.g. primary)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Node (e.g. R14_RUS)</a:t>
              </a:r>
            </a:p>
            <a:p>
              <a:r>
                <a:rPr lang="en-US" sz="1200" b="1" dirty="0">
                  <a:solidFill>
                    <a:schemeClr val="accent6"/>
                  </a:solidFill>
                </a:rPr>
                <a:t>Commodity (e.g. crude oil)</a:t>
              </a:r>
              <a:endParaRPr lang="en-AT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E15A37-D614-423C-9419-38BC042833B7}"/>
                </a:ext>
              </a:extLst>
            </p:cNvPr>
            <p:cNvSpPr txBox="1"/>
            <p:nvPr/>
          </p:nvSpPr>
          <p:spPr>
            <a:xfrm>
              <a:off x="9432020" y="5777917"/>
              <a:ext cx="2583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</a:rPr>
                <a:t>Technology (e.g. </a:t>
              </a:r>
              <a:r>
                <a:rPr lang="en-US" sz="1200" b="1" dirty="0" err="1">
                  <a:solidFill>
                    <a:schemeClr val="accent2"/>
                  </a:solidFill>
                </a:rPr>
                <a:t>oil_exp</a:t>
              </a:r>
              <a:r>
                <a:rPr lang="en-US" sz="1200" b="1" dirty="0">
                  <a:solidFill>
                    <a:schemeClr val="accent2"/>
                  </a:solidFill>
                </a:rPr>
                <a:t>)</a:t>
              </a:r>
            </a:p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Parameter (e.g. input)</a:t>
              </a:r>
              <a:endParaRPr lang="en-AT" sz="12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F447A4-3F40-4567-859F-B4C0DB0B81FF}"/>
              </a:ext>
            </a:extLst>
          </p:cNvPr>
          <p:cNvGrpSpPr/>
          <p:nvPr/>
        </p:nvGrpSpPr>
        <p:grpSpPr>
          <a:xfrm>
            <a:off x="0" y="2504610"/>
            <a:ext cx="4030198" cy="3486999"/>
            <a:chOff x="0" y="2504610"/>
            <a:chExt cx="4030198" cy="348699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6271E2-DB68-4512-89BD-EFD41DF94C95}"/>
                </a:ext>
              </a:extLst>
            </p:cNvPr>
            <p:cNvGrpSpPr/>
            <p:nvPr/>
          </p:nvGrpSpPr>
          <p:grpSpPr>
            <a:xfrm>
              <a:off x="0" y="2504610"/>
              <a:ext cx="4030198" cy="2384495"/>
              <a:chOff x="40110" y="2508200"/>
              <a:chExt cx="4030198" cy="238449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5C5C6DB-DE19-4D05-9CD7-3107630401A3}"/>
                  </a:ext>
                </a:extLst>
              </p:cNvPr>
              <p:cNvSpPr/>
              <p:nvPr/>
            </p:nvSpPr>
            <p:spPr>
              <a:xfrm>
                <a:off x="2226183" y="3149186"/>
                <a:ext cx="1844125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AT" sz="9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FD20630-B44A-49DF-974D-FD1A233556D4}"/>
                  </a:ext>
                </a:extLst>
              </p:cNvPr>
              <p:cNvSpPr/>
              <p:nvPr/>
            </p:nvSpPr>
            <p:spPr>
              <a:xfrm>
                <a:off x="410672" y="3149186"/>
                <a:ext cx="1844131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57949CC-A0AC-45CA-8E6A-DDE44B5FCF7C}"/>
                  </a:ext>
                </a:extLst>
              </p:cNvPr>
              <p:cNvCxnSpPr/>
              <p:nvPr/>
            </p:nvCxnSpPr>
            <p:spPr>
              <a:xfrm>
                <a:off x="422162" y="2698372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C1A0659-7FC0-421A-8D97-87C1DE3ED7EA}"/>
                  </a:ext>
                </a:extLst>
              </p:cNvPr>
              <p:cNvSpPr/>
              <p:nvPr/>
            </p:nvSpPr>
            <p:spPr>
              <a:xfrm>
                <a:off x="1837188" y="3636152"/>
                <a:ext cx="764104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accent2"/>
                    </a:solidFill>
                  </a:rPr>
                  <a:t>oil_exp</a:t>
                </a:r>
                <a:endParaRPr lang="en-AT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4C88165-B9B7-4FC4-A466-FBB9750F4230}"/>
                  </a:ext>
                </a:extLst>
              </p:cNvPr>
              <p:cNvSpPr/>
              <p:nvPr/>
            </p:nvSpPr>
            <p:spPr>
              <a:xfrm>
                <a:off x="454093" y="35212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AFR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6B6D04D-680B-4F17-89FA-7AB4AC9F63D4}"/>
                  </a:ext>
                </a:extLst>
              </p:cNvPr>
              <p:cNvCxnSpPr>
                <a:cxnSpLocks/>
                <a:stCxn id="5" idx="6"/>
                <a:endCxn id="4" idx="1"/>
              </p:cNvCxnSpPr>
              <p:nvPr/>
            </p:nvCxnSpPr>
            <p:spPr>
              <a:xfrm flipV="1">
                <a:off x="1067381" y="3793665"/>
                <a:ext cx="76980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4E6DEB-12F8-46A7-AF0D-265C3C227480}"/>
                  </a:ext>
                </a:extLst>
              </p:cNvPr>
              <p:cNvSpPr txBox="1"/>
              <p:nvPr/>
            </p:nvSpPr>
            <p:spPr>
              <a:xfrm>
                <a:off x="1148493" y="3582800"/>
                <a:ext cx="6132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Input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4EC33C-A584-4CA2-89BC-821C7B467DED}"/>
                  </a:ext>
                </a:extLst>
              </p:cNvPr>
              <p:cNvSpPr txBox="1"/>
              <p:nvPr/>
            </p:nvSpPr>
            <p:spPr>
              <a:xfrm>
                <a:off x="2637966" y="3591409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Output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29E7C8-7147-403F-A8B5-1EE1A13D32F9}"/>
                  </a:ext>
                </a:extLst>
              </p:cNvPr>
              <p:cNvSpPr txBox="1"/>
              <p:nvPr/>
            </p:nvSpPr>
            <p:spPr>
              <a:xfrm>
                <a:off x="40110" y="2508200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PRIMARY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8455E62-4FEA-45E9-A4AC-17EABF56FE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1292" y="3791795"/>
                <a:ext cx="85572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522E04E-EAF1-4B13-BC7F-DF895B9264AB}"/>
                  </a:ext>
                </a:extLst>
              </p:cNvPr>
              <p:cNvSpPr/>
              <p:nvPr/>
            </p:nvSpPr>
            <p:spPr>
              <a:xfrm>
                <a:off x="3439441" y="3539342"/>
                <a:ext cx="583104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39BBAD3-8D47-46DC-84F4-FFD05ACBA901}"/>
                </a:ext>
              </a:extLst>
            </p:cNvPr>
            <p:cNvGrpSpPr/>
            <p:nvPr/>
          </p:nvGrpSpPr>
          <p:grpSpPr>
            <a:xfrm>
              <a:off x="1744793" y="5015751"/>
              <a:ext cx="933466" cy="975858"/>
              <a:chOff x="1432230" y="5013881"/>
              <a:chExt cx="933466" cy="975858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DA573F6-78FA-41B0-80AD-33C55677E1FD}"/>
                  </a:ext>
                </a:extLst>
              </p:cNvPr>
              <p:cNvSpPr/>
              <p:nvPr/>
            </p:nvSpPr>
            <p:spPr>
              <a:xfrm>
                <a:off x="1432230" y="5013881"/>
                <a:ext cx="933466" cy="9758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node_loc</a:t>
                </a:r>
                <a:endParaRPr lang="en-AT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EEE7F67-4841-4A94-B95A-FFA23674FF6B}"/>
                  </a:ext>
                </a:extLst>
              </p:cNvPr>
              <p:cNvSpPr/>
              <p:nvPr/>
            </p:nvSpPr>
            <p:spPr>
              <a:xfrm>
                <a:off x="1592319" y="50954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AFR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6D130B3-5DF6-4BAC-93D4-D54BD59276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1526" y="3958682"/>
              <a:ext cx="0" cy="10427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0D3E18-3665-4F91-AA4D-75857E99E1CB}"/>
              </a:ext>
            </a:extLst>
          </p:cNvPr>
          <p:cNvGrpSpPr/>
          <p:nvPr/>
        </p:nvGrpSpPr>
        <p:grpSpPr>
          <a:xfrm>
            <a:off x="3653546" y="2512230"/>
            <a:ext cx="4030198" cy="3486999"/>
            <a:chOff x="0" y="2504610"/>
            <a:chExt cx="4030198" cy="348699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FDAA6DE-9E74-472F-BB5E-7D7194E8334C}"/>
                </a:ext>
              </a:extLst>
            </p:cNvPr>
            <p:cNvGrpSpPr/>
            <p:nvPr/>
          </p:nvGrpSpPr>
          <p:grpSpPr>
            <a:xfrm>
              <a:off x="0" y="2504610"/>
              <a:ext cx="4030198" cy="2384495"/>
              <a:chOff x="40110" y="2508200"/>
              <a:chExt cx="4030198" cy="238449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A1DD44B-BFEF-4AF3-8BD4-B2F855CCBA85}"/>
                  </a:ext>
                </a:extLst>
              </p:cNvPr>
              <p:cNvSpPr/>
              <p:nvPr/>
            </p:nvSpPr>
            <p:spPr>
              <a:xfrm>
                <a:off x="2226183" y="3149186"/>
                <a:ext cx="1844125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AT" sz="90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1FB922C-F88B-43E5-862D-FB35ECB1B949}"/>
                  </a:ext>
                </a:extLst>
              </p:cNvPr>
              <p:cNvSpPr/>
              <p:nvPr/>
            </p:nvSpPr>
            <p:spPr>
              <a:xfrm>
                <a:off x="410672" y="3149186"/>
                <a:ext cx="1844131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8C181B1-1ABF-491F-8292-CA72BBA4EDEE}"/>
                  </a:ext>
                </a:extLst>
              </p:cNvPr>
              <p:cNvCxnSpPr/>
              <p:nvPr/>
            </p:nvCxnSpPr>
            <p:spPr>
              <a:xfrm>
                <a:off x="422162" y="2698372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B4CC43-6517-45E7-AE06-F191F015223B}"/>
                  </a:ext>
                </a:extLst>
              </p:cNvPr>
              <p:cNvSpPr/>
              <p:nvPr/>
            </p:nvSpPr>
            <p:spPr>
              <a:xfrm>
                <a:off x="1837188" y="3636152"/>
                <a:ext cx="764104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accent2"/>
                    </a:solidFill>
                  </a:rPr>
                  <a:t>oil_trd</a:t>
                </a:r>
                <a:endParaRPr lang="en-AT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AED4FAA-74F7-4848-A783-440BEEC925A2}"/>
                  </a:ext>
                </a:extLst>
              </p:cNvPr>
              <p:cNvSpPr/>
              <p:nvPr/>
            </p:nvSpPr>
            <p:spPr>
              <a:xfrm>
                <a:off x="454093" y="352886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09D5F31-4907-4100-B38C-47750032EC2F}"/>
                  </a:ext>
                </a:extLst>
              </p:cNvPr>
              <p:cNvCxnSpPr>
                <a:cxnSpLocks/>
                <a:stCxn id="43" idx="6"/>
                <a:endCxn id="42" idx="1"/>
              </p:cNvCxnSpPr>
              <p:nvPr/>
            </p:nvCxnSpPr>
            <p:spPr>
              <a:xfrm flipV="1">
                <a:off x="1067381" y="3793665"/>
                <a:ext cx="769807" cy="949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0902F5-DF54-4E42-A982-99503139785B}"/>
                  </a:ext>
                </a:extLst>
              </p:cNvPr>
              <p:cNvSpPr txBox="1"/>
              <p:nvPr/>
            </p:nvSpPr>
            <p:spPr>
              <a:xfrm>
                <a:off x="1148493" y="3582800"/>
                <a:ext cx="6132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Input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6FEC44-779E-4F79-BB46-3825788BDEC9}"/>
                  </a:ext>
                </a:extLst>
              </p:cNvPr>
              <p:cNvSpPr txBox="1"/>
              <p:nvPr/>
            </p:nvSpPr>
            <p:spPr>
              <a:xfrm>
                <a:off x="2637966" y="3591409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Output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4AA8F0-BE75-4ABB-8213-FA62392BB1DB}"/>
                  </a:ext>
                </a:extLst>
              </p:cNvPr>
              <p:cNvSpPr txBox="1"/>
              <p:nvPr/>
            </p:nvSpPr>
            <p:spPr>
              <a:xfrm>
                <a:off x="40110" y="2508200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EXPORT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B739A49-4EB3-4177-BF6A-BB8E061EB4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1292" y="3791795"/>
                <a:ext cx="85572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82569FA-A753-4507-96FE-53BF96D21CC6}"/>
                  </a:ext>
                </a:extLst>
              </p:cNvPr>
              <p:cNvSpPr/>
              <p:nvPr/>
            </p:nvSpPr>
            <p:spPr>
              <a:xfrm>
                <a:off x="3439441" y="3539342"/>
                <a:ext cx="583104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BDEAEA-CE46-43EF-B530-79383A01F66A}"/>
                </a:ext>
              </a:extLst>
            </p:cNvPr>
            <p:cNvGrpSpPr/>
            <p:nvPr/>
          </p:nvGrpSpPr>
          <p:grpSpPr>
            <a:xfrm>
              <a:off x="1744793" y="5015751"/>
              <a:ext cx="933466" cy="975858"/>
              <a:chOff x="1432230" y="5013881"/>
              <a:chExt cx="933466" cy="97585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80AF2D-2714-479F-A013-B9A693572D1B}"/>
                  </a:ext>
                </a:extLst>
              </p:cNvPr>
              <p:cNvSpPr/>
              <p:nvPr/>
            </p:nvSpPr>
            <p:spPr>
              <a:xfrm>
                <a:off x="1432230" y="5013881"/>
                <a:ext cx="933466" cy="9758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node_loc</a:t>
                </a:r>
                <a:endParaRPr lang="en-AT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10994D6-3E3C-406D-97B9-D9AC2A084A26}"/>
                  </a:ext>
                </a:extLst>
              </p:cNvPr>
              <p:cNvSpPr/>
              <p:nvPr/>
            </p:nvSpPr>
            <p:spPr>
              <a:xfrm>
                <a:off x="1592319" y="50954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943A876-7756-4A80-A2C7-D9B5866A92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1526" y="3958682"/>
              <a:ext cx="0" cy="10427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2B67939-497C-42AB-840F-65DB77F05EB6}"/>
              </a:ext>
            </a:extLst>
          </p:cNvPr>
          <p:cNvGrpSpPr/>
          <p:nvPr/>
        </p:nvGrpSpPr>
        <p:grpSpPr>
          <a:xfrm>
            <a:off x="7134955" y="2518566"/>
            <a:ext cx="4614217" cy="3486999"/>
            <a:chOff x="-175018" y="2504610"/>
            <a:chExt cx="4614217" cy="3486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CEAF862-BEDB-455F-A920-BA37FD8D9FF8}"/>
                </a:ext>
              </a:extLst>
            </p:cNvPr>
            <p:cNvGrpSpPr/>
            <p:nvPr/>
          </p:nvGrpSpPr>
          <p:grpSpPr>
            <a:xfrm>
              <a:off x="-175018" y="2504610"/>
              <a:ext cx="4614217" cy="2384495"/>
              <a:chOff x="-134908" y="2508200"/>
              <a:chExt cx="4614217" cy="238449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BD3E06B-2504-454F-924C-2CC3A891F6CA}"/>
                  </a:ext>
                </a:extLst>
              </p:cNvPr>
              <p:cNvSpPr/>
              <p:nvPr/>
            </p:nvSpPr>
            <p:spPr>
              <a:xfrm>
                <a:off x="2226183" y="3149186"/>
                <a:ext cx="1844125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AT" sz="900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2E67AE4-0E36-42DF-9597-6B063FDDE08A}"/>
                  </a:ext>
                </a:extLst>
              </p:cNvPr>
              <p:cNvCxnSpPr/>
              <p:nvPr/>
            </p:nvCxnSpPr>
            <p:spPr>
              <a:xfrm>
                <a:off x="4070308" y="2694633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D47FA2B-0BAA-406D-9E38-1BA9AF914C0D}"/>
                  </a:ext>
                </a:extLst>
              </p:cNvPr>
              <p:cNvSpPr/>
              <p:nvPr/>
            </p:nvSpPr>
            <p:spPr>
              <a:xfrm>
                <a:off x="410672" y="3149186"/>
                <a:ext cx="1844131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84585D6-E0DE-40E4-81BA-0DC31F2252C5}"/>
                  </a:ext>
                </a:extLst>
              </p:cNvPr>
              <p:cNvCxnSpPr/>
              <p:nvPr/>
            </p:nvCxnSpPr>
            <p:spPr>
              <a:xfrm>
                <a:off x="422162" y="2698372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776F184-00C3-4EC9-8BD5-5AB31A16CF6B}"/>
                  </a:ext>
                </a:extLst>
              </p:cNvPr>
              <p:cNvSpPr/>
              <p:nvPr/>
            </p:nvSpPr>
            <p:spPr>
              <a:xfrm>
                <a:off x="1837188" y="3636152"/>
                <a:ext cx="764104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accent2"/>
                    </a:solidFill>
                  </a:rPr>
                  <a:t>oil_imp</a:t>
                </a:r>
                <a:endParaRPr lang="en-AT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67BE10-6892-4B0A-919A-8E6B0E6056BB}"/>
                  </a:ext>
                </a:extLst>
              </p:cNvPr>
              <p:cNvSpPr/>
              <p:nvPr/>
            </p:nvSpPr>
            <p:spPr>
              <a:xfrm>
                <a:off x="454093" y="352886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F632F8AD-582A-4341-9969-13F1B62BA65F}"/>
                  </a:ext>
                </a:extLst>
              </p:cNvPr>
              <p:cNvCxnSpPr>
                <a:cxnSpLocks/>
                <a:stCxn id="67" idx="6"/>
                <a:endCxn id="66" idx="1"/>
              </p:cNvCxnSpPr>
              <p:nvPr/>
            </p:nvCxnSpPr>
            <p:spPr>
              <a:xfrm flipV="1">
                <a:off x="1067381" y="3793665"/>
                <a:ext cx="769807" cy="949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4668390-D830-4C91-983E-34F29A004C59}"/>
                  </a:ext>
                </a:extLst>
              </p:cNvPr>
              <p:cNvSpPr txBox="1"/>
              <p:nvPr/>
            </p:nvSpPr>
            <p:spPr>
              <a:xfrm>
                <a:off x="1148493" y="3582800"/>
                <a:ext cx="6132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Input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83F1919-0754-4481-BA08-8EFC0D69A83D}"/>
                  </a:ext>
                </a:extLst>
              </p:cNvPr>
              <p:cNvSpPr txBox="1"/>
              <p:nvPr/>
            </p:nvSpPr>
            <p:spPr>
              <a:xfrm>
                <a:off x="2637966" y="3591409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Output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6E6AF0D-22F9-4F64-A4EC-C40BDC60251F}"/>
                  </a:ext>
                </a:extLst>
              </p:cNvPr>
              <p:cNvSpPr txBox="1"/>
              <p:nvPr/>
            </p:nvSpPr>
            <p:spPr>
              <a:xfrm>
                <a:off x="-134908" y="2508200"/>
                <a:ext cx="110837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EXPORT/IMPORT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70F7EB3-6343-46A5-8B8B-7F6573802276}"/>
                  </a:ext>
                </a:extLst>
              </p:cNvPr>
              <p:cNvSpPr txBox="1"/>
              <p:nvPr/>
            </p:nvSpPr>
            <p:spPr>
              <a:xfrm>
                <a:off x="3661307" y="2508200"/>
                <a:ext cx="8180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SECONDARY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7FD0A84-D3B3-4CC7-BD48-A8F7AE2D2F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1292" y="3791795"/>
                <a:ext cx="85572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D8991C4-EE4D-476E-B26D-9BE592969FFF}"/>
                  </a:ext>
                </a:extLst>
              </p:cNvPr>
              <p:cNvSpPr/>
              <p:nvPr/>
            </p:nvSpPr>
            <p:spPr>
              <a:xfrm>
                <a:off x="3438744" y="3539342"/>
                <a:ext cx="616913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NAM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96A27FA-5585-4100-922B-430A93422725}"/>
                </a:ext>
              </a:extLst>
            </p:cNvPr>
            <p:cNvGrpSpPr/>
            <p:nvPr/>
          </p:nvGrpSpPr>
          <p:grpSpPr>
            <a:xfrm>
              <a:off x="1744793" y="5015751"/>
              <a:ext cx="933466" cy="975858"/>
              <a:chOff x="1432230" y="5013881"/>
              <a:chExt cx="933466" cy="97585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9CE9306-5AE9-4E1E-929C-4CDB936DA728}"/>
                  </a:ext>
                </a:extLst>
              </p:cNvPr>
              <p:cNvSpPr/>
              <p:nvPr/>
            </p:nvSpPr>
            <p:spPr>
              <a:xfrm>
                <a:off x="1432230" y="5013881"/>
                <a:ext cx="933466" cy="9758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node_loc</a:t>
                </a:r>
                <a:endParaRPr lang="en-AT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1B2B2EE-E2A0-476A-9161-ECBB53A10217}"/>
                  </a:ext>
                </a:extLst>
              </p:cNvPr>
              <p:cNvSpPr/>
              <p:nvPr/>
            </p:nvSpPr>
            <p:spPr>
              <a:xfrm>
                <a:off x="1592319" y="50954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NAM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B90ABED-9BB7-43F6-9C7F-CA6BEFEE11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1526" y="3958682"/>
              <a:ext cx="0" cy="10427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F8AD0E0-26E5-415C-89BB-77932D11D61A}"/>
              </a:ext>
            </a:extLst>
          </p:cNvPr>
          <p:cNvSpPr txBox="1"/>
          <p:nvPr/>
        </p:nvSpPr>
        <p:spPr>
          <a:xfrm>
            <a:off x="1905191" y="2373730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GP1</a:t>
            </a:r>
            <a:endParaRPr lang="en-AT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DB1CA65-42EA-48F7-8FD5-8BB2B29C7F3D}"/>
              </a:ext>
            </a:extLst>
          </p:cNvPr>
          <p:cNvSpPr txBox="1"/>
          <p:nvPr/>
        </p:nvSpPr>
        <p:spPr>
          <a:xfrm>
            <a:off x="5561617" y="2379229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GP2</a:t>
            </a:r>
            <a:endParaRPr lang="en-AT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CA0EFE8-5A20-4DCB-B93E-454D7DCEE03A}"/>
              </a:ext>
            </a:extLst>
          </p:cNvPr>
          <p:cNvSpPr txBox="1"/>
          <p:nvPr/>
        </p:nvSpPr>
        <p:spPr>
          <a:xfrm>
            <a:off x="9200218" y="2379229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GP3</a:t>
            </a:r>
            <a:endParaRPr lang="en-AT" b="1" dirty="0"/>
          </a:p>
        </p:txBody>
      </p:sp>
    </p:spTree>
    <p:extLst>
      <p:ext uri="{BB962C8B-B14F-4D97-AF65-F5344CB8AC3E}">
        <p14:creationId xmlns:p14="http://schemas.microsoft.com/office/powerpoint/2010/main" val="165230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trade in MESSAGE</a:t>
            </a:r>
            <a:br>
              <a:rPr lang="en-US" sz="3600" b="1" dirty="0"/>
            </a:br>
            <a:r>
              <a:rPr lang="en-US" sz="3600" dirty="0"/>
              <a:t>“Bilateral” schema</a:t>
            </a:r>
            <a:endParaRPr lang="en-AT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7422D9-2D2E-4B77-A861-7ACBF23BA0BC}"/>
              </a:ext>
            </a:extLst>
          </p:cNvPr>
          <p:cNvGrpSpPr/>
          <p:nvPr/>
        </p:nvGrpSpPr>
        <p:grpSpPr>
          <a:xfrm>
            <a:off x="7776598" y="6211669"/>
            <a:ext cx="4415402" cy="646331"/>
            <a:chOff x="5753449" y="5777917"/>
            <a:chExt cx="6262381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C4C9BE-7623-4F5A-9B9E-962188923F10}"/>
                </a:ext>
              </a:extLst>
            </p:cNvPr>
            <p:cNvSpPr txBox="1"/>
            <p:nvPr/>
          </p:nvSpPr>
          <p:spPr>
            <a:xfrm>
              <a:off x="5753449" y="5778346"/>
              <a:ext cx="1115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Legend:</a:t>
              </a:r>
              <a:endParaRPr lang="en-AT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FE281B-2D7C-45BC-A425-7CC36E59777E}"/>
                </a:ext>
              </a:extLst>
            </p:cNvPr>
            <p:cNvSpPr txBox="1"/>
            <p:nvPr/>
          </p:nvSpPr>
          <p:spPr>
            <a:xfrm>
              <a:off x="6781798" y="5777917"/>
              <a:ext cx="274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Level (e.g. primary)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Node (e.g. R14_RUS)</a:t>
              </a:r>
            </a:p>
            <a:p>
              <a:r>
                <a:rPr lang="en-US" sz="1200" b="1" dirty="0">
                  <a:solidFill>
                    <a:schemeClr val="accent6"/>
                  </a:solidFill>
                </a:rPr>
                <a:t>Commodity (e.g. crude oil)</a:t>
              </a:r>
              <a:endParaRPr lang="en-AT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E15A37-D614-423C-9419-38BC042833B7}"/>
                </a:ext>
              </a:extLst>
            </p:cNvPr>
            <p:cNvSpPr txBox="1"/>
            <p:nvPr/>
          </p:nvSpPr>
          <p:spPr>
            <a:xfrm>
              <a:off x="9432020" y="5777917"/>
              <a:ext cx="2583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</a:rPr>
                <a:t>Technology (e.g. </a:t>
              </a:r>
              <a:r>
                <a:rPr lang="en-US" sz="1200" b="1" dirty="0" err="1">
                  <a:solidFill>
                    <a:schemeClr val="accent2"/>
                  </a:solidFill>
                </a:rPr>
                <a:t>oil_exp</a:t>
              </a:r>
              <a:r>
                <a:rPr lang="en-US" sz="1200" b="1" dirty="0">
                  <a:solidFill>
                    <a:schemeClr val="accent2"/>
                  </a:solidFill>
                </a:rPr>
                <a:t>)</a:t>
              </a:r>
            </a:p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Parameter (e.g. input)</a:t>
              </a:r>
              <a:endParaRPr lang="en-AT" sz="12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37C82C-7B02-491E-A489-C351261D0149}"/>
              </a:ext>
            </a:extLst>
          </p:cNvPr>
          <p:cNvGrpSpPr/>
          <p:nvPr/>
        </p:nvGrpSpPr>
        <p:grpSpPr>
          <a:xfrm>
            <a:off x="2036754" y="2024063"/>
            <a:ext cx="8118492" cy="3496524"/>
            <a:chOff x="-22150" y="1690688"/>
            <a:chExt cx="8118492" cy="349652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4F447A4-3F40-4567-859F-B4C0DB0B81FF}"/>
                </a:ext>
              </a:extLst>
            </p:cNvPr>
            <p:cNvGrpSpPr/>
            <p:nvPr/>
          </p:nvGrpSpPr>
          <p:grpSpPr>
            <a:xfrm>
              <a:off x="-22150" y="1690688"/>
              <a:ext cx="4030198" cy="3486999"/>
              <a:chOff x="0" y="2504610"/>
              <a:chExt cx="4030198" cy="348699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96271E2-DB68-4512-89BD-EFD41DF94C95}"/>
                  </a:ext>
                </a:extLst>
              </p:cNvPr>
              <p:cNvGrpSpPr/>
              <p:nvPr/>
            </p:nvGrpSpPr>
            <p:grpSpPr>
              <a:xfrm>
                <a:off x="0" y="2504610"/>
                <a:ext cx="4030198" cy="2384495"/>
                <a:chOff x="40110" y="2508200"/>
                <a:chExt cx="4030198" cy="238449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5C5C6DB-DE19-4D05-9CD7-3107630401A3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 err="1">
                      <a:solidFill>
                        <a:schemeClr val="accent6"/>
                      </a:solidFill>
                    </a:rPr>
                    <a:t>gas_weu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AT" sz="900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FD20630-B44A-49DF-974D-FD1A233556D4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>
                      <a:solidFill>
                        <a:schemeClr val="accent6"/>
                      </a:solidFill>
                    </a:rPr>
                    <a:t>gas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B57949CC-A0AC-45CA-8E6A-DDE44B5FCF7C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1A0659-7FC0-421A-8D97-87C1DE3ED7EA}"/>
                    </a:ext>
                  </a:extLst>
                </p:cNvPr>
                <p:cNvSpPr/>
                <p:nvPr/>
              </p:nvSpPr>
              <p:spPr>
                <a:xfrm>
                  <a:off x="1809503" y="3646105"/>
                  <a:ext cx="870255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solidFill>
                        <a:schemeClr val="accent2"/>
                      </a:solidFill>
                    </a:rPr>
                    <a:t>gas_exp_weu</a:t>
                  </a:r>
                  <a:endParaRPr lang="en-AT" sz="9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4C88165-B9B7-4FC4-A466-FBB9750F4230}"/>
                    </a:ext>
                  </a:extLst>
                </p:cNvPr>
                <p:cNvSpPr/>
                <p:nvPr/>
              </p:nvSpPr>
              <p:spPr>
                <a:xfrm>
                  <a:off x="454093" y="35212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AFR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6B6D04D-680B-4F17-89FA-7AB4AC9F63D4}"/>
                    </a:ext>
                  </a:extLst>
                </p:cNvPr>
                <p:cNvCxnSpPr>
                  <a:cxnSpLocks/>
                  <a:stCxn id="5" idx="6"/>
                  <a:endCxn id="4" idx="1"/>
                </p:cNvCxnSpPr>
                <p:nvPr/>
              </p:nvCxnSpPr>
              <p:spPr>
                <a:xfrm>
                  <a:off x="1067381" y="3795535"/>
                  <a:ext cx="742122" cy="8083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34E6DEB-12F8-46A7-AF0D-265C3C227480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Input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24EC33C-A584-4CA2-89BC-821C7B467DED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Output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229E7C8-7147-403F-A8B5-1EE1A13D32F9}"/>
                    </a:ext>
                  </a:extLst>
                </p:cNvPr>
                <p:cNvSpPr txBox="1"/>
                <p:nvPr/>
              </p:nvSpPr>
              <p:spPr>
                <a:xfrm>
                  <a:off x="40110" y="2508200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rgbClr val="7030A0"/>
                      </a:solidFill>
                    </a:rPr>
                    <a:t>PRIMARY</a:t>
                  </a:r>
                  <a:endParaRPr lang="en-AT" sz="9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68455E62-4FEA-45E9-A4AC-17EABF56FE1D}"/>
                    </a:ext>
                  </a:extLst>
                </p:cNvPr>
                <p:cNvCxnSpPr>
                  <a:cxnSpLocks/>
                  <a:stCxn id="4" idx="3"/>
                </p:cNvCxnSpPr>
                <p:nvPr/>
              </p:nvCxnSpPr>
              <p:spPr>
                <a:xfrm flipV="1">
                  <a:off x="2679758" y="3791796"/>
                  <a:ext cx="777261" cy="11822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522E04E-EAF1-4B13-BC7F-DF895B9264AB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583104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GLB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39BBAD3-8D47-46DC-84F4-FFD05ACBA901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DA573F6-78FA-41B0-80AD-33C55677E1FD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000" dirty="0" err="1">
                      <a:solidFill>
                        <a:schemeClr val="tx1"/>
                      </a:solidFill>
                    </a:rPr>
                    <a:t>node_loc</a:t>
                  </a:r>
                  <a:endParaRPr lang="en-AT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EEE7F67-4841-4A94-B95A-FFA23674FF6B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AFR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6D130B3-5DF6-4BAC-93D4-D54BD59276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60D3E18-3665-4F91-AA4D-75857E99E1CB}"/>
                </a:ext>
              </a:extLst>
            </p:cNvPr>
            <p:cNvGrpSpPr/>
            <p:nvPr/>
          </p:nvGrpSpPr>
          <p:grpSpPr>
            <a:xfrm>
              <a:off x="3645297" y="1700213"/>
              <a:ext cx="4030198" cy="3486999"/>
              <a:chOff x="0" y="2504610"/>
              <a:chExt cx="4030198" cy="348699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FDAA6DE-9E74-472F-BB5E-7D7194E8334C}"/>
                  </a:ext>
                </a:extLst>
              </p:cNvPr>
              <p:cNvGrpSpPr/>
              <p:nvPr/>
            </p:nvGrpSpPr>
            <p:grpSpPr>
              <a:xfrm>
                <a:off x="0" y="2504610"/>
                <a:ext cx="4030198" cy="2384495"/>
                <a:chOff x="40110" y="2508200"/>
                <a:chExt cx="4030198" cy="2384495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A1DD44B-BFEF-4AF3-8BD4-B2F855CCBA85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>
                      <a:solidFill>
                        <a:schemeClr val="accent6"/>
                      </a:solidFill>
                    </a:rPr>
                    <a:t>gas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AT" sz="900" dirty="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1FB922C-F88B-43E5-862D-FB35ECB1B949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 err="1">
                      <a:solidFill>
                        <a:schemeClr val="accent6"/>
                      </a:solidFill>
                    </a:rPr>
                    <a:t>gas_weu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8C181B1-1ABF-491F-8292-CA72BBA4EDEE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FB4CC43-6517-45E7-AE06-F191F015223B}"/>
                    </a:ext>
                  </a:extLst>
                </p:cNvPr>
                <p:cNvSpPr/>
                <p:nvPr/>
              </p:nvSpPr>
              <p:spPr>
                <a:xfrm>
                  <a:off x="1837188" y="3636152"/>
                  <a:ext cx="764104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solidFill>
                        <a:schemeClr val="accent2"/>
                      </a:solidFill>
                    </a:rPr>
                    <a:t>gas_imp</a:t>
                  </a:r>
                  <a:endParaRPr lang="en-AT" sz="9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4AED4FAA-74F7-4848-A783-440BEEC925A2}"/>
                    </a:ext>
                  </a:extLst>
                </p:cNvPr>
                <p:cNvSpPr/>
                <p:nvPr/>
              </p:nvSpPr>
              <p:spPr>
                <a:xfrm>
                  <a:off x="454093" y="352886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GLB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609D5F31-4907-4100-B38C-47750032EC2F}"/>
                    </a:ext>
                  </a:extLst>
                </p:cNvPr>
                <p:cNvCxnSpPr>
                  <a:cxnSpLocks/>
                  <a:stCxn id="43" idx="6"/>
                  <a:endCxn id="42" idx="1"/>
                </p:cNvCxnSpPr>
                <p:nvPr/>
              </p:nvCxnSpPr>
              <p:spPr>
                <a:xfrm flipV="1">
                  <a:off x="1067381" y="3793665"/>
                  <a:ext cx="769807" cy="9490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B0902F5-DF54-4E42-A982-99503139785B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Input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66FEC44-779E-4F79-BB46-3825788BDEC9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Output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04AA8F0-BE75-4ABB-8213-FA62392BB1DB}"/>
                    </a:ext>
                  </a:extLst>
                </p:cNvPr>
                <p:cNvSpPr txBox="1"/>
                <p:nvPr/>
              </p:nvSpPr>
              <p:spPr>
                <a:xfrm>
                  <a:off x="40110" y="2508200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rgbClr val="7030A0"/>
                      </a:solidFill>
                    </a:rPr>
                    <a:t>PIPED-GAS</a:t>
                  </a:r>
                  <a:endParaRPr lang="en-AT" sz="9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B739A49-4EB3-4177-BF6A-BB8E061EB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1292" y="3791795"/>
                  <a:ext cx="855727" cy="1870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C82569FA-A753-4507-96FE-53BF96D21CC6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616216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WEU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6BDEAEA-CE46-43EF-B530-79383A01F66A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680AF2D-2714-479F-A013-B9A693572D1B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000" dirty="0" err="1">
                      <a:solidFill>
                        <a:schemeClr val="tx1"/>
                      </a:solidFill>
                    </a:rPr>
                    <a:t>node_loc</a:t>
                  </a:r>
                  <a:endParaRPr lang="en-AT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10994D6-3E3C-406D-97B9-D9AC2A084A26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WEU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43A876-7756-4A80-A2C7-D9B5866A92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3F1ADB6-84B1-4C41-948B-FEDC7B98FCC7}"/>
                </a:ext>
              </a:extLst>
            </p:cNvPr>
            <p:cNvCxnSpPr/>
            <p:nvPr/>
          </p:nvCxnSpPr>
          <p:spPr>
            <a:xfrm>
              <a:off x="7676723" y="1877122"/>
              <a:ext cx="0" cy="219432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7EC4C3E-BCF5-4440-879A-09FEA36D319A}"/>
                </a:ext>
              </a:extLst>
            </p:cNvPr>
            <p:cNvSpPr txBox="1"/>
            <p:nvPr/>
          </p:nvSpPr>
          <p:spPr>
            <a:xfrm>
              <a:off x="7225345" y="1690688"/>
              <a:ext cx="8709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7030A0"/>
                  </a:solidFill>
                </a:rPr>
                <a:t>SECONDARY</a:t>
              </a:r>
              <a:endParaRPr lang="en-AT" sz="9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F3A10CBC-8C98-46AA-902F-E70D1A7279A8}"/>
              </a:ext>
            </a:extLst>
          </p:cNvPr>
          <p:cNvSpPr txBox="1"/>
          <p:nvPr/>
        </p:nvSpPr>
        <p:spPr>
          <a:xfrm>
            <a:off x="3952065" y="2063833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B1</a:t>
            </a:r>
            <a:endParaRPr lang="en-AT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4A1694C-3423-4916-89EF-160AD5525398}"/>
              </a:ext>
            </a:extLst>
          </p:cNvPr>
          <p:cNvSpPr txBox="1"/>
          <p:nvPr/>
        </p:nvSpPr>
        <p:spPr>
          <a:xfrm>
            <a:off x="7609083" y="2063833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B2</a:t>
            </a:r>
            <a:endParaRPr lang="en-AT" b="1" dirty="0"/>
          </a:p>
        </p:txBody>
      </p:sp>
    </p:spTree>
    <p:extLst>
      <p:ext uri="{BB962C8B-B14F-4D97-AF65-F5344CB8AC3E}">
        <p14:creationId xmlns:p14="http://schemas.microsoft.com/office/powerpoint/2010/main" val="111871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AF2BA397-7041-4393-8659-E6C085138AEB}"/>
              </a:ext>
            </a:extLst>
          </p:cNvPr>
          <p:cNvSpPr/>
          <p:nvPr/>
        </p:nvSpPr>
        <p:spPr>
          <a:xfrm>
            <a:off x="8498048" y="29496"/>
            <a:ext cx="3431097" cy="1611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Technologies for bilateral trade</a:t>
            </a:r>
            <a:endParaRPr lang="en-AT" sz="36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E75C0C-EE0A-479F-8F45-E0320C356E54}"/>
              </a:ext>
            </a:extLst>
          </p:cNvPr>
          <p:cNvGrpSpPr/>
          <p:nvPr/>
        </p:nvGrpSpPr>
        <p:grpSpPr>
          <a:xfrm>
            <a:off x="8596105" y="107432"/>
            <a:ext cx="3034872" cy="1418039"/>
            <a:chOff x="1009645" y="1431131"/>
            <a:chExt cx="3034872" cy="14180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77949F-CBFE-47F9-B281-0042336EA338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gas_exp_afr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A14107-045D-40FF-9D9F-1C3997F17722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gas_exp_weu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8F2C14-B779-405F-9BB5-92F9874EC355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D5B1A5-3D9A-4E10-A857-9CADC7EC4D72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Natural gas</a:t>
              </a:r>
            </a:p>
            <a:p>
              <a:r>
                <a:rPr lang="en-US" dirty="0"/>
                <a:t>(piped)</a:t>
              </a:r>
              <a:endParaRPr lang="en-AT" dirty="0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0D5B02FC-AA8F-4F23-B98A-3469BE692EFD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110C12-E275-44A9-99D0-C3AD532DDBE1}"/>
              </a:ext>
            </a:extLst>
          </p:cNvPr>
          <p:cNvGrpSpPr/>
          <p:nvPr/>
        </p:nvGrpSpPr>
        <p:grpSpPr>
          <a:xfrm>
            <a:off x="992867" y="1782390"/>
            <a:ext cx="3034872" cy="1418039"/>
            <a:chOff x="1009645" y="1431131"/>
            <a:chExt cx="3034872" cy="14180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1907A8-A48D-4C83-811D-BE7EB7533017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oil_exp_afr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CE2FD-7FC9-4161-BFC3-0AD7B76C5F81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oil_exp_weu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52318D-DD1F-4746-ACDC-CC199949F51E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F35A1F-01E7-4F85-8485-93EAA74B24B6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Crude oil</a:t>
              </a:r>
              <a:endParaRPr lang="en-AT" dirty="0"/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A6B6D01E-0973-4243-982F-956E9DCEC951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5E385F-0081-49FF-9F55-97350BE384AA}"/>
              </a:ext>
            </a:extLst>
          </p:cNvPr>
          <p:cNvGrpSpPr/>
          <p:nvPr/>
        </p:nvGrpSpPr>
        <p:grpSpPr>
          <a:xfrm>
            <a:off x="4712027" y="1765147"/>
            <a:ext cx="3034872" cy="1418039"/>
            <a:chOff x="1009645" y="1431131"/>
            <a:chExt cx="3034872" cy="14180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1C2586-A579-4592-BD05-5277B03B4564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coal_exp_afr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05BA6D-BF29-41DF-AA8C-09521C659087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coal_exp_weu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D7F62E-7133-439A-89A6-A4D82E62A6C0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8F7484-EE7F-4DA1-AED8-0859495A97A7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Coal</a:t>
              </a:r>
              <a:endParaRPr lang="en-AT" dirty="0"/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DB83084D-0A01-4440-A0E0-F0DCE25F11AC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7013F3-8DF4-44B3-929E-18B8FE84261A}"/>
              </a:ext>
            </a:extLst>
          </p:cNvPr>
          <p:cNvGrpSpPr/>
          <p:nvPr/>
        </p:nvGrpSpPr>
        <p:grpSpPr>
          <a:xfrm>
            <a:off x="1008926" y="3377779"/>
            <a:ext cx="3034872" cy="1418039"/>
            <a:chOff x="1009645" y="1431131"/>
            <a:chExt cx="3034872" cy="14180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06A5F4-3470-48FD-9FFD-6175EE012D57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lng_exp_afr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2E162EE-2B1E-4A44-BDDB-FBE101B91C60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lng_exp_weu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021ABC-A82C-414B-B26A-1EC661C8F557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F9809D-3112-4B46-9936-9275A58A6BDE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LNG</a:t>
              </a:r>
              <a:endParaRPr lang="en-AT" dirty="0"/>
            </a:p>
          </p:txBody>
        </p: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1E3B43B3-D8A4-46C0-AE12-B993F56321FC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E2D41E7-AB87-4C18-B369-308B22A12206}"/>
              </a:ext>
            </a:extLst>
          </p:cNvPr>
          <p:cNvGrpSpPr/>
          <p:nvPr/>
        </p:nvGrpSpPr>
        <p:grpSpPr>
          <a:xfrm>
            <a:off x="4712027" y="3375339"/>
            <a:ext cx="3034872" cy="1418039"/>
            <a:chOff x="1009645" y="1431131"/>
            <a:chExt cx="3034872" cy="141803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2B7DF64-2CFC-437F-A3E3-5C4CE72B445F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eth_exp_afr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C0C658-05DE-4A22-B03F-B2C27519127D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eth_exp_weu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575CA6D-B498-468A-8B97-6C407A5D5F12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63F7AD-A65D-467D-B02D-EC40FA4442AD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Ethanol</a:t>
              </a:r>
              <a:endParaRPr lang="en-AT" dirty="0"/>
            </a:p>
          </p:txBody>
        </p: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8FCAF1F7-B709-406D-B340-2E15A4B2CF10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D3C4DC7-D8EE-4E64-B096-86D0CE3FFBAF}"/>
              </a:ext>
            </a:extLst>
          </p:cNvPr>
          <p:cNvGrpSpPr/>
          <p:nvPr/>
        </p:nvGrpSpPr>
        <p:grpSpPr>
          <a:xfrm>
            <a:off x="992867" y="4958156"/>
            <a:ext cx="3034872" cy="1418039"/>
            <a:chOff x="1009645" y="1431131"/>
            <a:chExt cx="3034872" cy="141803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C719422-D1A5-47AD-B8C6-C6FEB2CE5985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foil_exp_afr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2E15C19-8A62-4B9E-B10A-D92F7C04FFF3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foil_exp_weu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2045F37-C1E3-400E-A52F-F6E52AE6F9EA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09FCB75-317D-4109-B811-4D48B11987A7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Fuel oil</a:t>
              </a:r>
            </a:p>
            <a:p>
              <a:r>
                <a:rPr lang="en-US" dirty="0"/>
                <a:t>(petroleum)</a:t>
              </a:r>
              <a:endParaRPr lang="en-AT" dirty="0"/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B697567E-97D5-4D61-8286-ACE1BFF88A9E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80317D-CF3A-4636-9D78-C05429FC53E2}"/>
              </a:ext>
            </a:extLst>
          </p:cNvPr>
          <p:cNvGrpSpPr/>
          <p:nvPr/>
        </p:nvGrpSpPr>
        <p:grpSpPr>
          <a:xfrm>
            <a:off x="8596105" y="3429000"/>
            <a:ext cx="3034872" cy="1418039"/>
            <a:chOff x="1009645" y="1431131"/>
            <a:chExt cx="3034872" cy="141803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F412435-AD9E-4439-B8F8-0510A2698010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meth_exp_afr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F0AFD3C-E888-4F2B-8928-14B0774CEE78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meth_exp_weu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1F8B576-749F-46A5-9B37-6C4C02CF46FC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6561C35-A234-413B-99E3-CFB24623C502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Methanol</a:t>
              </a:r>
              <a:endParaRPr lang="en-AT" dirty="0"/>
            </a:p>
          </p:txBody>
        </p:sp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36B0525D-4391-4316-B3D0-35E7555C7CD1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A8389C0-63C0-49D3-B8EE-D58678E31A42}"/>
              </a:ext>
            </a:extLst>
          </p:cNvPr>
          <p:cNvGrpSpPr/>
          <p:nvPr/>
        </p:nvGrpSpPr>
        <p:grpSpPr>
          <a:xfrm>
            <a:off x="4712027" y="5010727"/>
            <a:ext cx="3034872" cy="1418039"/>
            <a:chOff x="1009645" y="1431131"/>
            <a:chExt cx="3034872" cy="14180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967996D-D447-4108-AF50-F9E4DF593686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loil_exp_afr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00BABBA-4806-4CCC-B75B-48A1496777B2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loil_exp_weu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0BDBF59-F2D8-4153-8F68-1AAAE057705B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A9C26E5-491D-4D4F-9810-8BCE97E16279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Liquid oil</a:t>
              </a:r>
            </a:p>
            <a:p>
              <a:r>
                <a:rPr lang="en-US" dirty="0"/>
                <a:t>(petroleum)</a:t>
              </a:r>
              <a:endParaRPr lang="en-AT" dirty="0"/>
            </a:p>
          </p:txBody>
        </p:sp>
        <p:sp>
          <p:nvSpPr>
            <p:cNvPr id="55" name="Left Brace 54">
              <a:extLst>
                <a:ext uri="{FF2B5EF4-FFF2-40B4-BE49-F238E27FC236}">
                  <a16:creationId xmlns:a16="http://schemas.microsoft.com/office/drawing/2014/main" id="{47693839-A48E-433A-8891-D9FDC2E11797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68DD693-7409-4D53-9DC5-2A69AC0DC14C}"/>
              </a:ext>
            </a:extLst>
          </p:cNvPr>
          <p:cNvGrpSpPr/>
          <p:nvPr/>
        </p:nvGrpSpPr>
        <p:grpSpPr>
          <a:xfrm>
            <a:off x="8596105" y="1787729"/>
            <a:ext cx="3034872" cy="1418039"/>
            <a:chOff x="1009645" y="1431131"/>
            <a:chExt cx="3034872" cy="141803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C873340-FB06-4A6F-ABC0-E40146B2FCC4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2"/>
                  </a:solidFill>
                </a:rPr>
                <a:t>lh2_exp_afr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5A1CA8B-95EE-4BEC-8E04-A6003B49B9C6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2"/>
                  </a:solidFill>
                </a:rPr>
                <a:t>lh2_exp_weu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6E5D13F-5C77-4BCD-839B-8558521896BD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445F3F9-DC64-46A4-85F4-B6402599C6CD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Liquid H</a:t>
              </a:r>
              <a:r>
                <a:rPr lang="en-US" sz="1050" dirty="0"/>
                <a:t>2</a:t>
              </a:r>
              <a:endParaRPr lang="en-US" dirty="0"/>
            </a:p>
          </p:txBody>
        </p:sp>
        <p:sp>
          <p:nvSpPr>
            <p:cNvPr id="61" name="Left Brace 60">
              <a:extLst>
                <a:ext uri="{FF2B5EF4-FFF2-40B4-BE49-F238E27FC236}">
                  <a16:creationId xmlns:a16="http://schemas.microsoft.com/office/drawing/2014/main" id="{28726092-F52B-4C19-AB30-7327A7D902BF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</p:spTree>
    <p:extLst>
      <p:ext uri="{BB962C8B-B14F-4D97-AF65-F5344CB8AC3E}">
        <p14:creationId xmlns:p14="http://schemas.microsoft.com/office/powerpoint/2010/main" val="419604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Workflow for trade in MESSAGE</a:t>
            </a:r>
            <a:endParaRPr lang="en-AT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80639-B342-409E-B594-86A76BB31432}"/>
              </a:ext>
            </a:extLst>
          </p:cNvPr>
          <p:cNvSpPr txBox="1"/>
          <p:nvPr/>
        </p:nvSpPr>
        <p:spPr>
          <a:xfrm>
            <a:off x="671118" y="1771686"/>
            <a:ext cx="42364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Regression analysis: </a:t>
            </a:r>
          </a:p>
          <a:p>
            <a:r>
              <a:rPr lang="en-US" dirty="0"/>
              <a:t>Determine coefficient of cost components (e.g. distance) on energy cost ($/</a:t>
            </a:r>
            <a:r>
              <a:rPr lang="en-US" dirty="0" err="1"/>
              <a:t>GWa</a:t>
            </a:r>
            <a:r>
              <a:rPr lang="en-US" dirty="0"/>
              <a:t>)</a:t>
            </a:r>
            <a:endParaRPr lang="en-A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E394D-A82A-4C06-AD1B-E448C50D562D}"/>
              </a:ext>
            </a:extLst>
          </p:cNvPr>
          <p:cNvSpPr txBox="1"/>
          <p:nvPr/>
        </p:nvSpPr>
        <p:spPr>
          <a:xfrm>
            <a:off x="671116" y="4198182"/>
            <a:ext cx="42364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Generate </a:t>
            </a:r>
            <a:r>
              <a:rPr lang="en-US" b="1" dirty="0" err="1"/>
              <a:t>var_cost</a:t>
            </a:r>
            <a:r>
              <a:rPr lang="en-US" b="1" dirty="0"/>
              <a:t> parameters:</a:t>
            </a:r>
          </a:p>
          <a:p>
            <a:r>
              <a:rPr lang="en-US" dirty="0"/>
              <a:t>Importer </a:t>
            </a:r>
            <a:r>
              <a:rPr lang="en-US" dirty="0" err="1"/>
              <a:t>var_cost</a:t>
            </a:r>
            <a:r>
              <a:rPr lang="en-US" dirty="0"/>
              <a:t> based on trade scenario and coefficients</a:t>
            </a:r>
            <a:endParaRPr lang="en-A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CD8CD-7867-46F2-BA2B-C935E0C23696}"/>
              </a:ext>
            </a:extLst>
          </p:cNvPr>
          <p:cNvSpPr txBox="1"/>
          <p:nvPr/>
        </p:nvSpPr>
        <p:spPr>
          <a:xfrm>
            <a:off x="671117" y="2987566"/>
            <a:ext cx="42364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Identify trade scenarios:</a:t>
            </a:r>
          </a:p>
          <a:p>
            <a:r>
              <a:rPr lang="en-US" dirty="0"/>
              <a:t>Example: many trade disputes, high regional conflict</a:t>
            </a:r>
            <a:endParaRPr lang="en-A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2F065B-D1A3-404E-A458-CB169F742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442" y="1514143"/>
            <a:ext cx="4046290" cy="11103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E8D78C-A92B-4F87-AA42-994D1E968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366" y="3429000"/>
            <a:ext cx="4236441" cy="18434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9EEE56-3FF8-42DA-9025-18581722748A}"/>
              </a:ext>
            </a:extLst>
          </p:cNvPr>
          <p:cNvSpPr txBox="1"/>
          <p:nvPr/>
        </p:nvSpPr>
        <p:spPr>
          <a:xfrm>
            <a:off x="671116" y="5331275"/>
            <a:ext cx="42364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Parameterize bilateral trade by sea routes:</a:t>
            </a:r>
          </a:p>
          <a:p>
            <a:r>
              <a:rPr lang="en-US" dirty="0"/>
              <a:t>Based on bilateral schema for piped gas</a:t>
            </a:r>
            <a:endParaRPr lang="en-AT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635690-836D-4E0D-B378-957C35505856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4907559" y="2069297"/>
            <a:ext cx="2376883" cy="164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5DCE3F6-10BE-4840-B7C9-A884B15D101A}"/>
              </a:ext>
            </a:extLst>
          </p:cNvPr>
          <p:cNvSpPr txBox="1"/>
          <p:nvPr/>
        </p:nvSpPr>
        <p:spPr>
          <a:xfrm rot="21330823">
            <a:off x="5436067" y="1848948"/>
            <a:ext cx="1909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Might look like</a:t>
            </a:r>
            <a:endParaRPr lang="en-AT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85081-4659-4A81-8C88-5373766909B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907558" y="3449231"/>
            <a:ext cx="2281808" cy="901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DE5E4A-EA41-4AD0-AC7B-455D8F0E9B17}"/>
              </a:ext>
            </a:extLst>
          </p:cNvPr>
          <p:cNvSpPr txBox="1"/>
          <p:nvPr/>
        </p:nvSpPr>
        <p:spPr>
          <a:xfrm rot="1415991">
            <a:off x="5615042" y="3623440"/>
            <a:ext cx="122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Might look like</a:t>
            </a:r>
            <a:endParaRPr lang="en-AT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9F8218-C102-4268-94F8-82EFB67C7310}"/>
              </a:ext>
            </a:extLst>
          </p:cNvPr>
          <p:cNvSpPr txBox="1"/>
          <p:nvPr/>
        </p:nvSpPr>
        <p:spPr>
          <a:xfrm>
            <a:off x="671116" y="6255346"/>
            <a:ext cx="3256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Run MESSAGE for each scenario</a:t>
            </a:r>
            <a:endParaRPr lang="en-A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A8966E-84CE-4169-8A39-B36559E3F1DF}"/>
              </a:ext>
            </a:extLst>
          </p:cNvPr>
          <p:cNvSpPr txBox="1"/>
          <p:nvPr/>
        </p:nvSpPr>
        <p:spPr>
          <a:xfrm>
            <a:off x="4288169" y="6255346"/>
            <a:ext cx="2674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Compare to gravity model</a:t>
            </a:r>
            <a:endParaRPr lang="en-AT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CC90DB-2A53-424C-B71A-14B7CFF4A6C6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789338" y="2695016"/>
            <a:ext cx="1" cy="29255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E9F84C-1BC8-4A03-BE78-5F20785174CF}"/>
              </a:ext>
            </a:extLst>
          </p:cNvPr>
          <p:cNvCxnSpPr>
            <a:cxnSpLocks/>
          </p:cNvCxnSpPr>
          <p:nvPr/>
        </p:nvCxnSpPr>
        <p:spPr>
          <a:xfrm flipH="1">
            <a:off x="2789336" y="3912474"/>
            <a:ext cx="1" cy="29255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664B05-E0D8-4EA7-8F95-D47C1AC3395F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789337" y="5121512"/>
            <a:ext cx="0" cy="209763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BD8363-31B2-4F29-885B-D64D931159C0}"/>
              </a:ext>
            </a:extLst>
          </p:cNvPr>
          <p:cNvCxnSpPr>
            <a:cxnSpLocks/>
          </p:cNvCxnSpPr>
          <p:nvPr/>
        </p:nvCxnSpPr>
        <p:spPr>
          <a:xfrm>
            <a:off x="2789336" y="5977606"/>
            <a:ext cx="0" cy="27774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11D4AC-7E67-47AC-9381-FB34E123E94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927478" y="6440012"/>
            <a:ext cx="360691" cy="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94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Energy costs in database</a:t>
            </a:r>
            <a:br>
              <a:rPr lang="en-US" sz="3600" b="1" dirty="0"/>
            </a:br>
            <a:r>
              <a:rPr lang="en-US" sz="3600" dirty="0"/>
              <a:t>Distribution of costs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6585358"/>
            <a:ext cx="10515600" cy="264049"/>
          </a:xfrm>
        </p:spPr>
        <p:txBody>
          <a:bodyPr>
            <a:normAutofit fontScale="92500" lnSpcReduction="20000"/>
          </a:bodyPr>
          <a:lstStyle/>
          <a:p>
            <a:pPr marL="0" indent="0" algn="r">
              <a:buNone/>
            </a:pPr>
            <a:r>
              <a:rPr lang="en-US" sz="1600" dirty="0"/>
              <a:t>Notes: 1) commodities are not disaggregated yet, 2) data are truncated at 1000 ($/</a:t>
            </a:r>
            <a:r>
              <a:rPr lang="en-US" sz="1600" dirty="0" err="1"/>
              <a:t>GWa</a:t>
            </a:r>
            <a:r>
              <a:rPr lang="en-US" sz="16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5AFEA-7D0F-4DA4-8D0C-B7400DE34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53" y="1690688"/>
            <a:ext cx="3657600" cy="2373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A7BCE-86CA-425C-9BC4-91984C51C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64466"/>
            <a:ext cx="3657600" cy="2344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C77247-0604-4F6C-B2F2-3A103CC62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547" y="1709806"/>
            <a:ext cx="3657600" cy="2354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C7B54C-3FB3-4E83-9F9C-EDF1DD670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547" y="4064466"/>
            <a:ext cx="3657600" cy="2367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7F5985-8D74-47E7-8995-F8752E840B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2894" y="1712688"/>
            <a:ext cx="3657600" cy="2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3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Regression analysis</a:t>
            </a:r>
            <a:br>
              <a:rPr lang="en-US" sz="3600" b="1" dirty="0"/>
            </a:br>
            <a:r>
              <a:rPr lang="en-US" sz="3600" dirty="0"/>
              <a:t>Setup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62818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2482</TotalTime>
  <Words>558</Words>
  <Application>Microsoft Office PowerPoint</Application>
  <PresentationFormat>Widescreen</PresentationFormat>
  <Paragraphs>269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Representation of trade and transportation networks in global energy models  Updates: 2019-06-27</vt:lpstr>
      <vt:lpstr>Updates</vt:lpstr>
      <vt:lpstr>Representing trade in MESSAGE Generalized schema</vt:lpstr>
      <vt:lpstr>Representing trade in MESSAGE “Global Pool” schema</vt:lpstr>
      <vt:lpstr>Representing trade in MESSAGE “Bilateral” schema</vt:lpstr>
      <vt:lpstr>Technologies for bilateral trade</vt:lpstr>
      <vt:lpstr>Workflow for trade in MESSAGE</vt:lpstr>
      <vt:lpstr>Energy costs in database Distribution of costs</vt:lpstr>
      <vt:lpstr>Regression analysis Setup</vt:lpstr>
      <vt:lpstr>Regression analysis Preliminary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of trade and transportation networks in global energy models  Updates: 2019-06-12</dc:title>
  <dc:creator>Shepard Jun</dc:creator>
  <cp:lastModifiedBy>SHEPARD Jun</cp:lastModifiedBy>
  <cp:revision>50</cp:revision>
  <dcterms:created xsi:type="dcterms:W3CDTF">2019-06-12T10:24:54Z</dcterms:created>
  <dcterms:modified xsi:type="dcterms:W3CDTF">2019-06-28T11:07:47Z</dcterms:modified>
</cp:coreProperties>
</file>