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6" r:id="rId6"/>
    <p:sldId id="264" r:id="rId7"/>
    <p:sldId id="265" r:id="rId8"/>
    <p:sldId id="267" r:id="rId9"/>
    <p:sldId id="268" r:id="rId10"/>
    <p:sldId id="269" r:id="rId11"/>
    <p:sldId id="270" r:id="rId12"/>
    <p:sldId id="260" r:id="rId13"/>
    <p:sldId id="271" r:id="rId14"/>
    <p:sldId id="272" r:id="rId15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EBF0F9"/>
    <a:srgbClr val="EEF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4D16-2542-406D-9A49-DFCFAB452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82920-5432-4357-B11B-4A8B455B0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0FC95-B595-4059-987D-D8595D2A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25/07/2019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EA5C0-E932-4D14-82C6-12CC0031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2E56A-9F5A-4CF3-8256-F034397E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3028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217A-FCB5-406A-9C60-7C2B49FD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1E1BE-7871-4A40-8686-12EDACAE7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A2181-C867-4C22-97EC-1A50EA289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25/07/2019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6290E-EFFB-4153-B9B0-F446D530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61E71-6EF0-4801-B15C-BA0F555A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5205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41BBC4-B308-4085-9D4D-84756AB81F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4A62-28F9-4C82-BC93-5EA8D69F4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5DEB8-8543-43A8-ADEA-5A05DD68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25/07/2019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81E4-968B-4EF3-8FCD-3840F440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D9736-C719-426E-80BE-CAC4AE67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6675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B992-50DD-438A-9EA8-72928690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A783D-7ECA-4B6A-A9B5-C6E8D70F8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61030-3BE5-4201-B0AE-99BE2BB1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25/07/2019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D2E34-EEC4-4B37-829B-11F0DB47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B51C7-0F86-4A0F-ACB8-E3F25F6D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7254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9A7A-1632-4559-8157-C5B513F34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DCED7-49A7-4C7E-9BF9-64A647BE7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974CA-8CE2-41F7-A72E-A2C417FE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25/07/2019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CC470-2060-4DA7-8F62-98A07388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445A4-920C-4407-9C26-402BEA74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3733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ECE3-275E-4A06-87C7-2DD3FAA8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FBFC9-BEEB-451B-9DE5-92E442ABA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F8EF8-B2EA-4C7C-9864-0109B7594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42225-AE88-46F2-8EFE-521253C8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25/07/2019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DE1B3-480F-45B1-9AAB-5B3AAFB7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9B5DD-02A6-47B9-9FF2-1EE4918A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1859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989F-2A03-4C9C-9CB6-F4459E71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F91F4-366D-4C99-9485-E273D7277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D4AD8-369F-4554-B7DE-363F3AD3B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2747E-AC59-4337-8BDE-06B65D905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9125B-A83D-4605-90C9-8779C8E2C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383DAC-4414-46DE-A35E-48C64EC5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25/07/2019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97177-239E-4A1F-A85E-FB85020A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7B76F-6334-4AFD-AA95-EADFCE31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776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94BE-B3F8-4167-8876-EB89BCE4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B9FA3-3881-4036-A058-4EED03AA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25/07/2019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24AB7-2244-4E6B-811E-CCFD5F98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2660B-F6EF-49B1-8B9F-2AFDAC20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0501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FD3DA-D770-4DC6-A23A-A3CCD14F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25/07/2019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0C665-7B69-4C0A-8DD5-E3A889F3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97047-19B8-4952-8EBE-ECC350FA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0708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A91E-FCBA-4E21-80AB-0E5B33C2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D8407-75D0-4A9B-8729-864BAC6D3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5C3E7-A31D-4289-A76A-AD12D637B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FB7DC-6297-4969-A683-6E6DEEB2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25/07/2019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6AD70-4719-4B58-B3FE-6DE4100D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5FB99-F447-45E3-B6E1-C9199540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6471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BAF1-E1EC-46CE-A5B4-B55E90F9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E6533-CA5F-46B9-9AAC-73FE839CC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752B0-D628-48E2-8143-47439D222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225DE-5295-4364-BF68-BE531E702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25/07/2019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B9F4D-D9BB-4964-B112-D391DE04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39CBD-3827-4949-84B2-EA3D35FF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2052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221C4-7230-4D58-9AF3-4DAF16CA7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B178E-CF68-4938-835D-D79FF3F85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3C5B3-7309-4630-9E0D-DE714FBDD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45487-47E7-426D-ABE3-F7B06940B163}" type="datetimeFigureOut">
              <a:rPr lang="en-AT" smtClean="0"/>
              <a:t>25/07/2019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50402-03D0-444A-8F37-76A38EB57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FB6E3-461D-48CD-B58C-02D142527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5611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marine.man-es.com/docs/librariesprovider6/test/5510-0196-01_18-1039-man-es_costs-and-benefits-l4_web.pdf?sfvrsn=72a018a2_3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D266-C86C-4B4F-A10D-10F22D674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Representation of trade and transportation networks in global energy models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Updates: 2019-07-04</a:t>
            </a:r>
            <a:endParaRPr lang="en-AT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BFC05-555E-496F-A6FE-CFF547AC9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>
              <a:latin typeface="+mj-lt"/>
            </a:endParaRPr>
          </a:p>
          <a:p>
            <a:pPr algn="l"/>
            <a:r>
              <a:rPr lang="en-US" dirty="0">
                <a:latin typeface="+mj-lt"/>
              </a:rPr>
              <a:t>Jun </a:t>
            </a:r>
            <a:r>
              <a:rPr lang="en-US" dirty="0" err="1">
                <a:latin typeface="+mj-lt"/>
              </a:rPr>
              <a:t>Ukita</a:t>
            </a:r>
            <a:r>
              <a:rPr lang="en-US" dirty="0">
                <a:latin typeface="+mj-lt"/>
              </a:rPr>
              <a:t> Shepard</a:t>
            </a:r>
          </a:p>
          <a:p>
            <a:pPr algn="l"/>
            <a:r>
              <a:rPr lang="en-US" dirty="0">
                <a:latin typeface="+mj-lt"/>
              </a:rPr>
              <a:t>IIASA-YSSP 2019</a:t>
            </a:r>
            <a:endParaRPr lang="en-A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041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BA7C-89AB-455A-859E-EF29589E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b="1" dirty="0"/>
              <a:t>Add shipping technology</a:t>
            </a:r>
            <a:br>
              <a:rPr lang="en-US" sz="3600" b="1" dirty="0"/>
            </a:br>
            <a:r>
              <a:rPr lang="en-US" sz="3600" dirty="0"/>
              <a:t>Disaggregating UNCTAD data</a:t>
            </a:r>
            <a:endParaRPr lang="en-AT" sz="36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09DA6A-4E7E-4425-BC62-F0BB07F66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13" y="2055787"/>
            <a:ext cx="5916117" cy="44370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A57B86-3C2E-45A1-B026-FBAE0E090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950" y="2055787"/>
            <a:ext cx="5913120" cy="443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99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BA7C-89AB-455A-859E-EF29589E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b="1" dirty="0"/>
              <a:t>Add shipping technology</a:t>
            </a:r>
            <a:br>
              <a:rPr lang="en-US" sz="3600" b="1" dirty="0"/>
            </a:br>
            <a:r>
              <a:rPr lang="en-US" sz="3600" dirty="0"/>
              <a:t>UNCTAD data </a:t>
            </a:r>
            <a:r>
              <a:rPr lang="en-US" sz="3600" dirty="0">
                <a:sym typeface="Wingdings" panose="05000000000000000000" pitchFamily="2" charset="2"/>
              </a:rPr>
              <a:t> </a:t>
            </a:r>
            <a:r>
              <a:rPr lang="en-US" sz="3600" dirty="0" err="1">
                <a:sym typeface="Wingdings" panose="05000000000000000000" pitchFamily="2" charset="2"/>
              </a:rPr>
              <a:t>historical_activity</a:t>
            </a:r>
            <a:r>
              <a:rPr lang="en-US" sz="3600" dirty="0">
                <a:sym typeface="Wingdings" panose="05000000000000000000" pitchFamily="2" charset="2"/>
              </a:rPr>
              <a:t> parameter</a:t>
            </a:r>
            <a:endParaRPr lang="en-AT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B9C279-B9CC-45AB-AE44-3ADD46F94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358" y="1690688"/>
            <a:ext cx="6641284" cy="498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5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49D5E-B0B7-4DD7-B3D8-2D17DA06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Representing trade in MESSAGE</a:t>
            </a:r>
            <a:br>
              <a:rPr lang="en-US" sz="3600" b="1" dirty="0"/>
            </a:br>
            <a:r>
              <a:rPr lang="en-US" sz="3600" dirty="0"/>
              <a:t>“Global Pool” schema</a:t>
            </a:r>
            <a:endParaRPr lang="en-AT" sz="3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87422D9-2D2E-4B77-A861-7ACBF23BA0BC}"/>
              </a:ext>
            </a:extLst>
          </p:cNvPr>
          <p:cNvGrpSpPr/>
          <p:nvPr/>
        </p:nvGrpSpPr>
        <p:grpSpPr>
          <a:xfrm>
            <a:off x="7776598" y="6211669"/>
            <a:ext cx="4415402" cy="646331"/>
            <a:chOff x="5753449" y="5777917"/>
            <a:chExt cx="6262381" cy="6463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C4C9BE-7623-4F5A-9B9E-962188923F10}"/>
                </a:ext>
              </a:extLst>
            </p:cNvPr>
            <p:cNvSpPr txBox="1"/>
            <p:nvPr/>
          </p:nvSpPr>
          <p:spPr>
            <a:xfrm>
              <a:off x="5753449" y="5778346"/>
              <a:ext cx="1115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Legend:</a:t>
              </a:r>
              <a:endParaRPr lang="en-AT" sz="12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FE281B-2D7C-45BC-A425-7CC36E59777E}"/>
                </a:ext>
              </a:extLst>
            </p:cNvPr>
            <p:cNvSpPr txBox="1"/>
            <p:nvPr/>
          </p:nvSpPr>
          <p:spPr>
            <a:xfrm>
              <a:off x="6781798" y="5777917"/>
              <a:ext cx="2744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Level (e.g. primary)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Node (e.g. R14_RUS)</a:t>
              </a:r>
            </a:p>
            <a:p>
              <a:r>
                <a:rPr lang="en-US" sz="1200" b="1" dirty="0">
                  <a:solidFill>
                    <a:schemeClr val="accent6"/>
                  </a:solidFill>
                </a:rPr>
                <a:t>Commodity (e.g. crude oil)</a:t>
              </a:r>
              <a:endParaRPr lang="en-AT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FE15A37-D614-423C-9419-38BC042833B7}"/>
                </a:ext>
              </a:extLst>
            </p:cNvPr>
            <p:cNvSpPr txBox="1"/>
            <p:nvPr/>
          </p:nvSpPr>
          <p:spPr>
            <a:xfrm>
              <a:off x="9432020" y="5777917"/>
              <a:ext cx="25838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2"/>
                  </a:solidFill>
                </a:rPr>
                <a:t>Technology (e.g. </a:t>
              </a:r>
              <a:r>
                <a:rPr lang="en-US" sz="1200" b="1" dirty="0" err="1">
                  <a:solidFill>
                    <a:schemeClr val="accent2"/>
                  </a:solidFill>
                </a:rPr>
                <a:t>oil_exp</a:t>
              </a:r>
              <a:r>
                <a:rPr lang="en-US" sz="1200" b="1" dirty="0">
                  <a:solidFill>
                    <a:schemeClr val="accent2"/>
                  </a:solidFill>
                </a:rPr>
                <a:t>)</a:t>
              </a:r>
            </a:p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Parameter (e.g. input)</a:t>
              </a:r>
              <a:endParaRPr lang="en-AT" sz="12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F447A4-3F40-4567-859F-B4C0DB0B81FF}"/>
              </a:ext>
            </a:extLst>
          </p:cNvPr>
          <p:cNvGrpSpPr/>
          <p:nvPr/>
        </p:nvGrpSpPr>
        <p:grpSpPr>
          <a:xfrm>
            <a:off x="0" y="2504610"/>
            <a:ext cx="4030198" cy="3486999"/>
            <a:chOff x="0" y="2504610"/>
            <a:chExt cx="4030198" cy="348699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6271E2-DB68-4512-89BD-EFD41DF94C95}"/>
                </a:ext>
              </a:extLst>
            </p:cNvPr>
            <p:cNvGrpSpPr/>
            <p:nvPr/>
          </p:nvGrpSpPr>
          <p:grpSpPr>
            <a:xfrm>
              <a:off x="0" y="2504610"/>
              <a:ext cx="4030198" cy="2384495"/>
              <a:chOff x="40110" y="2508200"/>
              <a:chExt cx="4030198" cy="238449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5C5C6DB-DE19-4D05-9CD7-3107630401A3}"/>
                  </a:ext>
                </a:extLst>
              </p:cNvPr>
              <p:cNvSpPr/>
              <p:nvPr/>
            </p:nvSpPr>
            <p:spPr>
              <a:xfrm>
                <a:off x="2226183" y="3149186"/>
                <a:ext cx="1844125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AT" sz="900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FD20630-B44A-49DF-974D-FD1A233556D4}"/>
                  </a:ext>
                </a:extLst>
              </p:cNvPr>
              <p:cNvSpPr/>
              <p:nvPr/>
            </p:nvSpPr>
            <p:spPr>
              <a:xfrm>
                <a:off x="410672" y="3149186"/>
                <a:ext cx="1844131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57949CC-A0AC-45CA-8E6A-DDE44B5FCF7C}"/>
                  </a:ext>
                </a:extLst>
              </p:cNvPr>
              <p:cNvCxnSpPr/>
              <p:nvPr/>
            </p:nvCxnSpPr>
            <p:spPr>
              <a:xfrm>
                <a:off x="422162" y="2698372"/>
                <a:ext cx="0" cy="2194323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C1A0659-7FC0-421A-8D97-87C1DE3ED7EA}"/>
                  </a:ext>
                </a:extLst>
              </p:cNvPr>
              <p:cNvSpPr/>
              <p:nvPr/>
            </p:nvSpPr>
            <p:spPr>
              <a:xfrm>
                <a:off x="1837188" y="3636152"/>
                <a:ext cx="764104" cy="31502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chemeClr val="accent2"/>
                    </a:solidFill>
                  </a:rPr>
                  <a:t>oil_exp</a:t>
                </a:r>
                <a:endParaRPr lang="en-AT" sz="9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4C88165-B9B7-4FC4-A466-FBB9750F4230}"/>
                  </a:ext>
                </a:extLst>
              </p:cNvPr>
              <p:cNvSpPr/>
              <p:nvPr/>
            </p:nvSpPr>
            <p:spPr>
              <a:xfrm>
                <a:off x="454093" y="352124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AFR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56B6D04D-680B-4F17-89FA-7AB4AC9F63D4}"/>
                  </a:ext>
                </a:extLst>
              </p:cNvPr>
              <p:cNvCxnSpPr>
                <a:cxnSpLocks/>
                <a:stCxn id="5" idx="6"/>
                <a:endCxn id="4" idx="1"/>
              </p:cNvCxnSpPr>
              <p:nvPr/>
            </p:nvCxnSpPr>
            <p:spPr>
              <a:xfrm flipV="1">
                <a:off x="1067381" y="3793665"/>
                <a:ext cx="769807" cy="187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4E6DEB-12F8-46A7-AF0D-265C3C227480}"/>
                  </a:ext>
                </a:extLst>
              </p:cNvPr>
              <p:cNvSpPr txBox="1"/>
              <p:nvPr/>
            </p:nvSpPr>
            <p:spPr>
              <a:xfrm>
                <a:off x="1148493" y="3582800"/>
                <a:ext cx="6132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Input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4EC33C-A584-4CA2-89BC-821C7B467DED}"/>
                  </a:ext>
                </a:extLst>
              </p:cNvPr>
              <p:cNvSpPr txBox="1"/>
              <p:nvPr/>
            </p:nvSpPr>
            <p:spPr>
              <a:xfrm>
                <a:off x="2637966" y="3591409"/>
                <a:ext cx="7641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Output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29E7C8-7147-403F-A8B5-1EE1A13D32F9}"/>
                  </a:ext>
                </a:extLst>
              </p:cNvPr>
              <p:cNvSpPr txBox="1"/>
              <p:nvPr/>
            </p:nvSpPr>
            <p:spPr>
              <a:xfrm>
                <a:off x="40110" y="2508200"/>
                <a:ext cx="7641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7030A0"/>
                    </a:solidFill>
                  </a:rPr>
                  <a:t>PRIMARY</a:t>
                </a:r>
                <a:endParaRPr lang="en-AT" sz="900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68455E62-4FEA-45E9-A4AC-17EABF56FE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1292" y="3791795"/>
                <a:ext cx="855727" cy="187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522E04E-EAF1-4B13-BC7F-DF895B9264AB}"/>
                  </a:ext>
                </a:extLst>
              </p:cNvPr>
              <p:cNvSpPr/>
              <p:nvPr/>
            </p:nvSpPr>
            <p:spPr>
              <a:xfrm>
                <a:off x="3439441" y="3539342"/>
                <a:ext cx="583104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GLB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39BBAD3-8D47-46DC-84F4-FFD05ACBA901}"/>
                </a:ext>
              </a:extLst>
            </p:cNvPr>
            <p:cNvGrpSpPr/>
            <p:nvPr/>
          </p:nvGrpSpPr>
          <p:grpSpPr>
            <a:xfrm>
              <a:off x="1744793" y="5015751"/>
              <a:ext cx="933466" cy="975858"/>
              <a:chOff x="1432230" y="5013881"/>
              <a:chExt cx="933466" cy="975858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DA573F6-78FA-41B0-80AD-33C55677E1FD}"/>
                  </a:ext>
                </a:extLst>
              </p:cNvPr>
              <p:cNvSpPr/>
              <p:nvPr/>
            </p:nvSpPr>
            <p:spPr>
              <a:xfrm>
                <a:off x="1432230" y="5013881"/>
                <a:ext cx="933466" cy="97585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</a:rPr>
                  <a:t>node_loc</a:t>
                </a:r>
                <a:endParaRPr lang="en-AT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AEEE7F67-4841-4A94-B95A-FFA23674FF6B}"/>
                  </a:ext>
                </a:extLst>
              </p:cNvPr>
              <p:cNvSpPr/>
              <p:nvPr/>
            </p:nvSpPr>
            <p:spPr>
              <a:xfrm>
                <a:off x="1592319" y="509544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AFR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6D130B3-5DF6-4BAC-93D4-D54BD59276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11526" y="3958682"/>
              <a:ext cx="0" cy="1042734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60D3E18-3665-4F91-AA4D-75857E99E1CB}"/>
              </a:ext>
            </a:extLst>
          </p:cNvPr>
          <p:cNvGrpSpPr/>
          <p:nvPr/>
        </p:nvGrpSpPr>
        <p:grpSpPr>
          <a:xfrm>
            <a:off x="3653546" y="2512230"/>
            <a:ext cx="4030198" cy="3486999"/>
            <a:chOff x="0" y="2504610"/>
            <a:chExt cx="4030198" cy="3486999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FDAA6DE-9E74-472F-BB5E-7D7194E8334C}"/>
                </a:ext>
              </a:extLst>
            </p:cNvPr>
            <p:cNvGrpSpPr/>
            <p:nvPr/>
          </p:nvGrpSpPr>
          <p:grpSpPr>
            <a:xfrm>
              <a:off x="0" y="2504610"/>
              <a:ext cx="4030198" cy="2384495"/>
              <a:chOff x="40110" y="2508200"/>
              <a:chExt cx="4030198" cy="238449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A1DD44B-BFEF-4AF3-8BD4-B2F855CCBA85}"/>
                  </a:ext>
                </a:extLst>
              </p:cNvPr>
              <p:cNvSpPr/>
              <p:nvPr/>
            </p:nvSpPr>
            <p:spPr>
              <a:xfrm>
                <a:off x="2226183" y="3149186"/>
                <a:ext cx="1844125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AT" sz="900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1FB922C-F88B-43E5-862D-FB35ECB1B949}"/>
                  </a:ext>
                </a:extLst>
              </p:cNvPr>
              <p:cNvSpPr/>
              <p:nvPr/>
            </p:nvSpPr>
            <p:spPr>
              <a:xfrm>
                <a:off x="410672" y="3149186"/>
                <a:ext cx="1844131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18C181B1-1ABF-491F-8292-CA72BBA4EDEE}"/>
                  </a:ext>
                </a:extLst>
              </p:cNvPr>
              <p:cNvCxnSpPr/>
              <p:nvPr/>
            </p:nvCxnSpPr>
            <p:spPr>
              <a:xfrm>
                <a:off x="422162" y="2698372"/>
                <a:ext cx="0" cy="2194323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FB4CC43-6517-45E7-AE06-F191F015223B}"/>
                  </a:ext>
                </a:extLst>
              </p:cNvPr>
              <p:cNvSpPr/>
              <p:nvPr/>
            </p:nvSpPr>
            <p:spPr>
              <a:xfrm>
                <a:off x="1837188" y="3636152"/>
                <a:ext cx="764104" cy="31502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chemeClr val="accent2"/>
                    </a:solidFill>
                  </a:rPr>
                  <a:t>oil_trd</a:t>
                </a:r>
                <a:endParaRPr lang="en-AT" sz="9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AED4FAA-74F7-4848-A783-440BEEC925A2}"/>
                  </a:ext>
                </a:extLst>
              </p:cNvPr>
              <p:cNvSpPr/>
              <p:nvPr/>
            </p:nvSpPr>
            <p:spPr>
              <a:xfrm>
                <a:off x="454093" y="352886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GLB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609D5F31-4907-4100-B38C-47750032EC2F}"/>
                  </a:ext>
                </a:extLst>
              </p:cNvPr>
              <p:cNvCxnSpPr>
                <a:cxnSpLocks/>
                <a:stCxn id="43" idx="6"/>
                <a:endCxn id="42" idx="1"/>
              </p:cNvCxnSpPr>
              <p:nvPr/>
            </p:nvCxnSpPr>
            <p:spPr>
              <a:xfrm flipV="1">
                <a:off x="1067381" y="3793665"/>
                <a:ext cx="769807" cy="949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0902F5-DF54-4E42-A982-99503139785B}"/>
                  </a:ext>
                </a:extLst>
              </p:cNvPr>
              <p:cNvSpPr txBox="1"/>
              <p:nvPr/>
            </p:nvSpPr>
            <p:spPr>
              <a:xfrm>
                <a:off x="1148493" y="3582800"/>
                <a:ext cx="6132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Input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66FEC44-779E-4F79-BB46-3825788BDEC9}"/>
                  </a:ext>
                </a:extLst>
              </p:cNvPr>
              <p:cNvSpPr txBox="1"/>
              <p:nvPr/>
            </p:nvSpPr>
            <p:spPr>
              <a:xfrm>
                <a:off x="2637966" y="3591409"/>
                <a:ext cx="7641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Output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04AA8F0-BE75-4ABB-8213-FA62392BB1DB}"/>
                  </a:ext>
                </a:extLst>
              </p:cNvPr>
              <p:cNvSpPr txBox="1"/>
              <p:nvPr/>
            </p:nvSpPr>
            <p:spPr>
              <a:xfrm>
                <a:off x="40110" y="2508200"/>
                <a:ext cx="7641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7030A0"/>
                    </a:solidFill>
                  </a:rPr>
                  <a:t>EXPORT</a:t>
                </a:r>
                <a:endParaRPr lang="en-AT" sz="900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2B739A49-4EB3-4177-BF6A-BB8E061EB4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1292" y="3791795"/>
                <a:ext cx="855727" cy="187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82569FA-A753-4507-96FE-53BF96D21CC6}"/>
                  </a:ext>
                </a:extLst>
              </p:cNvPr>
              <p:cNvSpPr/>
              <p:nvPr/>
            </p:nvSpPr>
            <p:spPr>
              <a:xfrm>
                <a:off x="3439441" y="3539342"/>
                <a:ext cx="583104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GLB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BDEAEA-CE46-43EF-B530-79383A01F66A}"/>
                </a:ext>
              </a:extLst>
            </p:cNvPr>
            <p:cNvGrpSpPr/>
            <p:nvPr/>
          </p:nvGrpSpPr>
          <p:grpSpPr>
            <a:xfrm>
              <a:off x="1744793" y="5015751"/>
              <a:ext cx="933466" cy="975858"/>
              <a:chOff x="1432230" y="5013881"/>
              <a:chExt cx="933466" cy="97585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680AF2D-2714-479F-A013-B9A693572D1B}"/>
                  </a:ext>
                </a:extLst>
              </p:cNvPr>
              <p:cNvSpPr/>
              <p:nvPr/>
            </p:nvSpPr>
            <p:spPr>
              <a:xfrm>
                <a:off x="1432230" y="5013881"/>
                <a:ext cx="933466" cy="97585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</a:rPr>
                  <a:t>node_loc</a:t>
                </a:r>
                <a:endParaRPr lang="en-AT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10994D6-3E3C-406D-97B9-D9AC2A084A26}"/>
                  </a:ext>
                </a:extLst>
              </p:cNvPr>
              <p:cNvSpPr/>
              <p:nvPr/>
            </p:nvSpPr>
            <p:spPr>
              <a:xfrm>
                <a:off x="1592319" y="509544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GLB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943A876-7756-4A80-A2C7-D9B5866A92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11526" y="3958682"/>
              <a:ext cx="0" cy="1042734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2B67939-497C-42AB-840F-65DB77F05EB6}"/>
              </a:ext>
            </a:extLst>
          </p:cNvPr>
          <p:cNvGrpSpPr/>
          <p:nvPr/>
        </p:nvGrpSpPr>
        <p:grpSpPr>
          <a:xfrm>
            <a:off x="7134955" y="2518566"/>
            <a:ext cx="4614217" cy="3486999"/>
            <a:chOff x="-175018" y="2504610"/>
            <a:chExt cx="4614217" cy="348699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CEAF862-BEDB-455F-A920-BA37FD8D9FF8}"/>
                </a:ext>
              </a:extLst>
            </p:cNvPr>
            <p:cNvGrpSpPr/>
            <p:nvPr/>
          </p:nvGrpSpPr>
          <p:grpSpPr>
            <a:xfrm>
              <a:off x="-175018" y="2504610"/>
              <a:ext cx="4614217" cy="2384495"/>
              <a:chOff x="-134908" y="2508200"/>
              <a:chExt cx="4614217" cy="2384495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BD3E06B-2504-454F-924C-2CC3A891F6CA}"/>
                  </a:ext>
                </a:extLst>
              </p:cNvPr>
              <p:cNvSpPr/>
              <p:nvPr/>
            </p:nvSpPr>
            <p:spPr>
              <a:xfrm>
                <a:off x="2226183" y="3149186"/>
                <a:ext cx="1844125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AT" sz="900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12E67AE4-0E36-42DF-9597-6B063FDDE08A}"/>
                  </a:ext>
                </a:extLst>
              </p:cNvPr>
              <p:cNvCxnSpPr/>
              <p:nvPr/>
            </p:nvCxnSpPr>
            <p:spPr>
              <a:xfrm>
                <a:off x="4070308" y="2694633"/>
                <a:ext cx="0" cy="2194323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D47FA2B-0BAA-406D-9E38-1BA9AF914C0D}"/>
                  </a:ext>
                </a:extLst>
              </p:cNvPr>
              <p:cNvSpPr/>
              <p:nvPr/>
            </p:nvSpPr>
            <p:spPr>
              <a:xfrm>
                <a:off x="410672" y="3149186"/>
                <a:ext cx="1844131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084585D6-E0DE-40E4-81BA-0DC31F2252C5}"/>
                  </a:ext>
                </a:extLst>
              </p:cNvPr>
              <p:cNvCxnSpPr/>
              <p:nvPr/>
            </p:nvCxnSpPr>
            <p:spPr>
              <a:xfrm>
                <a:off x="422162" y="2698372"/>
                <a:ext cx="0" cy="2194323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776F184-00C3-4EC9-8BD5-5AB31A16CF6B}"/>
                  </a:ext>
                </a:extLst>
              </p:cNvPr>
              <p:cNvSpPr/>
              <p:nvPr/>
            </p:nvSpPr>
            <p:spPr>
              <a:xfrm>
                <a:off x="1837188" y="3636152"/>
                <a:ext cx="764104" cy="31502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chemeClr val="accent2"/>
                    </a:solidFill>
                  </a:rPr>
                  <a:t>oil_imp</a:t>
                </a:r>
                <a:endParaRPr lang="en-AT" sz="9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367BE10-6892-4B0A-919A-8E6B0E6056BB}"/>
                  </a:ext>
                </a:extLst>
              </p:cNvPr>
              <p:cNvSpPr/>
              <p:nvPr/>
            </p:nvSpPr>
            <p:spPr>
              <a:xfrm>
                <a:off x="454093" y="352886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GLB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F632F8AD-582A-4341-9969-13F1B62BA65F}"/>
                  </a:ext>
                </a:extLst>
              </p:cNvPr>
              <p:cNvCxnSpPr>
                <a:cxnSpLocks/>
                <a:stCxn id="67" idx="6"/>
                <a:endCxn id="66" idx="1"/>
              </p:cNvCxnSpPr>
              <p:nvPr/>
            </p:nvCxnSpPr>
            <p:spPr>
              <a:xfrm flipV="1">
                <a:off x="1067381" y="3793665"/>
                <a:ext cx="769807" cy="949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4668390-D830-4C91-983E-34F29A004C59}"/>
                  </a:ext>
                </a:extLst>
              </p:cNvPr>
              <p:cNvSpPr txBox="1"/>
              <p:nvPr/>
            </p:nvSpPr>
            <p:spPr>
              <a:xfrm>
                <a:off x="1148493" y="3582800"/>
                <a:ext cx="6132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Input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83F1919-0754-4481-BA08-8EFC0D69A83D}"/>
                  </a:ext>
                </a:extLst>
              </p:cNvPr>
              <p:cNvSpPr txBox="1"/>
              <p:nvPr/>
            </p:nvSpPr>
            <p:spPr>
              <a:xfrm>
                <a:off x="2637966" y="3591409"/>
                <a:ext cx="7641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Output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6E6AF0D-22F9-4F64-A4EC-C40BDC60251F}"/>
                  </a:ext>
                </a:extLst>
              </p:cNvPr>
              <p:cNvSpPr txBox="1"/>
              <p:nvPr/>
            </p:nvSpPr>
            <p:spPr>
              <a:xfrm>
                <a:off x="-134908" y="2508200"/>
                <a:ext cx="110837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7030A0"/>
                    </a:solidFill>
                  </a:rPr>
                  <a:t>EXPORT/IMPORT</a:t>
                </a:r>
                <a:endParaRPr lang="en-AT" sz="9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70F7EB3-6343-46A5-8B8B-7F6573802276}"/>
                  </a:ext>
                </a:extLst>
              </p:cNvPr>
              <p:cNvSpPr txBox="1"/>
              <p:nvPr/>
            </p:nvSpPr>
            <p:spPr>
              <a:xfrm>
                <a:off x="3661307" y="2508200"/>
                <a:ext cx="81800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7030A0"/>
                    </a:solidFill>
                  </a:rPr>
                  <a:t>SECONDARY</a:t>
                </a:r>
                <a:endParaRPr lang="en-AT" sz="900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27FD0A84-D3B3-4CC7-BD48-A8F7AE2D2F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1292" y="3791795"/>
                <a:ext cx="855727" cy="187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AD8991C4-EE4D-476E-B26D-9BE592969FFF}"/>
                  </a:ext>
                </a:extLst>
              </p:cNvPr>
              <p:cNvSpPr/>
              <p:nvPr/>
            </p:nvSpPr>
            <p:spPr>
              <a:xfrm>
                <a:off x="3438744" y="3539342"/>
                <a:ext cx="616913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NAM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96A27FA-5585-4100-922B-430A93422725}"/>
                </a:ext>
              </a:extLst>
            </p:cNvPr>
            <p:cNvGrpSpPr/>
            <p:nvPr/>
          </p:nvGrpSpPr>
          <p:grpSpPr>
            <a:xfrm>
              <a:off x="1744793" y="5015751"/>
              <a:ext cx="933466" cy="975858"/>
              <a:chOff x="1432230" y="5013881"/>
              <a:chExt cx="933466" cy="975858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9CE9306-5AE9-4E1E-929C-4CDB936DA728}"/>
                  </a:ext>
                </a:extLst>
              </p:cNvPr>
              <p:cNvSpPr/>
              <p:nvPr/>
            </p:nvSpPr>
            <p:spPr>
              <a:xfrm>
                <a:off x="1432230" y="5013881"/>
                <a:ext cx="933466" cy="97585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</a:rPr>
                  <a:t>node_loc</a:t>
                </a:r>
                <a:endParaRPr lang="en-AT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1B2B2EE-E2A0-476A-9161-ECBB53A10217}"/>
                  </a:ext>
                </a:extLst>
              </p:cNvPr>
              <p:cNvSpPr/>
              <p:nvPr/>
            </p:nvSpPr>
            <p:spPr>
              <a:xfrm>
                <a:off x="1592319" y="509544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NAM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B90ABED-9BB7-43F6-9C7F-CA6BEFEE11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11526" y="3958682"/>
              <a:ext cx="0" cy="1042734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F8AD0E0-26E5-415C-89BB-77932D11D61A}"/>
              </a:ext>
            </a:extLst>
          </p:cNvPr>
          <p:cNvSpPr txBox="1"/>
          <p:nvPr/>
        </p:nvSpPr>
        <p:spPr>
          <a:xfrm>
            <a:off x="1905191" y="2373730"/>
            <a:ext cx="61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GP1</a:t>
            </a:r>
            <a:endParaRPr lang="en-AT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DB1CA65-42EA-48F7-8FD5-8BB2B29C7F3D}"/>
              </a:ext>
            </a:extLst>
          </p:cNvPr>
          <p:cNvSpPr txBox="1"/>
          <p:nvPr/>
        </p:nvSpPr>
        <p:spPr>
          <a:xfrm>
            <a:off x="5561617" y="2379229"/>
            <a:ext cx="61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GP2</a:t>
            </a:r>
            <a:endParaRPr lang="en-AT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CA0EFE8-5A20-4DCB-B93E-454D7DCEE03A}"/>
              </a:ext>
            </a:extLst>
          </p:cNvPr>
          <p:cNvSpPr txBox="1"/>
          <p:nvPr/>
        </p:nvSpPr>
        <p:spPr>
          <a:xfrm>
            <a:off x="9200218" y="2379229"/>
            <a:ext cx="61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GP3</a:t>
            </a:r>
            <a:endParaRPr lang="en-AT" b="1" dirty="0"/>
          </a:p>
        </p:txBody>
      </p:sp>
    </p:spTree>
    <p:extLst>
      <p:ext uri="{BB962C8B-B14F-4D97-AF65-F5344CB8AC3E}">
        <p14:creationId xmlns:p14="http://schemas.microsoft.com/office/powerpoint/2010/main" val="165230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49D5E-B0B7-4DD7-B3D8-2D17DA06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Representing shipping in MESSAGE</a:t>
            </a:r>
            <a:br>
              <a:rPr lang="en-US" sz="3600" b="1" dirty="0"/>
            </a:br>
            <a:r>
              <a:rPr lang="en-US" sz="3600" dirty="0"/>
              <a:t>Global pool of shipping capacity</a:t>
            </a:r>
            <a:endParaRPr lang="en-AT" sz="3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87422D9-2D2E-4B77-A861-7ACBF23BA0BC}"/>
              </a:ext>
            </a:extLst>
          </p:cNvPr>
          <p:cNvGrpSpPr/>
          <p:nvPr/>
        </p:nvGrpSpPr>
        <p:grpSpPr>
          <a:xfrm>
            <a:off x="7776598" y="6211669"/>
            <a:ext cx="4415402" cy="646331"/>
            <a:chOff x="5753449" y="5777917"/>
            <a:chExt cx="6262381" cy="6463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C4C9BE-7623-4F5A-9B9E-962188923F10}"/>
                </a:ext>
              </a:extLst>
            </p:cNvPr>
            <p:cNvSpPr txBox="1"/>
            <p:nvPr/>
          </p:nvSpPr>
          <p:spPr>
            <a:xfrm>
              <a:off x="5753449" y="5778346"/>
              <a:ext cx="1115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Legend:</a:t>
              </a:r>
              <a:endParaRPr lang="en-AT" sz="12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FE281B-2D7C-45BC-A425-7CC36E59777E}"/>
                </a:ext>
              </a:extLst>
            </p:cNvPr>
            <p:cNvSpPr txBox="1"/>
            <p:nvPr/>
          </p:nvSpPr>
          <p:spPr>
            <a:xfrm>
              <a:off x="6781798" y="5777917"/>
              <a:ext cx="2744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Level (e.g. primary)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Node (e.g. R14_RUS)</a:t>
              </a:r>
            </a:p>
            <a:p>
              <a:r>
                <a:rPr lang="en-US" sz="1200" b="1" dirty="0">
                  <a:solidFill>
                    <a:schemeClr val="accent6"/>
                  </a:solidFill>
                </a:rPr>
                <a:t>Commodity (e.g. crude oil)</a:t>
              </a:r>
              <a:endParaRPr lang="en-AT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FE15A37-D614-423C-9419-38BC042833B7}"/>
                </a:ext>
              </a:extLst>
            </p:cNvPr>
            <p:cNvSpPr txBox="1"/>
            <p:nvPr/>
          </p:nvSpPr>
          <p:spPr>
            <a:xfrm>
              <a:off x="9432020" y="5777917"/>
              <a:ext cx="25838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2"/>
                  </a:solidFill>
                </a:rPr>
                <a:t>Technology (e.g. </a:t>
              </a:r>
              <a:r>
                <a:rPr lang="en-US" sz="1200" b="1" dirty="0" err="1">
                  <a:solidFill>
                    <a:schemeClr val="accent2"/>
                  </a:solidFill>
                </a:rPr>
                <a:t>oil_exp</a:t>
              </a:r>
              <a:r>
                <a:rPr lang="en-US" sz="1200" b="1" dirty="0">
                  <a:solidFill>
                    <a:schemeClr val="accent2"/>
                  </a:solidFill>
                </a:rPr>
                <a:t>)</a:t>
              </a:r>
            </a:p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Parameter (e.g. input)</a:t>
              </a:r>
              <a:endParaRPr lang="en-AT" sz="12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A43B220-4936-43B4-9379-0E5A1800A329}"/>
              </a:ext>
            </a:extLst>
          </p:cNvPr>
          <p:cNvGrpSpPr/>
          <p:nvPr/>
        </p:nvGrpSpPr>
        <p:grpSpPr>
          <a:xfrm>
            <a:off x="3452422" y="2207679"/>
            <a:ext cx="4050460" cy="3486999"/>
            <a:chOff x="3070370" y="2370386"/>
            <a:chExt cx="4050460" cy="348699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4F447A4-3F40-4567-859F-B4C0DB0B81FF}"/>
                </a:ext>
              </a:extLst>
            </p:cNvPr>
            <p:cNvGrpSpPr/>
            <p:nvPr/>
          </p:nvGrpSpPr>
          <p:grpSpPr>
            <a:xfrm>
              <a:off x="3070370" y="2370386"/>
              <a:ext cx="4030199" cy="3486999"/>
              <a:chOff x="-1" y="2504610"/>
              <a:chExt cx="4030199" cy="348699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96271E2-DB68-4512-89BD-EFD41DF94C95}"/>
                  </a:ext>
                </a:extLst>
              </p:cNvPr>
              <p:cNvGrpSpPr/>
              <p:nvPr/>
            </p:nvGrpSpPr>
            <p:grpSpPr>
              <a:xfrm>
                <a:off x="-1" y="2504610"/>
                <a:ext cx="4030199" cy="2384495"/>
                <a:chOff x="40109" y="2508200"/>
                <a:chExt cx="4030199" cy="2384495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5C5C6DB-DE19-4D05-9CD7-3107630401A3}"/>
                    </a:ext>
                  </a:extLst>
                </p:cNvPr>
                <p:cNvSpPr/>
                <p:nvPr/>
              </p:nvSpPr>
              <p:spPr>
                <a:xfrm>
                  <a:off x="2226183" y="3149186"/>
                  <a:ext cx="1844125" cy="122208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r>
                    <a:rPr lang="en-US" sz="900" b="1" dirty="0" err="1">
                      <a:solidFill>
                        <a:schemeClr val="accent6"/>
                      </a:solidFill>
                    </a:rPr>
                    <a:t>liquid_shipping_capacity</a:t>
                  </a:r>
                  <a:endParaRPr lang="en-AT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AT" sz="900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FD20630-B44A-49DF-974D-FD1A233556D4}"/>
                    </a:ext>
                  </a:extLst>
                </p:cNvPr>
                <p:cNvSpPr/>
                <p:nvPr/>
              </p:nvSpPr>
              <p:spPr>
                <a:xfrm>
                  <a:off x="410672" y="3149186"/>
                  <a:ext cx="1844131" cy="122208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r>
                    <a:rPr lang="en-US" sz="900" b="1" dirty="0" err="1">
                      <a:solidFill>
                        <a:schemeClr val="accent6"/>
                      </a:solidFill>
                    </a:rPr>
                    <a:t>fueloil</a:t>
                  </a:r>
                  <a:endParaRPr lang="en-AT" sz="900" b="1" dirty="0">
                    <a:solidFill>
                      <a:schemeClr val="accent6"/>
                    </a:solidFill>
                  </a:endParaRPr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B57949CC-A0AC-45CA-8E6A-DDE44B5FCF7C}"/>
                    </a:ext>
                  </a:extLst>
                </p:cNvPr>
                <p:cNvCxnSpPr/>
                <p:nvPr/>
              </p:nvCxnSpPr>
              <p:spPr>
                <a:xfrm>
                  <a:off x="422162" y="2698372"/>
                  <a:ext cx="0" cy="2194323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C1A0659-7FC0-421A-8D97-87C1DE3ED7EA}"/>
                    </a:ext>
                  </a:extLst>
                </p:cNvPr>
                <p:cNvSpPr/>
                <p:nvPr/>
              </p:nvSpPr>
              <p:spPr>
                <a:xfrm>
                  <a:off x="1778575" y="3624217"/>
                  <a:ext cx="946121" cy="3150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err="1">
                      <a:solidFill>
                        <a:schemeClr val="accent2"/>
                      </a:solidFill>
                    </a:rPr>
                    <a:t>liquid_shipping</a:t>
                  </a:r>
                  <a:endParaRPr lang="en-AT" sz="900" b="1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4C88165-B9B7-4FC4-A466-FBB9750F4230}"/>
                    </a:ext>
                  </a:extLst>
                </p:cNvPr>
                <p:cNvSpPr/>
                <p:nvPr/>
              </p:nvSpPr>
              <p:spPr>
                <a:xfrm>
                  <a:off x="454093" y="3521244"/>
                  <a:ext cx="613288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AFR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56B6D04D-680B-4F17-89FA-7AB4AC9F63D4}"/>
                    </a:ext>
                  </a:extLst>
                </p:cNvPr>
                <p:cNvCxnSpPr>
                  <a:cxnSpLocks/>
                  <a:stCxn id="5" idx="6"/>
                  <a:endCxn id="4" idx="1"/>
                </p:cNvCxnSpPr>
                <p:nvPr/>
              </p:nvCxnSpPr>
              <p:spPr>
                <a:xfrm flipV="1">
                  <a:off x="1067381" y="3781730"/>
                  <a:ext cx="711194" cy="13805"/>
                </a:xfrm>
                <a:prstGeom prst="straightConnector1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34E6DEB-12F8-46A7-AF0D-265C3C227480}"/>
                    </a:ext>
                  </a:extLst>
                </p:cNvPr>
                <p:cNvSpPr txBox="1"/>
                <p:nvPr/>
              </p:nvSpPr>
              <p:spPr>
                <a:xfrm>
                  <a:off x="1148493" y="3582800"/>
                  <a:ext cx="61328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Input</a:t>
                  </a:r>
                  <a:endParaRPr lang="en-AT" sz="900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24EC33C-A584-4CA2-89BC-821C7B467DED}"/>
                    </a:ext>
                  </a:extLst>
                </p:cNvPr>
                <p:cNvSpPr txBox="1"/>
                <p:nvPr/>
              </p:nvSpPr>
              <p:spPr>
                <a:xfrm>
                  <a:off x="2637966" y="3591409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Output</a:t>
                  </a:r>
                  <a:endParaRPr lang="en-AT" sz="900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229E7C8-7147-403F-A8B5-1EE1A13D32F9}"/>
                    </a:ext>
                  </a:extLst>
                </p:cNvPr>
                <p:cNvSpPr txBox="1"/>
                <p:nvPr/>
              </p:nvSpPr>
              <p:spPr>
                <a:xfrm>
                  <a:off x="40109" y="2508200"/>
                  <a:ext cx="780163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rgbClr val="7030A0"/>
                      </a:solidFill>
                    </a:rPr>
                    <a:t>SECONDARY</a:t>
                  </a:r>
                  <a:endParaRPr lang="en-AT" sz="900" b="1" dirty="0"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68455E62-4FEA-45E9-A4AC-17EABF56FE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28949" y="3791795"/>
                  <a:ext cx="728070" cy="3738"/>
                </a:xfrm>
                <a:prstGeom prst="straightConnector1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6522E04E-EAF1-4B13-BC7F-DF895B9264AB}"/>
                    </a:ext>
                  </a:extLst>
                </p:cNvPr>
                <p:cNvSpPr/>
                <p:nvPr/>
              </p:nvSpPr>
              <p:spPr>
                <a:xfrm>
                  <a:off x="3439441" y="3539342"/>
                  <a:ext cx="583104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GLB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39BBAD3-8D47-46DC-84F4-FFD05ACBA901}"/>
                  </a:ext>
                </a:extLst>
              </p:cNvPr>
              <p:cNvGrpSpPr/>
              <p:nvPr/>
            </p:nvGrpSpPr>
            <p:grpSpPr>
              <a:xfrm>
                <a:off x="1744793" y="5015751"/>
                <a:ext cx="933466" cy="975858"/>
                <a:chOff x="1432230" y="5013881"/>
                <a:chExt cx="933466" cy="975858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0DA573F6-78FA-41B0-80AD-33C55677E1FD}"/>
                    </a:ext>
                  </a:extLst>
                </p:cNvPr>
                <p:cNvSpPr/>
                <p:nvPr/>
              </p:nvSpPr>
              <p:spPr>
                <a:xfrm>
                  <a:off x="1432230" y="5013881"/>
                  <a:ext cx="933466" cy="97585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000" dirty="0" err="1">
                      <a:solidFill>
                        <a:schemeClr val="tx1"/>
                      </a:solidFill>
                    </a:rPr>
                    <a:t>node_loc</a:t>
                  </a:r>
                  <a:endParaRPr lang="en-AT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EEE7F67-4841-4A94-B95A-FFA23674FF6B}"/>
                    </a:ext>
                  </a:extLst>
                </p:cNvPr>
                <p:cNvSpPr/>
                <p:nvPr/>
              </p:nvSpPr>
              <p:spPr>
                <a:xfrm>
                  <a:off x="1592319" y="5095444"/>
                  <a:ext cx="613288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AFR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6D130B3-5DF6-4BAC-93D4-D54BD59276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11526" y="3958682"/>
                <a:ext cx="0" cy="1042734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DB48B7E-DB7E-4E91-99CC-19284A0F3A07}"/>
                </a:ext>
              </a:extLst>
            </p:cNvPr>
            <p:cNvCxnSpPr/>
            <p:nvPr/>
          </p:nvCxnSpPr>
          <p:spPr>
            <a:xfrm>
              <a:off x="7120830" y="2560558"/>
              <a:ext cx="0" cy="2194323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82B174D1-6207-4F30-9185-36ADBD90B064}"/>
              </a:ext>
            </a:extLst>
          </p:cNvPr>
          <p:cNvSpPr txBox="1"/>
          <p:nvPr/>
        </p:nvSpPr>
        <p:spPr>
          <a:xfrm>
            <a:off x="7120830" y="2207679"/>
            <a:ext cx="764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7030A0"/>
                </a:solidFill>
              </a:rPr>
              <a:t>EXPORT</a:t>
            </a:r>
            <a:endParaRPr lang="en-AT" sz="9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636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BA7C-89AB-455A-859E-EF29589E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b="1" dirty="0"/>
              <a:t>Investment costs of shipping technologies</a:t>
            </a:r>
            <a:br>
              <a:rPr lang="en-US" sz="3600" b="1" dirty="0"/>
            </a:br>
            <a:r>
              <a:rPr lang="en-US" sz="3600" dirty="0"/>
              <a:t>Differences based on fuel</a:t>
            </a:r>
            <a:endParaRPr lang="en-AT" sz="36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203E0E-CB97-42D7-AFA2-09028D3B0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866" y="6178826"/>
            <a:ext cx="11782268" cy="44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Source: MAN Energy Solutions (</a:t>
            </a:r>
            <a:r>
              <a:rPr lang="en-US" sz="2000" dirty="0">
                <a:hlinkClick r:id="rId2"/>
              </a:rPr>
              <a:t>link</a:t>
            </a:r>
            <a:r>
              <a:rPr lang="en-US" sz="2000" dirty="0"/>
              <a:t>)</a:t>
            </a:r>
            <a:endParaRPr lang="en-AT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D5BA07-6EF4-45A9-9B8E-7BBCE4971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709" y="1623094"/>
            <a:ext cx="6400582" cy="411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6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Updates</a:t>
            </a:r>
            <a:endParaRPr lang="en-AT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A7AE-A300-466B-A6FE-4E1A43FC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MESSAGE with oil exports and imports parameterized</a:t>
            </a:r>
          </a:p>
          <a:p>
            <a:r>
              <a:rPr lang="en-US" dirty="0"/>
              <a:t>Allow landlocked regions to only trade via pipeline with neighboring regions</a:t>
            </a:r>
          </a:p>
          <a:p>
            <a:r>
              <a:rPr lang="en-US" dirty="0"/>
              <a:t>Begin adding shipping technology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76539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BA7C-89AB-455A-859E-EF29589E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b="1" dirty="0"/>
              <a:t>Regional specification</a:t>
            </a:r>
            <a:endParaRPr lang="en-AT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5670D7-00F8-4418-B5F3-576EA5620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674" y="1233563"/>
            <a:ext cx="7072651" cy="55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0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3DF7-C8F3-418A-A275-4807EAE2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b="1" dirty="0"/>
              <a:t>Compare global and bilateral schema</a:t>
            </a:r>
            <a:br>
              <a:rPr lang="en-US" sz="3600" b="1" dirty="0"/>
            </a:br>
            <a:r>
              <a:rPr lang="en-US" sz="3600" dirty="0"/>
              <a:t>Global: oil imports</a:t>
            </a:r>
            <a:endParaRPr lang="en-AT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CC8F9-63D1-430A-8A14-9CC9DF3BE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553" y="1534721"/>
            <a:ext cx="9600894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8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3DF7-C8F3-418A-A275-4807EAE2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b="1" dirty="0"/>
              <a:t>Compare global and bilateral schema</a:t>
            </a:r>
            <a:br>
              <a:rPr lang="en-US" sz="3600" b="1" dirty="0"/>
            </a:br>
            <a:r>
              <a:rPr lang="en-US" sz="3600" dirty="0"/>
              <a:t>Bilateral: oil imports (no costs)</a:t>
            </a:r>
            <a:endParaRPr lang="en-AT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C3481-0913-4657-99BB-CF5369C77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57" y="1600200"/>
            <a:ext cx="10416286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6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3DF7-C8F3-418A-A275-4807EAE2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b="1" dirty="0"/>
              <a:t>Compare global and bilateral schema</a:t>
            </a:r>
            <a:br>
              <a:rPr lang="en-US" sz="3600" b="1" dirty="0"/>
            </a:br>
            <a:r>
              <a:rPr lang="en-US" sz="3600" dirty="0"/>
              <a:t>Global: oil exports</a:t>
            </a:r>
            <a:endParaRPr lang="en-AT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00ABD-E14E-47A0-BF53-9BBE444E3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675" y="1493131"/>
            <a:ext cx="9654650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3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3DF7-C8F3-418A-A275-4807EAE2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b="1" dirty="0"/>
              <a:t>Compare global and bilateral schema</a:t>
            </a:r>
            <a:br>
              <a:rPr lang="en-US" sz="3600" b="1" dirty="0"/>
            </a:br>
            <a:r>
              <a:rPr lang="en-US" sz="3600" dirty="0"/>
              <a:t>Bilateral: oil exports</a:t>
            </a:r>
            <a:endParaRPr lang="en-AT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C4A130-1CEB-4B6F-A39D-2A734CEED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38" y="1597355"/>
            <a:ext cx="10421923" cy="526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9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BA7C-89AB-455A-859E-EF29589E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b="1" dirty="0"/>
              <a:t>Add shipping technology</a:t>
            </a:r>
            <a:br>
              <a:rPr lang="en-US" sz="3600" b="1" dirty="0"/>
            </a:br>
            <a:r>
              <a:rPr lang="en-US" sz="3600" dirty="0"/>
              <a:t>Parameters to include</a:t>
            </a:r>
            <a:endParaRPr lang="en-AT" sz="36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203E0E-CB97-42D7-AFA2-09028D3B0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capacity_factor</a:t>
            </a:r>
            <a:endParaRPr lang="en-US" dirty="0"/>
          </a:p>
          <a:p>
            <a:r>
              <a:rPr lang="en-US" dirty="0" err="1"/>
              <a:t>emission_factor</a:t>
            </a:r>
            <a:endParaRPr lang="en-US" dirty="0"/>
          </a:p>
          <a:p>
            <a:r>
              <a:rPr lang="en-US" dirty="0" err="1"/>
              <a:t>fix_cost</a:t>
            </a:r>
            <a:endParaRPr lang="en-US" dirty="0"/>
          </a:p>
          <a:p>
            <a:r>
              <a:rPr lang="en-US" dirty="0" err="1"/>
              <a:t>historical_activity</a:t>
            </a:r>
            <a:endParaRPr lang="en-US" dirty="0"/>
          </a:p>
          <a:p>
            <a:r>
              <a:rPr lang="en-US" dirty="0" err="1"/>
              <a:t>historical_new_capacity</a:t>
            </a:r>
            <a:endParaRPr lang="en-US" dirty="0"/>
          </a:p>
          <a:p>
            <a:r>
              <a:rPr lang="en-US" dirty="0"/>
              <a:t>input</a:t>
            </a:r>
          </a:p>
          <a:p>
            <a:r>
              <a:rPr lang="en-US" dirty="0" err="1"/>
              <a:t>inv_cost</a:t>
            </a:r>
            <a:endParaRPr lang="en-US" dirty="0"/>
          </a:p>
          <a:p>
            <a:r>
              <a:rPr lang="en-US" dirty="0" err="1"/>
              <a:t>relation_activity</a:t>
            </a:r>
            <a:endParaRPr lang="en-US" dirty="0"/>
          </a:p>
          <a:p>
            <a:r>
              <a:rPr lang="en-US" dirty="0" err="1"/>
              <a:t>technical_lifetime</a:t>
            </a:r>
            <a:endParaRPr lang="en-US" dirty="0"/>
          </a:p>
          <a:p>
            <a:r>
              <a:rPr lang="en-US" dirty="0" err="1"/>
              <a:t>var_cost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80365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BA7C-89AB-455A-859E-EF29589E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b="1" dirty="0"/>
              <a:t>Add shipping technology</a:t>
            </a:r>
            <a:br>
              <a:rPr lang="en-US" sz="3600" b="1" dirty="0"/>
            </a:br>
            <a:r>
              <a:rPr lang="en-US" sz="3600" dirty="0"/>
              <a:t>Disaggregating UNCTAD data</a:t>
            </a:r>
            <a:endParaRPr lang="en-AT" sz="36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203E0E-CB97-42D7-AFA2-09028D3B0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873" y="1825625"/>
            <a:ext cx="11782268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UNCTAD has global historical activity in </a:t>
            </a:r>
            <a:r>
              <a:rPr lang="en-US" dirty="0">
                <a:solidFill>
                  <a:schemeClr val="accent1"/>
                </a:solidFill>
              </a:rPr>
              <a:t>billion </a:t>
            </a:r>
            <a:r>
              <a:rPr lang="en-US" dirty="0" err="1">
                <a:solidFill>
                  <a:schemeClr val="accent1"/>
                </a:solidFill>
              </a:rPr>
              <a:t>tonnes</a:t>
            </a:r>
            <a:r>
              <a:rPr lang="en-US" dirty="0">
                <a:solidFill>
                  <a:schemeClr val="accent1"/>
                </a:solidFill>
              </a:rPr>
              <a:t>-km </a:t>
            </a:r>
            <a:r>
              <a:rPr lang="en-US" dirty="0"/>
              <a:t>(2000-2018)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UNCTAD has activity </a:t>
            </a:r>
            <a:r>
              <a:rPr lang="en-US" dirty="0">
                <a:solidFill>
                  <a:schemeClr val="accent1"/>
                </a:solidFill>
              </a:rPr>
              <a:t>in million </a:t>
            </a:r>
            <a:r>
              <a:rPr lang="en-US" dirty="0" err="1">
                <a:solidFill>
                  <a:schemeClr val="accent1"/>
                </a:solidFill>
              </a:rPr>
              <a:t>tonnes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disaggregated by region for 2006-2017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Take share of region activity in million </a:t>
            </a:r>
            <a:r>
              <a:rPr lang="en-US" dirty="0" err="1"/>
              <a:t>tonnes</a:t>
            </a:r>
            <a:r>
              <a:rPr lang="en-US" dirty="0"/>
              <a:t> to disaggregate global historical activity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4170769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16777</TotalTime>
  <Words>320</Words>
  <Application>Microsoft Office PowerPoint</Application>
  <PresentationFormat>Widescreen</PresentationFormat>
  <Paragraphs>175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Representation of trade and transportation networks in global energy models  Updates: 2019-07-04</vt:lpstr>
      <vt:lpstr>Updates</vt:lpstr>
      <vt:lpstr>Regional specification</vt:lpstr>
      <vt:lpstr>Compare global and bilateral schema Global: oil imports</vt:lpstr>
      <vt:lpstr>Compare global and bilateral schema Bilateral: oil imports (no costs)</vt:lpstr>
      <vt:lpstr>Compare global and bilateral schema Global: oil exports</vt:lpstr>
      <vt:lpstr>Compare global and bilateral schema Bilateral: oil exports</vt:lpstr>
      <vt:lpstr>Add shipping technology Parameters to include</vt:lpstr>
      <vt:lpstr>Add shipping technology Disaggregating UNCTAD data</vt:lpstr>
      <vt:lpstr>Add shipping technology Disaggregating UNCTAD data</vt:lpstr>
      <vt:lpstr>Add shipping technology UNCTAD data  historical_activity parameter</vt:lpstr>
      <vt:lpstr>Representing trade in MESSAGE “Global Pool” schema</vt:lpstr>
      <vt:lpstr>Representing shipping in MESSAGE Global pool of shipping capacity</vt:lpstr>
      <vt:lpstr>Investment costs of shipping technologies Differences based on fuel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Representation of trade and transportation networks in global energy models  Updates: 2019-06-12</dc:title>
  <dc:creator>Shepard Jun</dc:creator>
  <cp:lastModifiedBy>SHEPARD Jun</cp:lastModifiedBy>
  <cp:revision>76</cp:revision>
  <dcterms:created xsi:type="dcterms:W3CDTF">2019-06-12T10:24:54Z</dcterms:created>
  <dcterms:modified xsi:type="dcterms:W3CDTF">2019-07-29T06:58:14Z</dcterms:modified>
</cp:coreProperties>
</file>