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9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2019-07-04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5E029-D7ED-42EC-A811-2CF07FC2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172494"/>
            <a:ext cx="5446353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53A90-7140-49B0-9170-F0F60C92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2494"/>
            <a:ext cx="541324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 (p &lt; 0.1)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11C61-D121-4EEA-AF61-9244B2DB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8" y="2172494"/>
            <a:ext cx="5393297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5D2E0-E12F-4269-976F-2832E57C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59" y="2178786"/>
            <a:ext cx="54095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FED9-EFDD-496C-AE06-7B243C84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Building parameters for variable cost</a:t>
            </a:r>
            <a:endParaRPr lang="en-AT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3CCC-4569-4099-90F9-90FC585E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9" y="1920875"/>
            <a:ext cx="676223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59B1A-F863-4316-BF5D-F58B37B0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575" y="3316099"/>
            <a:ext cx="475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regression analysis on distance impacts to country-level trade</a:t>
            </a:r>
          </a:p>
          <a:p>
            <a:pPr lvl="1"/>
            <a:r>
              <a:rPr lang="en-US" dirty="0"/>
              <a:t>Main result: effect of distance is “significant”, but not large</a:t>
            </a:r>
          </a:p>
          <a:p>
            <a:pPr lvl="1"/>
            <a:r>
              <a:rPr lang="en-US" dirty="0"/>
              <a:t>So: We don’t have to be too sophisticated with regional aggregation</a:t>
            </a:r>
          </a:p>
          <a:p>
            <a:r>
              <a:rPr lang="en-US" dirty="0"/>
              <a:t>Compiled matrices of trade disputes, armed conflicts</a:t>
            </a:r>
          </a:p>
          <a:p>
            <a:pPr lvl="1"/>
            <a:r>
              <a:rPr lang="en-US" dirty="0"/>
              <a:t>Years: 1995-2015</a:t>
            </a:r>
          </a:p>
          <a:p>
            <a:pPr lvl="1"/>
            <a:r>
              <a:rPr lang="en-US" dirty="0"/>
              <a:t>Sources: World Trade Organization, Uppsala University</a:t>
            </a:r>
          </a:p>
          <a:p>
            <a:r>
              <a:rPr lang="en-US" dirty="0"/>
              <a:t>Built parameters for bilateral trade to substitute into MESSAGE</a:t>
            </a:r>
          </a:p>
          <a:p>
            <a:r>
              <a:rPr lang="en-US" dirty="0"/>
              <a:t>Ran regression to get the variable cost parameter in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F2BA397-7041-4393-8659-E6C085138AEB}"/>
              </a:ext>
            </a:extLst>
          </p:cNvPr>
          <p:cNvSpPr/>
          <p:nvPr/>
        </p:nvSpPr>
        <p:spPr>
          <a:xfrm>
            <a:off x="8498048" y="29496"/>
            <a:ext cx="3431097" cy="1611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Technologies for bilateral trade</a:t>
            </a:r>
            <a:endParaRPr lang="en-AT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5C0C-EE0A-479F-8F45-E0320C356E54}"/>
              </a:ext>
            </a:extLst>
          </p:cNvPr>
          <p:cNvGrpSpPr/>
          <p:nvPr/>
        </p:nvGrpSpPr>
        <p:grpSpPr>
          <a:xfrm>
            <a:off x="8596105" y="107432"/>
            <a:ext cx="3034872" cy="1418039"/>
            <a:chOff x="1009645" y="1431131"/>
            <a:chExt cx="3034872" cy="1418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7949F-CBFE-47F9-B281-0042336EA338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4107-045D-40FF-9D9F-1C3997F1772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8F2C14-B779-405F-9BB5-92F9874EC355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B1A5-3D9A-4E10-A857-9CADC7EC4D7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Natural gas</a:t>
              </a:r>
            </a:p>
            <a:p>
              <a:r>
                <a:rPr lang="en-US" dirty="0"/>
                <a:t>(piped)</a:t>
              </a:r>
              <a:endParaRPr lang="en-AT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0D5B02FC-AA8F-4F23-B98A-3469BE692EF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10C12-E275-44A9-99D0-C3AD532DDBE1}"/>
              </a:ext>
            </a:extLst>
          </p:cNvPr>
          <p:cNvGrpSpPr/>
          <p:nvPr/>
        </p:nvGrpSpPr>
        <p:grpSpPr>
          <a:xfrm>
            <a:off x="992867" y="1782390"/>
            <a:ext cx="3034872" cy="1418039"/>
            <a:chOff x="1009645" y="1431131"/>
            <a:chExt cx="3034872" cy="1418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907A8-A48D-4C83-811D-BE7EB753301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CE2FD-7FC9-4161-BFC3-0AD7B76C5F81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52318D-DD1F-4746-ACDC-CC199949F51E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35A1F-01E7-4F85-8485-93EAA74B24B6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Crude oil</a:t>
              </a:r>
              <a:endParaRPr lang="en-AT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B6D01E-0973-4243-982F-956E9DCEC95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E385F-0081-49FF-9F55-97350BE384AA}"/>
              </a:ext>
            </a:extLst>
          </p:cNvPr>
          <p:cNvGrpSpPr/>
          <p:nvPr/>
        </p:nvGrpSpPr>
        <p:grpSpPr>
          <a:xfrm>
            <a:off x="4712027" y="1765147"/>
            <a:ext cx="3034872" cy="1418039"/>
            <a:chOff x="1009645" y="1431131"/>
            <a:chExt cx="3034872" cy="14180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1C2586-A579-4592-BD05-5277B03B456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BA6D-BF29-41DF-AA8C-09521C659087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7F62E-7133-439A-89A6-A4D82E62A6C0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F7484-EE7F-4DA1-AED8-0859495A9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</a:t>
              </a:r>
              <a:endParaRPr lang="en-AT" dirty="0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B83084D-0A01-4440-A0E0-F0DCE25F11A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7013F3-8DF4-44B3-929E-18B8FE84261A}"/>
              </a:ext>
            </a:extLst>
          </p:cNvPr>
          <p:cNvGrpSpPr/>
          <p:nvPr/>
        </p:nvGrpSpPr>
        <p:grpSpPr>
          <a:xfrm>
            <a:off x="1008926" y="3377779"/>
            <a:ext cx="3034872" cy="1418039"/>
            <a:chOff x="1009645" y="1431131"/>
            <a:chExt cx="3034872" cy="14180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6A5F4-3470-48FD-9FFD-6175EE012D5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162EE-2B1E-4A44-BDDB-FBE101B91C60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21ABC-A82C-414B-B26A-1EC661C8F557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9809D-3112-4B46-9936-9275A58A6BDE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LNG</a:t>
              </a:r>
              <a:endParaRPr lang="en-AT" dirty="0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1E3B43B3-D8A4-46C0-AE12-B993F56321F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D41E7-AB87-4C18-B369-308B22A12206}"/>
              </a:ext>
            </a:extLst>
          </p:cNvPr>
          <p:cNvGrpSpPr/>
          <p:nvPr/>
        </p:nvGrpSpPr>
        <p:grpSpPr>
          <a:xfrm>
            <a:off x="8696160" y="5022116"/>
            <a:ext cx="3034872" cy="1418039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B7DF64-2CFC-437F-A3E3-5C4CE72B445F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0C658-05DE-4A22-B03F-B2C27519127D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5CA6D-B498-468A-8B97-6C407A5D5F12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3F7AD-A65D-467D-B02D-EC40FA4442A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Ethanol</a:t>
              </a:r>
              <a:endParaRPr lang="en-AT" dirty="0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8FCAF1F7-B709-406D-B340-2E15A4B2CF10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3C4DC7-D8EE-4E64-B096-86D0CE3FFBAF}"/>
              </a:ext>
            </a:extLst>
          </p:cNvPr>
          <p:cNvGrpSpPr/>
          <p:nvPr/>
        </p:nvGrpSpPr>
        <p:grpSpPr>
          <a:xfrm>
            <a:off x="992867" y="4958156"/>
            <a:ext cx="3034872" cy="1418039"/>
            <a:chOff x="1009645" y="1431131"/>
            <a:chExt cx="3034872" cy="14180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719422-D1A5-47AD-B8C6-C6FEB2CE5985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15C19-8A62-4B9E-B10A-D92F7C04FFF3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045F37-C1E3-400E-A52F-F6E52AE6F9EA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FCB75-317D-4109-B811-4D48B1198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Fuel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697567E-97D5-4D61-8286-ACE1BFF88A9E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80317D-CF3A-4636-9D78-C05429FC53E2}"/>
              </a:ext>
            </a:extLst>
          </p:cNvPr>
          <p:cNvGrpSpPr/>
          <p:nvPr/>
        </p:nvGrpSpPr>
        <p:grpSpPr>
          <a:xfrm>
            <a:off x="8596105" y="3429000"/>
            <a:ext cx="3034872" cy="1418039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412435-AD9E-4439-B8F8-0510A2698010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0AFD3C-E888-4F2B-8928-14B0774CEE78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8B576-749F-46A5-9B37-6C4C02CF46FC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561C35-A234-413B-99E3-CFB24623C50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Methanol</a:t>
              </a:r>
              <a:endParaRPr lang="en-AT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36B0525D-4391-4316-B3D0-35E7555C7CD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8389C0-63C0-49D3-B8EE-D58678E31A42}"/>
              </a:ext>
            </a:extLst>
          </p:cNvPr>
          <p:cNvGrpSpPr/>
          <p:nvPr/>
        </p:nvGrpSpPr>
        <p:grpSpPr>
          <a:xfrm>
            <a:off x="4817402" y="3394160"/>
            <a:ext cx="3034872" cy="1418039"/>
            <a:chOff x="1009645" y="1431131"/>
            <a:chExt cx="3034872" cy="14180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67996D-D447-4108-AF50-F9E4DF59368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BABBA-4806-4CCC-B75B-48A1496777B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BDBF59-F2D8-4153-8F68-1AAAE057705B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C26E5-491D-4D4F-9810-8BCE97E16279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47693839-A48E-433A-8891-D9FDC2E11797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8DD693-7409-4D53-9DC5-2A69AC0DC14C}"/>
              </a:ext>
            </a:extLst>
          </p:cNvPr>
          <p:cNvGrpSpPr/>
          <p:nvPr/>
        </p:nvGrpSpPr>
        <p:grpSpPr>
          <a:xfrm>
            <a:off x="8596105" y="1787729"/>
            <a:ext cx="3034872" cy="1418039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73340-FB06-4A6F-ABC0-E40146B2FCC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A1CA8B-95EE-4BEC-8E04-A6003B49B9C6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5D13F-5C77-4BCD-839B-8558521896BD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5F3F9-DC64-46A4-85F4-B6402599C6C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H</a:t>
              </a:r>
              <a:r>
                <a:rPr lang="en-US" sz="1050" dirty="0"/>
                <a:t>2</a:t>
              </a:r>
              <a:endParaRPr lang="en-US" dirty="0"/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28726092-F52B-4C19-AB30-7327A7D902BF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664BA31-E726-44D1-B636-943F5FB39A23}"/>
              </a:ext>
            </a:extLst>
          </p:cNvPr>
          <p:cNvSpPr/>
          <p:nvPr/>
        </p:nvSpPr>
        <p:spPr>
          <a:xfrm>
            <a:off x="779306" y="1679554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58D723-B719-44B9-89EF-635947C6EB2F}"/>
              </a:ext>
            </a:extLst>
          </p:cNvPr>
          <p:cNvSpPr/>
          <p:nvPr/>
        </p:nvSpPr>
        <p:spPr>
          <a:xfrm>
            <a:off x="779306" y="3306109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918656-2557-438E-8C21-EDE9FF806F8A}"/>
              </a:ext>
            </a:extLst>
          </p:cNvPr>
          <p:cNvSpPr/>
          <p:nvPr/>
        </p:nvSpPr>
        <p:spPr>
          <a:xfrm>
            <a:off x="779306" y="4929803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64B592-FE10-4540-A7C9-B5C1A775A76D}"/>
              </a:ext>
            </a:extLst>
          </p:cNvPr>
          <p:cNvSpPr/>
          <p:nvPr/>
        </p:nvSpPr>
        <p:spPr>
          <a:xfrm>
            <a:off x="4499145" y="3303127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CE5601-55CD-492D-A195-31BF68F89ACE}"/>
              </a:ext>
            </a:extLst>
          </p:cNvPr>
          <p:cNvSpPr/>
          <p:nvPr/>
        </p:nvSpPr>
        <p:spPr>
          <a:xfrm>
            <a:off x="4480246" y="1679554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960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Workflow for trade in MESSAGE</a:t>
            </a:r>
            <a:endParaRPr lang="en-AT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80639-B342-409E-B594-86A76BB31432}"/>
              </a:ext>
            </a:extLst>
          </p:cNvPr>
          <p:cNvSpPr txBox="1"/>
          <p:nvPr/>
        </p:nvSpPr>
        <p:spPr>
          <a:xfrm>
            <a:off x="671118" y="177168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analysis: </a:t>
            </a:r>
          </a:p>
          <a:p>
            <a:r>
              <a:rPr lang="en-US" dirty="0"/>
              <a:t>Determine coefficient of cost components (e.g. distance) on energy cost ($/</a:t>
            </a:r>
            <a:r>
              <a:rPr lang="en-US" dirty="0" err="1"/>
              <a:t>GWa</a:t>
            </a:r>
            <a:r>
              <a:rPr lang="en-US" dirty="0"/>
              <a:t>)</a:t>
            </a:r>
            <a:endParaRPr lang="en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E394D-A82A-4C06-AD1B-E448C50D562D}"/>
              </a:ext>
            </a:extLst>
          </p:cNvPr>
          <p:cNvSpPr txBox="1"/>
          <p:nvPr/>
        </p:nvSpPr>
        <p:spPr>
          <a:xfrm>
            <a:off x="671116" y="4198182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Build parameters:</a:t>
            </a:r>
          </a:p>
          <a:p>
            <a:r>
              <a:rPr lang="en-US" dirty="0"/>
              <a:t>Note: Importer </a:t>
            </a:r>
            <a:r>
              <a:rPr lang="en-US" dirty="0" err="1"/>
              <a:t>var_cost</a:t>
            </a:r>
            <a:r>
              <a:rPr lang="en-US" dirty="0"/>
              <a:t> based on trade scenario and coefficients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CD8CD-7867-46F2-BA2B-C935E0C23696}"/>
              </a:ext>
            </a:extLst>
          </p:cNvPr>
          <p:cNvSpPr txBox="1"/>
          <p:nvPr/>
        </p:nvSpPr>
        <p:spPr>
          <a:xfrm>
            <a:off x="671117" y="298756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Identify trade scenarios:</a:t>
            </a:r>
          </a:p>
          <a:p>
            <a:r>
              <a:rPr lang="en-US" dirty="0"/>
              <a:t>Example: many trade disputes, high regional conflict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F065B-D1A3-404E-A458-CB169F74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42" y="1514143"/>
            <a:ext cx="4046290" cy="1110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8D78C-A92B-4F87-AA42-994D1E96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66" y="3429000"/>
            <a:ext cx="4236441" cy="1843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9EEE56-3FF8-42DA-9025-18581722748A}"/>
              </a:ext>
            </a:extLst>
          </p:cNvPr>
          <p:cNvSpPr txBox="1"/>
          <p:nvPr/>
        </p:nvSpPr>
        <p:spPr>
          <a:xfrm>
            <a:off x="671116" y="5331275"/>
            <a:ext cx="4236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Parameterize bilateral trade by sea routes:</a:t>
            </a:r>
          </a:p>
          <a:p>
            <a:r>
              <a:rPr lang="en-US" dirty="0"/>
              <a:t>Based on bilateral schema for piped gas</a:t>
            </a:r>
            <a:endParaRPr lang="en-AT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35690-836D-4E0D-B378-957C3550585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907559" y="2069297"/>
            <a:ext cx="2376883" cy="16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DCE3F6-10BE-4840-B7C9-A884B15D101A}"/>
              </a:ext>
            </a:extLst>
          </p:cNvPr>
          <p:cNvSpPr txBox="1"/>
          <p:nvPr/>
        </p:nvSpPr>
        <p:spPr>
          <a:xfrm rot="21330823">
            <a:off x="5436067" y="1848948"/>
            <a:ext cx="190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85081-4659-4A81-8C88-5373766909B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07558" y="3449231"/>
            <a:ext cx="2281808" cy="90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DE5E4A-EA41-4AD0-AC7B-455D8F0E9B17}"/>
              </a:ext>
            </a:extLst>
          </p:cNvPr>
          <p:cNvSpPr txBox="1"/>
          <p:nvPr/>
        </p:nvSpPr>
        <p:spPr>
          <a:xfrm rot="1415991">
            <a:off x="5615042" y="3623440"/>
            <a:ext cx="12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F8218-C102-4268-94F8-82EFB67C7310}"/>
              </a:ext>
            </a:extLst>
          </p:cNvPr>
          <p:cNvSpPr txBox="1"/>
          <p:nvPr/>
        </p:nvSpPr>
        <p:spPr>
          <a:xfrm>
            <a:off x="671116" y="6255346"/>
            <a:ext cx="3256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Run MESSAGE for each scenario</a:t>
            </a:r>
            <a:endParaRPr lang="en-A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8966E-84CE-4169-8A39-B36559E3F1DF}"/>
              </a:ext>
            </a:extLst>
          </p:cNvPr>
          <p:cNvSpPr txBox="1"/>
          <p:nvPr/>
        </p:nvSpPr>
        <p:spPr>
          <a:xfrm>
            <a:off x="4288169" y="6255346"/>
            <a:ext cx="2674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Compare to gravity model</a:t>
            </a:r>
            <a:endParaRPr lang="en-AT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CC90DB-2A53-424C-B71A-14B7CFF4A6C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789338" y="2695016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E9F84C-1BC8-4A03-BE78-5F20785174CF}"/>
              </a:ext>
            </a:extLst>
          </p:cNvPr>
          <p:cNvCxnSpPr>
            <a:cxnSpLocks/>
          </p:cNvCxnSpPr>
          <p:nvPr/>
        </p:nvCxnSpPr>
        <p:spPr>
          <a:xfrm flipH="1">
            <a:off x="2789336" y="3912474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664B05-E0D8-4EA7-8F95-D47C1AC3395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789337" y="5121512"/>
            <a:ext cx="0" cy="2097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D8363-31B2-4F29-885B-D64D931159C0}"/>
              </a:ext>
            </a:extLst>
          </p:cNvPr>
          <p:cNvCxnSpPr>
            <a:cxnSpLocks/>
          </p:cNvCxnSpPr>
          <p:nvPr/>
        </p:nvCxnSpPr>
        <p:spPr>
          <a:xfrm>
            <a:off x="2789336" y="5977606"/>
            <a:ext cx="0" cy="27774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11D4AC-7E67-47AC-9381-FB34E123E94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927478" y="6440012"/>
            <a:ext cx="36069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4D6-0100-4648-8806-A8B37588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Disaggregating parameters</a:t>
            </a:r>
            <a:br>
              <a:rPr lang="en-US" b="1" dirty="0"/>
            </a:br>
            <a:r>
              <a:rPr lang="en-US" dirty="0"/>
              <a:t>Setup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CDF4-57A6-4CC5-AEF4-E173D55D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78042" cy="486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Constant value:</a:t>
            </a:r>
          </a:p>
          <a:p>
            <a:r>
              <a:rPr lang="en-US" sz="1800" dirty="0" err="1"/>
              <a:t>capacity_factor</a:t>
            </a:r>
            <a:endParaRPr lang="en-US" sz="1800" dirty="0"/>
          </a:p>
          <a:p>
            <a:r>
              <a:rPr lang="en-US" sz="1800" dirty="0" err="1"/>
              <a:t>growth_activity_lo</a:t>
            </a:r>
            <a:r>
              <a:rPr lang="en-US" sz="1800" dirty="0"/>
              <a:t>, </a:t>
            </a:r>
            <a:r>
              <a:rPr lang="en-US" sz="1800" dirty="0" err="1"/>
              <a:t>growth_activity_up</a:t>
            </a:r>
            <a:endParaRPr lang="en-US" sz="1800" dirty="0"/>
          </a:p>
          <a:p>
            <a:r>
              <a:rPr lang="en-US" sz="1800" dirty="0" err="1"/>
              <a:t>initial_activity_lo</a:t>
            </a:r>
            <a:r>
              <a:rPr lang="en-US" sz="1800" dirty="0"/>
              <a:t>, </a:t>
            </a:r>
            <a:r>
              <a:rPr lang="en-US" sz="1800" dirty="0" err="1"/>
              <a:t>initial_activity_up</a:t>
            </a:r>
            <a:endParaRPr lang="en-US" sz="1800" dirty="0"/>
          </a:p>
          <a:p>
            <a:r>
              <a:rPr lang="en-US" sz="1800" dirty="0"/>
              <a:t>input, output</a:t>
            </a:r>
          </a:p>
          <a:p>
            <a:r>
              <a:rPr lang="en-US" sz="1800" dirty="0" err="1"/>
              <a:t>level_cost_activity_soft_lo</a:t>
            </a:r>
            <a:r>
              <a:rPr lang="en-US" sz="1800" dirty="0"/>
              <a:t>, </a:t>
            </a:r>
            <a:r>
              <a:rPr lang="en-US" sz="1800" dirty="0" err="1"/>
              <a:t>level_cost_activity_up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soft_activity_lo</a:t>
            </a:r>
            <a:r>
              <a:rPr lang="en-US" sz="1800" dirty="0"/>
              <a:t>, </a:t>
            </a:r>
            <a:r>
              <a:rPr lang="en-US" sz="1800" dirty="0" err="1"/>
              <a:t>soft_activity_up</a:t>
            </a:r>
            <a:endParaRPr lang="en-US" sz="1800" dirty="0"/>
          </a:p>
          <a:p>
            <a:r>
              <a:rPr lang="en-US" sz="1800" dirty="0" err="1"/>
              <a:t>technical_lifetime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Requires scaling based on trade data:</a:t>
            </a:r>
          </a:p>
          <a:p>
            <a:r>
              <a:rPr lang="en-US" sz="1800" dirty="0" err="1"/>
              <a:t>historical_activity</a:t>
            </a:r>
            <a:endParaRPr lang="en-US" sz="1800" dirty="0"/>
          </a:p>
          <a:p>
            <a:r>
              <a:rPr lang="en-US" sz="1800" dirty="0" err="1"/>
              <a:t>bound_activity_lo</a:t>
            </a:r>
            <a:r>
              <a:rPr lang="en-US" sz="1800" dirty="0"/>
              <a:t>, </a:t>
            </a:r>
            <a:r>
              <a:rPr lang="en-US" sz="1800" dirty="0" err="1"/>
              <a:t>bound_activity_up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C736ED-FCF6-4379-B8B9-BFE6769B7AF9}"/>
              </a:ext>
            </a:extLst>
          </p:cNvPr>
          <p:cNvSpPr txBox="1">
            <a:spLocks/>
          </p:cNvSpPr>
          <p:nvPr/>
        </p:nvSpPr>
        <p:spPr>
          <a:xfrm>
            <a:off x="6544112" y="1825624"/>
            <a:ext cx="5069048" cy="472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Allow user to import csv with time-invariant values</a:t>
            </a:r>
          </a:p>
          <a:p>
            <a:r>
              <a:rPr lang="en-US" sz="1800" dirty="0" err="1"/>
              <a:t>fix_cost</a:t>
            </a:r>
            <a:r>
              <a:rPr lang="en-US" sz="1800" dirty="0"/>
              <a:t>, </a:t>
            </a:r>
            <a:r>
              <a:rPr lang="en-US" sz="1800" dirty="0" err="1"/>
              <a:t>inv_cost</a:t>
            </a:r>
            <a:endParaRPr lang="en-US" sz="18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b="1" dirty="0"/>
              <a:t>Requires regression analysis: </a:t>
            </a:r>
          </a:p>
          <a:p>
            <a:r>
              <a:rPr lang="en-US" sz="1800" dirty="0" err="1"/>
              <a:t>var_cost</a:t>
            </a:r>
            <a:endParaRPr lang="en-US" sz="18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b="1" dirty="0"/>
              <a:t>Not sure: </a:t>
            </a:r>
          </a:p>
          <a:p>
            <a:r>
              <a:rPr lang="en-US" sz="1800" dirty="0" err="1"/>
              <a:t>emission_factor</a:t>
            </a:r>
            <a:endParaRPr lang="en-US" sz="1800" dirty="0"/>
          </a:p>
          <a:p>
            <a:r>
              <a:rPr lang="en-US" sz="1800" dirty="0" err="1"/>
              <a:t>historical_new_capacity</a:t>
            </a:r>
            <a:endParaRPr lang="en-US" sz="1800" dirty="0"/>
          </a:p>
          <a:p>
            <a:r>
              <a:rPr lang="en-US" sz="1800" dirty="0" err="1"/>
              <a:t>ref_activity</a:t>
            </a:r>
            <a:endParaRPr lang="en-US" sz="1800" dirty="0"/>
          </a:p>
          <a:p>
            <a:r>
              <a:rPr lang="en-US" sz="1800" dirty="0" err="1"/>
              <a:t>ref_new_capacity</a:t>
            </a:r>
            <a:endParaRPr lang="en-US" sz="1800" dirty="0"/>
          </a:p>
          <a:p>
            <a:r>
              <a:rPr lang="en-US" sz="1800" dirty="0" err="1"/>
              <a:t>relation_activity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8195B-D760-49A2-813E-0310B0459E7A}"/>
              </a:ext>
            </a:extLst>
          </p:cNvPr>
          <p:cNvSpPr/>
          <p:nvPr/>
        </p:nvSpPr>
        <p:spPr>
          <a:xfrm>
            <a:off x="838200" y="1825624"/>
            <a:ext cx="5257800" cy="339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902F7C-E430-4667-90BA-FF859E38FCCE}"/>
              </a:ext>
            </a:extLst>
          </p:cNvPr>
          <p:cNvSpPr/>
          <p:nvPr/>
        </p:nvSpPr>
        <p:spPr>
          <a:xfrm>
            <a:off x="838200" y="5217952"/>
            <a:ext cx="5257800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35C25-66C2-44C8-80B4-3EE91CEFE33E}"/>
              </a:ext>
            </a:extLst>
          </p:cNvPr>
          <p:cNvSpPr/>
          <p:nvPr/>
        </p:nvSpPr>
        <p:spPr>
          <a:xfrm>
            <a:off x="6449736" y="1825624"/>
            <a:ext cx="5257800" cy="82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443B7-3B5A-4A15-A493-B952AD220DBE}"/>
              </a:ext>
            </a:extLst>
          </p:cNvPr>
          <p:cNvSpPr/>
          <p:nvPr/>
        </p:nvSpPr>
        <p:spPr>
          <a:xfrm>
            <a:off x="6449736" y="2652319"/>
            <a:ext cx="5257800" cy="115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61B69-2E49-4EF4-AEAE-4956B8BDB514}"/>
              </a:ext>
            </a:extLst>
          </p:cNvPr>
          <p:cNvSpPr/>
          <p:nvPr/>
        </p:nvSpPr>
        <p:spPr>
          <a:xfrm>
            <a:off x="6449736" y="3808602"/>
            <a:ext cx="5257800" cy="2684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169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Setup: A simple gravity model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A4C1D-0CE8-4D41-9DAE-6DBD1E769A3C}"/>
                  </a:ext>
                </a:extLst>
              </p:cNvPr>
              <p:cNvSpPr txBox="1"/>
              <p:nvPr/>
            </p:nvSpPr>
            <p:spPr>
              <a:xfrm>
                <a:off x="1923654" y="2980031"/>
                <a:ext cx="8344691" cy="134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𝑒𝑖𝑗𝑡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𝑠𝑎𝑛𝑐𝑡𝑖𝑜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A4C1D-0CE8-4D41-9DAE-6DBD1E76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54" y="2980031"/>
                <a:ext cx="8344691" cy="134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18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9505</TotalTime>
  <Words>737</Words>
  <Application>Microsoft Office PowerPoint</Application>
  <PresentationFormat>Widescreen</PresentationFormat>
  <Paragraphs>299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2019-07-04</vt:lpstr>
      <vt:lpstr>Updates</vt:lpstr>
      <vt:lpstr>Representing trade in MESSAGE Generalized schema</vt:lpstr>
      <vt:lpstr>Representing trade in MESSAGE “Global Pool” schema</vt:lpstr>
      <vt:lpstr>Representing trade in MESSAGE “Bilateral” schema</vt:lpstr>
      <vt:lpstr>Technologies for bilateral trade</vt:lpstr>
      <vt:lpstr>Workflow for trade in MESSAGE</vt:lpstr>
      <vt:lpstr>Disaggregating parameters Setup</vt:lpstr>
      <vt:lpstr>Regression analysis Setup: A simple gravity model</vt:lpstr>
      <vt:lpstr>Regression analysis Preliminary Results</vt:lpstr>
      <vt:lpstr>Regression analysis Preliminary Results (p &lt; 0.1)</vt:lpstr>
      <vt:lpstr>Regression analysis Building parameters for variable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59</cp:revision>
  <dcterms:created xsi:type="dcterms:W3CDTF">2019-06-12T10:24:54Z</dcterms:created>
  <dcterms:modified xsi:type="dcterms:W3CDTF">2019-07-04T07:40:21Z</dcterms:modified>
</cp:coreProperties>
</file>