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71" r:id="rId5"/>
    <p:sldId id="266" r:id="rId6"/>
    <p:sldId id="263" r:id="rId7"/>
    <p:sldId id="264" r:id="rId8"/>
    <p:sldId id="265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56A2-D1C6-4E62-B59C-AAC399147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3D57A-FBA8-40C4-8ECD-466FDEFA8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4607A-DC79-4940-A6E0-F7AF099D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1AFE2-849E-4FDD-9E08-007DE675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956A-182D-4694-AD71-2A8BBD39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0155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D5F2-BACE-4485-A6DA-49DA38E5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30BA9-FD05-4EAD-803F-EFD09E107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23847-823D-4E84-AD84-9B5CB32D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7794-EFB6-45C6-B517-BBC735CC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696E-7339-406E-94B8-3F6666E4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115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857F6-6F1D-432E-A9E7-C41EE5153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3D4E6-9E8F-4D42-85E3-6D64E31DD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2489-A6FE-4866-9FBA-637ABA4F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806EC-9880-4139-92BC-6EC28285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8F142-B602-435B-9C0D-CC2C7DF6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65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3958-7BAD-49FE-BFC7-248E356E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85551-16E0-4743-81E2-058C4211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B4C7D-F532-40F2-A484-F47C4316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3D1FF-6F40-46BF-9172-52BECC1B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9FAAA-1D24-4A0D-B43A-407125E4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2133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470A-C481-469A-BA42-2C8604FD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2E251-153F-4FB7-BE7B-C016CB106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0877-3475-4330-8675-76E616F0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EC0EB-9CF9-461B-A779-074963C7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9B72-DCE9-465A-9E89-6C9C7ECA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926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336F-6F2B-4D4C-831A-8998CD97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5B81-7A00-4006-8D20-703D48E1A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DDE59-D1C8-4472-849A-4C8A75A9F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818E0-D111-47FC-917D-A6129D4D4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67C36-9C04-4FA8-96DD-AFBDB8BA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4517F-0F68-4590-9DE1-670D7D0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13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1C78-997E-48A7-A145-E7E595EB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B4AB6-0CE0-4306-A25B-89D84A77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C9DCC-C640-457E-BE8F-63DF4607F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41067-96D1-43F5-BC15-E0E745975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2C9B7-4C3F-4CF9-BB36-8979886A6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8B2D2-C078-4385-8227-DAE5262D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15C5F-F68F-4D1A-A334-CBCBFED9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5C987-DFFF-421E-839D-FE0640CF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1726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AD3B-CE53-4856-86E8-F8685448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4292D-C940-4AFD-8018-D038B030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4E102-D5E4-45B2-8D50-F413008B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946CE-43F4-4C18-9C1E-C68EEF1F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355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C6216-D866-41F6-9F2D-E568EA6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8E993-B32F-4E5E-95BE-B158BA19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649D9-B1F8-4732-9A24-00F73AD0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3519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FDCB-6020-4078-8400-D5E0383F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F17F-37FA-485B-9832-29AE5802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10EAE-CC6F-44F7-B946-0C0805539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75862-11F2-4C74-BBDA-E46F56BA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942E-AAEC-44A6-B4BE-988DD321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AA0C7-3D9A-4557-B5C6-B32C38E5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7507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590B-89A6-4C62-9BE0-5D65D152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D567C-6945-489F-B6CD-6259F7D9B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AEC43-8473-46EB-A808-1509CCFD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FC83B-E4A8-4A60-B501-928D848B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46674-7E64-4B2B-A87B-58E62362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70839-3FDE-43F9-B725-5125B351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5075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5594A-C254-4B2F-AC7C-18F89541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FE4CA-ABD5-43C9-A771-779F3BBA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3462-5E5F-483B-96D8-5DC45855C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5166-C1CD-43BD-BD84-C97C05F5D4A0}" type="datetimeFigureOut">
              <a:rPr lang="en-AT" smtClean="0"/>
              <a:t>07/08/2019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57EC-0523-4160-9605-D7CA8A6A5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EB05-D7D4-4133-811F-E4719EC2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DB86A-1EAF-44EF-9C6D-34DE64DF3EB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460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2019-08-07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Light oil imports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B8CA7-B515-4966-A41F-45EE9885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DD381-30BC-44B3-B97B-06A3BEA9C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3858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90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Fuel oil imports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13E1C-26B8-4913-A5F4-6FE93685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2A4DDE-2DE8-4071-A5FC-AD2E302B9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886" y="1690688"/>
            <a:ext cx="558137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6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Coal imports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331F45-2CAD-433D-B187-387583128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34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LNG imports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F15AA-D72E-43E1-903B-41C6A213F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1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Crude oil exports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D2593-054E-4121-B6E4-36067268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A0958-6680-43AB-8C1B-D9CDB6DF8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3858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28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Light oil exports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9AC23-352B-4287-96C4-0354703C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7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Fuel oil exports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44DEC-9C01-45C2-8FB1-0E03E89B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2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Coal exports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D84D7-761F-4157-8A2F-29524C8F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2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LNG exports</a:t>
            </a:r>
            <a:endParaRPr lang="en-AT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41AED-C4DA-49D1-BF7F-7EBAE60E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9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energy commodities represented in trade technologies</a:t>
            </a:r>
          </a:p>
          <a:p>
            <a:pPr lvl="1"/>
            <a:r>
              <a:rPr lang="en-US" dirty="0"/>
              <a:t>Crude oil, light oil, fuel oil, LNG, coal</a:t>
            </a:r>
          </a:p>
          <a:p>
            <a:r>
              <a:rPr lang="en-US" dirty="0"/>
              <a:t>Shipping technologies parameterized</a:t>
            </a:r>
          </a:p>
          <a:p>
            <a:r>
              <a:rPr lang="en-US" dirty="0"/>
              <a:t>Scenarios developed:</a:t>
            </a:r>
          </a:p>
          <a:p>
            <a:pPr lvl="1"/>
            <a:r>
              <a:rPr lang="en-US" dirty="0"/>
              <a:t>High tariff, low tariff</a:t>
            </a:r>
          </a:p>
          <a:p>
            <a:pPr lvl="1"/>
            <a:r>
              <a:rPr lang="en-US" dirty="0"/>
              <a:t>NAM-CPA sanction</a:t>
            </a:r>
          </a:p>
          <a:p>
            <a:pPr lvl="1"/>
            <a:r>
              <a:rPr lang="en-US" dirty="0"/>
              <a:t>LNG/electricity-fueled shipping becomes cost competitive by 2100</a:t>
            </a:r>
          </a:p>
          <a:p>
            <a:r>
              <a:rPr lang="en-US" dirty="0"/>
              <a:t>Run scenarios and compare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BA7C-89AB-455A-859E-EF29589E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600" b="1" dirty="0"/>
              <a:t>Regional specification</a:t>
            </a:r>
            <a:endParaRPr lang="en-AT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670D7-00F8-4418-B5F3-576EA562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74" y="1233563"/>
            <a:ext cx="7072651" cy="55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0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shipping in MESSAGE</a:t>
            </a:r>
            <a:br>
              <a:rPr lang="en-US" sz="3600" b="1" dirty="0"/>
            </a:br>
            <a:r>
              <a:rPr lang="en-US" sz="3600" dirty="0"/>
              <a:t>Global pool of shipping capacity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43B220-4936-43B4-9379-0E5A1800A329}"/>
              </a:ext>
            </a:extLst>
          </p:cNvPr>
          <p:cNvGrpSpPr/>
          <p:nvPr/>
        </p:nvGrpSpPr>
        <p:grpSpPr>
          <a:xfrm>
            <a:off x="3452422" y="2207679"/>
            <a:ext cx="4050460" cy="3486999"/>
            <a:chOff x="3070370" y="2370386"/>
            <a:chExt cx="4050460" cy="34869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3070370" y="2370386"/>
              <a:ext cx="4030199" cy="3486999"/>
              <a:chOff x="-1" y="2504610"/>
              <a:chExt cx="4030199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-1" y="2504610"/>
                <a:ext cx="4030199" cy="2384495"/>
                <a:chOff x="40109" y="2508200"/>
                <a:chExt cx="4030199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liquid_shipping_capacity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fueloil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778575" y="3624217"/>
                  <a:ext cx="946121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liquid_shipping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 flipV="1">
                  <a:off x="1067381" y="3781730"/>
                  <a:ext cx="711194" cy="13805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09" y="2508200"/>
                  <a:ext cx="780163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SECONDARY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28949" y="3791795"/>
                  <a:ext cx="728070" cy="3738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B48B7E-DB7E-4E91-99CC-19284A0F3A07}"/>
                </a:ext>
              </a:extLst>
            </p:cNvPr>
            <p:cNvCxnSpPr/>
            <p:nvPr/>
          </p:nvCxnSpPr>
          <p:spPr>
            <a:xfrm>
              <a:off x="7120830" y="2560558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82B174D1-6207-4F30-9185-36ADBD90B064}"/>
              </a:ext>
            </a:extLst>
          </p:cNvPr>
          <p:cNvSpPr txBox="1"/>
          <p:nvPr/>
        </p:nvSpPr>
        <p:spPr>
          <a:xfrm>
            <a:off x="7120830" y="2207679"/>
            <a:ext cx="764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7030A0"/>
                </a:solidFill>
              </a:rPr>
              <a:t>EXPORT</a:t>
            </a:r>
            <a:endParaRPr lang="en-AT" sz="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3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Shipping technology specification</a:t>
            </a:r>
            <a:br>
              <a:rPr lang="en-US" sz="3600" b="1" dirty="0"/>
            </a:br>
            <a:r>
              <a:rPr lang="en-US" sz="3600" dirty="0"/>
              <a:t>Historical activity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42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UNCTAD has global historical activity in </a:t>
            </a:r>
            <a:r>
              <a:rPr lang="en-US" sz="2000" dirty="0">
                <a:solidFill>
                  <a:schemeClr val="accent1"/>
                </a:solidFill>
              </a:rPr>
              <a:t>billion </a:t>
            </a:r>
            <a:r>
              <a:rPr lang="en-US" sz="2000" dirty="0" err="1">
                <a:solidFill>
                  <a:schemeClr val="accent1"/>
                </a:solidFill>
              </a:rPr>
              <a:t>tonnes</a:t>
            </a:r>
            <a:r>
              <a:rPr lang="en-US" sz="2000" dirty="0">
                <a:solidFill>
                  <a:schemeClr val="accent1"/>
                </a:solidFill>
              </a:rPr>
              <a:t>-km </a:t>
            </a:r>
            <a:r>
              <a:rPr lang="en-US" sz="2000" dirty="0"/>
              <a:t>(2000-2018)</a:t>
            </a:r>
          </a:p>
          <a:p>
            <a:r>
              <a:rPr lang="en-US" sz="2000" dirty="0"/>
              <a:t>UNCTAD has activity </a:t>
            </a:r>
            <a:r>
              <a:rPr lang="en-US" sz="2000" dirty="0">
                <a:solidFill>
                  <a:schemeClr val="accent1"/>
                </a:solidFill>
              </a:rPr>
              <a:t>in million </a:t>
            </a:r>
            <a:r>
              <a:rPr lang="en-US" sz="2000" dirty="0" err="1">
                <a:solidFill>
                  <a:schemeClr val="accent1"/>
                </a:solidFill>
              </a:rPr>
              <a:t>tonnes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disaggregated by region for 2006-2017</a:t>
            </a:r>
          </a:p>
          <a:p>
            <a:r>
              <a:rPr lang="en-US" sz="2000" dirty="0"/>
              <a:t>Take share of region activity in million </a:t>
            </a:r>
            <a:r>
              <a:rPr lang="en-US" sz="2000" dirty="0" err="1"/>
              <a:t>tonnes</a:t>
            </a:r>
            <a:r>
              <a:rPr lang="en-US" sz="2000" dirty="0"/>
              <a:t> to disaggregate global historical activity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AT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5C9DA-5B64-4BB4-8946-B5B55D72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24" y="1520719"/>
            <a:ext cx="6419497" cy="48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8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Shipping technology specification</a:t>
            </a:r>
            <a:br>
              <a:rPr lang="en-US" sz="3600" b="1" dirty="0"/>
            </a:br>
            <a:r>
              <a:rPr lang="en-US" sz="3600" dirty="0"/>
              <a:t>Investment cost</a:t>
            </a:r>
            <a:endParaRPr lang="en-AT" sz="36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B7FC2C-09F3-40DD-B0F3-2701E807B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345480"/>
              </p:ext>
            </p:extLst>
          </p:nvPr>
        </p:nvGraphicFramePr>
        <p:xfrm>
          <a:off x="838199" y="2617011"/>
          <a:ext cx="10515601" cy="2365299"/>
        </p:xfrm>
        <a:graphic>
          <a:graphicData uri="http://schemas.openxmlformats.org/drawingml/2006/table">
            <a:tbl>
              <a:tblPr/>
              <a:tblGrid>
                <a:gridCol w="704268">
                  <a:extLst>
                    <a:ext uri="{9D8B030D-6E8A-4147-A177-3AD203B41FA5}">
                      <a16:colId xmlns:a16="http://schemas.microsoft.com/office/drawing/2014/main" val="1615091807"/>
                    </a:ext>
                  </a:extLst>
                </a:gridCol>
                <a:gridCol w="660251">
                  <a:extLst>
                    <a:ext uri="{9D8B030D-6E8A-4147-A177-3AD203B41FA5}">
                      <a16:colId xmlns:a16="http://schemas.microsoft.com/office/drawing/2014/main" val="1305241954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434854120"/>
                    </a:ext>
                  </a:extLst>
                </a:gridCol>
                <a:gridCol w="759289">
                  <a:extLst>
                    <a:ext uri="{9D8B030D-6E8A-4147-A177-3AD203B41FA5}">
                      <a16:colId xmlns:a16="http://schemas.microsoft.com/office/drawing/2014/main" val="2584752302"/>
                    </a:ext>
                  </a:extLst>
                </a:gridCol>
                <a:gridCol w="695465">
                  <a:extLst>
                    <a:ext uri="{9D8B030D-6E8A-4147-A177-3AD203B41FA5}">
                      <a16:colId xmlns:a16="http://schemas.microsoft.com/office/drawing/2014/main" val="2802483921"/>
                    </a:ext>
                  </a:extLst>
                </a:gridCol>
                <a:gridCol w="836318">
                  <a:extLst>
                    <a:ext uri="{9D8B030D-6E8A-4147-A177-3AD203B41FA5}">
                      <a16:colId xmlns:a16="http://schemas.microsoft.com/office/drawing/2014/main" val="845397857"/>
                    </a:ext>
                  </a:extLst>
                </a:gridCol>
                <a:gridCol w="831917">
                  <a:extLst>
                    <a:ext uri="{9D8B030D-6E8A-4147-A177-3AD203B41FA5}">
                      <a16:colId xmlns:a16="http://schemas.microsoft.com/office/drawing/2014/main" val="4070700880"/>
                    </a:ext>
                  </a:extLst>
                </a:gridCol>
                <a:gridCol w="706469">
                  <a:extLst>
                    <a:ext uri="{9D8B030D-6E8A-4147-A177-3AD203B41FA5}">
                      <a16:colId xmlns:a16="http://schemas.microsoft.com/office/drawing/2014/main" val="2209305673"/>
                    </a:ext>
                  </a:extLst>
                </a:gridCol>
                <a:gridCol w="677858">
                  <a:extLst>
                    <a:ext uri="{9D8B030D-6E8A-4147-A177-3AD203B41FA5}">
                      <a16:colId xmlns:a16="http://schemas.microsoft.com/office/drawing/2014/main" val="4140570390"/>
                    </a:ext>
                  </a:extLst>
                </a:gridCol>
                <a:gridCol w="680059">
                  <a:extLst>
                    <a:ext uri="{9D8B030D-6E8A-4147-A177-3AD203B41FA5}">
                      <a16:colId xmlns:a16="http://schemas.microsoft.com/office/drawing/2014/main" val="2014408516"/>
                    </a:ext>
                  </a:extLst>
                </a:gridCol>
                <a:gridCol w="1056402">
                  <a:extLst>
                    <a:ext uri="{9D8B030D-6E8A-4147-A177-3AD203B41FA5}">
                      <a16:colId xmlns:a16="http://schemas.microsoft.com/office/drawing/2014/main" val="1873844476"/>
                    </a:ext>
                  </a:extLst>
                </a:gridCol>
                <a:gridCol w="1074008">
                  <a:extLst>
                    <a:ext uri="{9D8B030D-6E8A-4147-A177-3AD203B41FA5}">
                      <a16:colId xmlns:a16="http://schemas.microsoft.com/office/drawing/2014/main" val="1236473113"/>
                    </a:ext>
                  </a:extLst>
                </a:gridCol>
                <a:gridCol w="1076209">
                  <a:extLst>
                    <a:ext uri="{9D8B030D-6E8A-4147-A177-3AD203B41FA5}">
                      <a16:colId xmlns:a16="http://schemas.microsoft.com/office/drawing/2014/main" val="2127156138"/>
                    </a:ext>
                  </a:extLst>
                </a:gridCol>
              </a:tblGrid>
              <a:tr h="2609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Type of shipping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Fuel input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(kg/bton-km-y)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 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Captial cost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Assumptions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357140"/>
                  </a:ext>
                </a:extLst>
              </a:tr>
              <a:tr h="387847">
                <a:tc vMerge="1">
                  <a:txBody>
                    <a:bodyPr/>
                    <a:lstStyle/>
                    <a:p>
                      <a:endParaRPr lang="en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Type of fuel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By weight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(kg/bton-km-y)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By energy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(GWa/bton-km-y)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Emissions factor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(Mt/bton-km-y)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Overnight cost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($M)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Annualized, 10%DR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Annualized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($M/bton-km-y)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DWT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(ton)</a:t>
                      </a:r>
                    </a:p>
                  </a:txBody>
                  <a:tcPr marL="7209" marR="7209" marT="72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Annual distance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(10^9km/y)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Number of ships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Average payload per ship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(bton-km/y)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Average distance traveled </a:t>
                      </a:r>
                      <a:b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(km/y)</a:t>
                      </a:r>
                    </a:p>
                  </a:txBody>
                  <a:tcPr marL="7209" marR="7209" marT="720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997635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6894865.04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76.00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8.37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6.24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76909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3678751.33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96.00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10.58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7.88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72005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Liquid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192000.00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21152.27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15758.19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82075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7283748.84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51.60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5.68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4.24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868123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3052216.32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71.60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7.89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5.88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361862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Solid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1432000.00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157760.68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117529.83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01621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Diesel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16810656.90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180.00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19.83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14.77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614224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5594115.78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22.03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16.41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79136"/>
                  </a:ext>
                </a:extLst>
              </a:tr>
              <a:tr h="1441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LNG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Electricity</a:t>
                      </a:r>
                    </a:p>
                  </a:txBody>
                  <a:tcPr marL="7209" marR="7209" marT="720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NA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4000000.00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440672.29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328295.62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100000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5.05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376219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1.34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13423.03</a:t>
                      </a:r>
                    </a:p>
                  </a:txBody>
                  <a:tcPr marL="7209" marR="7209" marT="720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05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73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Shipping relation specification</a:t>
            </a:r>
            <a:endParaRPr lang="en-AT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Add relation parameters: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𝑙𝑖𝑞𝑢𝑖𝑑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𝑙𝑖𝑞𝑢𝑖𝑑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𝑠𝑜𝑙𝑖𝑑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𝑠𝑜𝑙𝑖𝑑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𝐿𝑁𝐺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𝑠h𝑖𝑝𝑝𝑖𝑛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𝐿𝑁𝐺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𝑙𝑖𝑞𝑢𝑖𝑑</m:t>
                        </m:r>
                      </m:sup>
                    </m:sSup>
                  </m:oMath>
                </a14:m>
                <a:r>
                  <a:rPr lang="en-US" sz="2400" dirty="0"/>
                  <a:t> includes crude oil, light oil, fuel oil;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𝑠𝑜𝑙𝑖𝑑</m:t>
                        </m:r>
                      </m:sup>
                    </m:sSup>
                  </m:oMath>
                </a14:m>
                <a:r>
                  <a:rPr lang="en-US" sz="2400" dirty="0"/>
                  <a:t> includes coal,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𝐿𝑁𝐺</m:t>
                        </m:r>
                      </m:sup>
                    </m:sSup>
                  </m:oMath>
                </a14:m>
                <a:r>
                  <a:rPr lang="en-US" sz="2400" dirty="0"/>
                  <a:t> includes LNG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includes diesel (fuel oil), LNG, electricity as fuel inputs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A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BA7AE-A300-466B-A6FE-4E1A43FC9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1681" b="-210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19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Scenarios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Baseline, global schema</a:t>
            </a:r>
          </a:p>
          <a:p>
            <a:r>
              <a:rPr lang="en-US" dirty="0"/>
              <a:t>Baseline, bilateral schema (distance only)</a:t>
            </a:r>
          </a:p>
          <a:p>
            <a:r>
              <a:rPr lang="en-US" dirty="0"/>
              <a:t>Baseline, distance and tariffs</a:t>
            </a:r>
          </a:p>
          <a:p>
            <a:r>
              <a:rPr lang="en-US" dirty="0"/>
              <a:t>High tariffs</a:t>
            </a:r>
          </a:p>
          <a:p>
            <a:r>
              <a:rPr lang="en-US" dirty="0"/>
              <a:t>Low tariffs</a:t>
            </a:r>
          </a:p>
          <a:p>
            <a:r>
              <a:rPr lang="en-US" dirty="0"/>
              <a:t>NAM-CPA sanction</a:t>
            </a:r>
          </a:p>
          <a:p>
            <a:r>
              <a:rPr lang="en-US" dirty="0"/>
              <a:t>LNG/Electric shipping cost-competitive by 2100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08093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Compare global schema to bilateral schema</a:t>
            </a:r>
            <a:br>
              <a:rPr lang="en-US" sz="3600" b="1" dirty="0"/>
            </a:br>
            <a:r>
              <a:rPr lang="en-US" sz="3600" dirty="0"/>
              <a:t>Crude oil imports</a:t>
            </a:r>
            <a:endParaRPr lang="en-AT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EFDE7-83BB-4941-9B88-12C318093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90688"/>
            <a:ext cx="54864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7BF214-93A1-4C67-A7FB-B9947ED4C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690688"/>
            <a:ext cx="53858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0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467</Words>
  <Application>Microsoft Office PowerPoint</Application>
  <PresentationFormat>Widescreen</PresentationFormat>
  <Paragraphs>231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Representation of trade and transportation networks in global energy models  Updates: 2019-08-07</vt:lpstr>
      <vt:lpstr>Updates</vt:lpstr>
      <vt:lpstr>Regional specification</vt:lpstr>
      <vt:lpstr>Representing shipping in MESSAGE Global pool of shipping capacity</vt:lpstr>
      <vt:lpstr>Shipping technology specification Historical activity</vt:lpstr>
      <vt:lpstr>Shipping technology specification Investment cost</vt:lpstr>
      <vt:lpstr>Shipping relation specification</vt:lpstr>
      <vt:lpstr>Scenarios</vt:lpstr>
      <vt:lpstr>Compare global schema to bilateral schema Crude oil imports</vt:lpstr>
      <vt:lpstr>Compare global schema to bilateral schema Light oil imports</vt:lpstr>
      <vt:lpstr>Compare global schema to bilateral schema Fuel oil imports</vt:lpstr>
      <vt:lpstr>Compare global schema to bilateral schema Coal imports</vt:lpstr>
      <vt:lpstr>Compare global schema to bilateral schema LNG imports</vt:lpstr>
      <vt:lpstr>Compare global schema to bilateral schema Crude oil exports</vt:lpstr>
      <vt:lpstr>Compare global schema to bilateral schema Light oil exports</vt:lpstr>
      <vt:lpstr>Compare global schema to bilateral schema Fuel oil exports</vt:lpstr>
      <vt:lpstr>Compare global schema to bilateral schema Coal exports</vt:lpstr>
      <vt:lpstr>Compare global schema to bilateral schema LNG exports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2019-08-07</dc:title>
  <dc:creator>SHEPARD Jun</dc:creator>
  <cp:lastModifiedBy>SHEPARD Jun</cp:lastModifiedBy>
  <cp:revision>10</cp:revision>
  <dcterms:created xsi:type="dcterms:W3CDTF">2019-08-07T09:32:06Z</dcterms:created>
  <dcterms:modified xsi:type="dcterms:W3CDTF">2019-08-09T07:11:51Z</dcterms:modified>
</cp:coreProperties>
</file>