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83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1B33-9A84-4643-9521-860126B01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2F641-1420-499F-B911-DD6647E8B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5E073-F0D8-4DFE-A0EC-6E2D193C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4433-201D-44BD-B262-9EDEADCC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DBE6A-A13B-4B93-BA3D-CC76C2A1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ED6A-D86F-48D4-970E-18DB77AD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92F3C-0D59-4744-85DC-4145BA8F0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F0DA-E26A-414F-9CC2-FDC8FF84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6D42A-8AD8-4E5E-BBCA-82197488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BF510-A754-4482-869D-1B88D036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A7E37-F56C-4285-9D1F-2F11E3375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A1E32-4561-402D-88C7-B79540624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D368-B8CB-4C8B-AA30-597B5B9F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D877-CE5C-4D18-A109-B4DA59ED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A3E8-91A2-43E1-8D1D-A4C7BD9E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6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3D7B-E5D4-42F2-8005-3DD3B505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3FC87-C588-4FB3-B161-C44FEA46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7E35-A638-41FB-9DCE-5E0E7CEE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E314-562C-4E3E-86B6-4068C4F6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B8BD-18C9-4E3E-8682-EC80CC1F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9209-C1A9-432B-BB28-CE46AB73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C0067-38BD-46AC-AAF5-34CEE382A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A3054-135D-4488-8F5D-ED1595F3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6586-BAB8-411A-A835-673F52E2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76F5-7E3E-4CE6-8EEC-2A4A00AE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D9F0-2C67-40C7-8FD6-064017BA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BA037-137D-48B9-9F86-2110418EE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48255-D9E7-4D17-8AC9-2E90A2A6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92ECE-DBCA-40CF-9D55-912DC946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3414-D28E-4A10-8AD2-CF1DC080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DC82-8E05-4F7B-8458-548F5833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6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E196-8AF1-4AD5-8993-083DF2FB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5A6FA-F991-46D0-893F-D1822B188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76F24-A3B2-4427-A676-A1BC629A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3C683-4380-4BEA-AC6D-6C7EBA6C8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95B00-A44B-4FD7-ABEA-D59574BB3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2385B-873D-489A-988A-4F69D38B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647A2-79B2-41A1-8E94-2D6507299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29FA85-2B2B-4921-BF5A-9066D08A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FF33-8BD6-41E7-B431-A65CA733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57FDD-F5F2-4ACF-A854-04FCCBCE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9FEA9-B616-46F8-9EFE-1BC12AC8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487F6-CD9F-43AA-8A19-4CB4533B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B6F45-44B4-4DA0-80B5-2507284A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C7EC6-30D5-47B3-B6A1-A2E84601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AE560-2AB4-457E-AF2A-5B2E67B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6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0715-A508-4D4A-B846-59467048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289-E615-4C0B-B236-EC3C5A23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D4270-ABDA-457E-9F88-39791207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CA30-637B-4CEC-B49A-8742E78E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01CB-7DA6-4236-A528-B702773FF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4209B-27EC-4C34-B382-380FE859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2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A430-CAC4-4482-B28E-870B16798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F1A78-FEC4-4614-B08A-74C7453D0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7459D-EDF3-4803-B102-13B4E6BC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321B9-57CA-4519-891A-8D525001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5EF1-0C8D-4561-AD47-8B6FC1B1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38EA4-3CFF-4AEF-A7E8-28006C1D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32E17-665E-4321-918B-FB214F4D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59F-FE19-4803-AF85-0B907929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F659B-F9AA-477A-BA18-D93ED16B8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4DFE-BE70-438C-BC62-F2BAE20A9068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369A-38E7-490D-83C4-B511BDECD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C38A-301F-419F-849F-B7162617A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EBE4-E180-46F1-BC5E-147758B2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181">
            <a:extLst>
              <a:ext uri="{FF2B5EF4-FFF2-40B4-BE49-F238E27FC236}">
                <a16:creationId xmlns:a16="http://schemas.microsoft.com/office/drawing/2014/main" id="{682838B8-2C5E-4FB3-B143-B090AF54C151}"/>
              </a:ext>
            </a:extLst>
          </p:cNvPr>
          <p:cNvSpPr/>
          <p:nvPr/>
        </p:nvSpPr>
        <p:spPr>
          <a:xfrm>
            <a:off x="7102213" y="4315193"/>
            <a:ext cx="1301852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B0B401D-2FE3-47A8-8794-52EE16885A4E}"/>
              </a:ext>
            </a:extLst>
          </p:cNvPr>
          <p:cNvSpPr/>
          <p:nvPr/>
        </p:nvSpPr>
        <p:spPr>
          <a:xfrm>
            <a:off x="6056583" y="1447857"/>
            <a:ext cx="1123674" cy="852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FD991-78E5-4E32-A65F-1EEB4C41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1" y="1447857"/>
            <a:ext cx="3092521" cy="21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9F9C8BC-1CEF-4F63-94A0-05EC5ED7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0" y="4114986"/>
            <a:ext cx="3092521" cy="210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02B59D9-FED6-477D-8948-E97420CBA303}"/>
              </a:ext>
            </a:extLst>
          </p:cNvPr>
          <p:cNvSpPr/>
          <p:nvPr/>
        </p:nvSpPr>
        <p:spPr>
          <a:xfrm rot="16200000">
            <a:off x="634242" y="1435065"/>
            <a:ext cx="1091629" cy="246580"/>
          </a:xfrm>
          <a:prstGeom prst="rightArrow">
            <a:avLst/>
          </a:prstGeom>
          <a:solidFill>
            <a:srgbClr val="548235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2E650D2-EE7C-4F80-A39F-4390FF8242E9}"/>
              </a:ext>
            </a:extLst>
          </p:cNvPr>
          <p:cNvSpPr/>
          <p:nvPr/>
        </p:nvSpPr>
        <p:spPr>
          <a:xfrm rot="16200000">
            <a:off x="2292570" y="1261209"/>
            <a:ext cx="904984" cy="420386"/>
          </a:xfrm>
          <a:prstGeom prst="rightArrow">
            <a:avLst/>
          </a:prstGeom>
          <a:solidFill>
            <a:srgbClr val="548235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D171DD2-8911-4C39-A7BD-83DFE495FFDE}"/>
              </a:ext>
            </a:extLst>
          </p:cNvPr>
          <p:cNvSpPr/>
          <p:nvPr/>
        </p:nvSpPr>
        <p:spPr>
          <a:xfrm rot="16200000">
            <a:off x="1321487" y="1556125"/>
            <a:ext cx="1395949" cy="321519"/>
          </a:xfrm>
          <a:prstGeom prst="rightArrow">
            <a:avLst/>
          </a:prstGeom>
          <a:solidFill>
            <a:srgbClr val="548235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96ED5A3-7D5A-473E-A9FF-D8FC616A42F9}"/>
              </a:ext>
            </a:extLst>
          </p:cNvPr>
          <p:cNvSpPr/>
          <p:nvPr/>
        </p:nvSpPr>
        <p:spPr>
          <a:xfrm rot="16200000">
            <a:off x="1675345" y="1468268"/>
            <a:ext cx="1344578" cy="420386"/>
          </a:xfrm>
          <a:prstGeom prst="rightArrow">
            <a:avLst/>
          </a:prstGeom>
          <a:solidFill>
            <a:srgbClr val="548235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008A2-3849-48B0-85E5-2E7ABCA029CF}"/>
              </a:ext>
            </a:extLst>
          </p:cNvPr>
          <p:cNvSpPr/>
          <p:nvPr/>
        </p:nvSpPr>
        <p:spPr>
          <a:xfrm rot="16200000">
            <a:off x="614888" y="1738751"/>
            <a:ext cx="1693761" cy="228599"/>
          </a:xfrm>
          <a:prstGeom prst="rightArrow">
            <a:avLst/>
          </a:prstGeom>
          <a:solidFill>
            <a:srgbClr val="548235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76D257-58E1-4686-8202-28C4DC32358B}"/>
              </a:ext>
            </a:extLst>
          </p:cNvPr>
          <p:cNvSpPr/>
          <p:nvPr/>
        </p:nvSpPr>
        <p:spPr>
          <a:xfrm rot="5400000">
            <a:off x="2405095" y="1394688"/>
            <a:ext cx="1344577" cy="420386"/>
          </a:xfrm>
          <a:prstGeom prst="rightArrow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A465C8-80BE-4484-BAE6-27613DA0DBEB}"/>
              </a:ext>
            </a:extLst>
          </p:cNvPr>
          <p:cNvSpPr/>
          <p:nvPr/>
        </p:nvSpPr>
        <p:spPr>
          <a:xfrm rot="5400000">
            <a:off x="1589629" y="1312993"/>
            <a:ext cx="1181184" cy="420386"/>
          </a:xfrm>
          <a:prstGeom prst="rightArrow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EB6FDE-F1CC-4264-92B4-9BC67EE8B7F5}"/>
              </a:ext>
            </a:extLst>
          </p:cNvPr>
          <p:cNvSpPr/>
          <p:nvPr/>
        </p:nvSpPr>
        <p:spPr>
          <a:xfrm rot="5400000">
            <a:off x="362269" y="1367735"/>
            <a:ext cx="1181184" cy="310902"/>
          </a:xfrm>
          <a:prstGeom prst="rightArrow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045EFF8-D898-4C43-B378-BAA69697B9C9}"/>
              </a:ext>
            </a:extLst>
          </p:cNvPr>
          <p:cNvSpPr/>
          <p:nvPr/>
        </p:nvSpPr>
        <p:spPr>
          <a:xfrm rot="5400000">
            <a:off x="1894075" y="1500051"/>
            <a:ext cx="1344577" cy="228599"/>
          </a:xfrm>
          <a:prstGeom prst="rightArrow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CE6F2-5A26-4364-A0DA-FFC9DBE50789}"/>
              </a:ext>
            </a:extLst>
          </p:cNvPr>
          <p:cNvSpPr/>
          <p:nvPr/>
        </p:nvSpPr>
        <p:spPr>
          <a:xfrm>
            <a:off x="504420" y="691874"/>
            <a:ext cx="3092521" cy="283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Global energy pool (e.g. crude oil)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5275915-143B-49AF-B123-D05D4ED4B387}"/>
              </a:ext>
            </a:extLst>
          </p:cNvPr>
          <p:cNvSpPr/>
          <p:nvPr/>
        </p:nvSpPr>
        <p:spPr>
          <a:xfrm>
            <a:off x="3672229" y="2011634"/>
            <a:ext cx="355570" cy="265536"/>
          </a:xfrm>
          <a:prstGeom prst="rightArrow">
            <a:avLst/>
          </a:prstGeom>
          <a:solidFill>
            <a:schemeClr val="accent2">
              <a:lumMod val="75000"/>
              <a:alpha val="50196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203905-C554-4B4B-94FC-4CF98FB900A9}"/>
              </a:ext>
            </a:extLst>
          </p:cNvPr>
          <p:cNvSpPr txBox="1"/>
          <p:nvPr/>
        </p:nvSpPr>
        <p:spPr>
          <a:xfrm>
            <a:off x="3610622" y="2242585"/>
            <a:ext cx="806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Imports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5F7927C-9964-44F8-B065-94FA9A36A6E6}"/>
              </a:ext>
            </a:extLst>
          </p:cNvPr>
          <p:cNvSpPr/>
          <p:nvPr/>
        </p:nvSpPr>
        <p:spPr>
          <a:xfrm>
            <a:off x="3672229" y="2754742"/>
            <a:ext cx="355570" cy="265536"/>
          </a:xfrm>
          <a:prstGeom prst="rightArrow">
            <a:avLst/>
          </a:prstGeom>
          <a:solidFill>
            <a:schemeClr val="accent6">
              <a:lumMod val="75000"/>
              <a:alpha val="50196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28B4EC-E3F2-4536-B370-9500AA081114}"/>
              </a:ext>
            </a:extLst>
          </p:cNvPr>
          <p:cNvSpPr txBox="1"/>
          <p:nvPr/>
        </p:nvSpPr>
        <p:spPr>
          <a:xfrm>
            <a:off x="3610622" y="2975419"/>
            <a:ext cx="8065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Exports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97A1301C-052B-4B21-B8BA-490FDAF18C8A}"/>
              </a:ext>
            </a:extLst>
          </p:cNvPr>
          <p:cNvSpPr/>
          <p:nvPr/>
        </p:nvSpPr>
        <p:spPr>
          <a:xfrm rot="13578851">
            <a:off x="853862" y="4870957"/>
            <a:ext cx="685873" cy="420386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D039AAA-C6A6-41CC-8F09-B5E54277DD1B}"/>
              </a:ext>
            </a:extLst>
          </p:cNvPr>
          <p:cNvSpPr/>
          <p:nvPr/>
        </p:nvSpPr>
        <p:spPr>
          <a:xfrm rot="18717299">
            <a:off x="1362824" y="4925639"/>
            <a:ext cx="685873" cy="311023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E60B871-15D5-4076-BE12-FE6C9DFB61F4}"/>
              </a:ext>
            </a:extLst>
          </p:cNvPr>
          <p:cNvSpPr/>
          <p:nvPr/>
        </p:nvSpPr>
        <p:spPr>
          <a:xfrm rot="11948744">
            <a:off x="1123129" y="4845731"/>
            <a:ext cx="1105824" cy="276856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52BD517-B294-474E-97BB-1B67203F0599}"/>
              </a:ext>
            </a:extLst>
          </p:cNvPr>
          <p:cNvSpPr/>
          <p:nvPr/>
        </p:nvSpPr>
        <p:spPr>
          <a:xfrm rot="19837051">
            <a:off x="2224245" y="4939236"/>
            <a:ext cx="398066" cy="283827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4A1AF11-5322-4233-96CF-8BD7378A046F}"/>
              </a:ext>
            </a:extLst>
          </p:cNvPr>
          <p:cNvSpPr/>
          <p:nvPr/>
        </p:nvSpPr>
        <p:spPr>
          <a:xfrm rot="9024261">
            <a:off x="2085241" y="4431448"/>
            <a:ext cx="636933" cy="434647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0BE62BC-2E86-46D0-B773-4CEF3E87C838}"/>
              </a:ext>
            </a:extLst>
          </p:cNvPr>
          <p:cNvSpPr/>
          <p:nvPr/>
        </p:nvSpPr>
        <p:spPr>
          <a:xfrm rot="5400000">
            <a:off x="2570646" y="4555503"/>
            <a:ext cx="540327" cy="361556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1A15A4-714C-4A85-88EC-AE048DCCE816}"/>
              </a:ext>
            </a:extLst>
          </p:cNvPr>
          <p:cNvSpPr/>
          <p:nvPr/>
        </p:nvSpPr>
        <p:spPr>
          <a:xfrm rot="13564484">
            <a:off x="2667522" y="5085389"/>
            <a:ext cx="651889" cy="223006"/>
          </a:xfrm>
          <a:prstGeom prst="rightArrow">
            <a:avLst/>
          </a:prstGeom>
          <a:solidFill>
            <a:srgbClr val="BF9000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16DD2DB-63CE-4659-A6FD-53986844970F}"/>
              </a:ext>
            </a:extLst>
          </p:cNvPr>
          <p:cNvSpPr/>
          <p:nvPr/>
        </p:nvSpPr>
        <p:spPr>
          <a:xfrm>
            <a:off x="3665969" y="4995025"/>
            <a:ext cx="355570" cy="265536"/>
          </a:xfrm>
          <a:prstGeom prst="rightArrow">
            <a:avLst/>
          </a:prstGeom>
          <a:solidFill>
            <a:srgbClr val="BF9000">
              <a:alpha val="5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D4C142-8C82-4B9E-8D54-4A068D3F729A}"/>
              </a:ext>
            </a:extLst>
          </p:cNvPr>
          <p:cNvSpPr txBox="1"/>
          <p:nvPr/>
        </p:nvSpPr>
        <p:spPr>
          <a:xfrm>
            <a:off x="3568064" y="5240346"/>
            <a:ext cx="1025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Trade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3CFEA6-9F7B-41E0-B21D-D722179AA068}"/>
              </a:ext>
            </a:extLst>
          </p:cNvPr>
          <p:cNvSpPr txBox="1"/>
          <p:nvPr/>
        </p:nvSpPr>
        <p:spPr>
          <a:xfrm>
            <a:off x="414738" y="6208192"/>
            <a:ext cx="2351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(c) Bilateral Trade Schema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E3A3D9-3012-4334-AF95-847217B820B6}"/>
              </a:ext>
            </a:extLst>
          </p:cNvPr>
          <p:cNvSpPr txBox="1"/>
          <p:nvPr/>
        </p:nvSpPr>
        <p:spPr>
          <a:xfrm>
            <a:off x="410003" y="3528013"/>
            <a:ext cx="23513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(a) Global Pool Schema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E53251-C63F-42D1-8596-681D4CEE4DF2}"/>
              </a:ext>
            </a:extLst>
          </p:cNvPr>
          <p:cNvSpPr/>
          <p:nvPr/>
        </p:nvSpPr>
        <p:spPr>
          <a:xfrm>
            <a:off x="4932909" y="1447857"/>
            <a:ext cx="1123674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6ABC1-208D-4553-80E9-FB488E5973A4}"/>
              </a:ext>
            </a:extLst>
          </p:cNvPr>
          <p:cNvSpPr/>
          <p:nvPr/>
        </p:nvSpPr>
        <p:spPr>
          <a:xfrm>
            <a:off x="4932908" y="1849632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AFR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6267AC-77B3-4A2F-AA3F-1884156D1FB3}"/>
              </a:ext>
            </a:extLst>
          </p:cNvPr>
          <p:cNvSpPr/>
          <p:nvPr/>
        </p:nvSpPr>
        <p:spPr>
          <a:xfrm>
            <a:off x="6702509" y="1846977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03151B-CA56-4BB7-87C5-F4937196B919}"/>
              </a:ext>
            </a:extLst>
          </p:cNvPr>
          <p:cNvSpPr/>
          <p:nvPr/>
        </p:nvSpPr>
        <p:spPr>
          <a:xfrm>
            <a:off x="5697277" y="1855339"/>
            <a:ext cx="718610" cy="257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oil_exp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804586-2163-409F-93C7-ACEED8A59BC4}"/>
              </a:ext>
            </a:extLst>
          </p:cNvPr>
          <p:cNvSpPr/>
          <p:nvPr/>
        </p:nvSpPr>
        <p:spPr>
          <a:xfrm>
            <a:off x="5556593" y="2518469"/>
            <a:ext cx="999980" cy="502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node_loc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C0A37F-DB7A-4B77-B2D5-3DE432CF3AF6}"/>
              </a:ext>
            </a:extLst>
          </p:cNvPr>
          <p:cNvSpPr/>
          <p:nvPr/>
        </p:nvSpPr>
        <p:spPr>
          <a:xfrm>
            <a:off x="4866794" y="1427395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D08AB6-3F6D-417C-A8D1-B367B8C34EF1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>
            <a:off x="5410656" y="1982400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3E568CB-1311-49D5-BE28-30ABB80E7903}"/>
              </a:ext>
            </a:extLst>
          </p:cNvPr>
          <p:cNvCxnSpPr/>
          <p:nvPr/>
        </p:nvCxnSpPr>
        <p:spPr>
          <a:xfrm>
            <a:off x="6426378" y="1990762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83C5F3D-ADA8-481D-9A3A-075F5FE568E1}"/>
              </a:ext>
            </a:extLst>
          </p:cNvPr>
          <p:cNvCxnSpPr>
            <a:cxnSpLocks/>
          </p:cNvCxnSpPr>
          <p:nvPr/>
        </p:nvCxnSpPr>
        <p:spPr>
          <a:xfrm flipV="1">
            <a:off x="5850639" y="2112514"/>
            <a:ext cx="0" cy="4337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B602869-399B-42D8-9D2D-336F20C09214}"/>
              </a:ext>
            </a:extLst>
          </p:cNvPr>
          <p:cNvCxnSpPr>
            <a:cxnSpLocks/>
          </p:cNvCxnSpPr>
          <p:nvPr/>
        </p:nvCxnSpPr>
        <p:spPr>
          <a:xfrm>
            <a:off x="6259157" y="2118285"/>
            <a:ext cx="0" cy="400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C13784-6D3D-4683-9860-FAD4D4AB3BA6}"/>
              </a:ext>
            </a:extLst>
          </p:cNvPr>
          <p:cNvSpPr txBox="1"/>
          <p:nvPr/>
        </p:nvSpPr>
        <p:spPr>
          <a:xfrm>
            <a:off x="5284338" y="2255333"/>
            <a:ext cx="56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Inputs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84FC3C-4952-418C-B340-DA1BAC807B83}"/>
              </a:ext>
            </a:extLst>
          </p:cNvPr>
          <p:cNvSpPr txBox="1"/>
          <p:nvPr/>
        </p:nvSpPr>
        <p:spPr>
          <a:xfrm>
            <a:off x="6272504" y="2249219"/>
            <a:ext cx="61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Outputs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ECFA70-FDBF-4620-AAC1-985628084A57}"/>
              </a:ext>
            </a:extLst>
          </p:cNvPr>
          <p:cNvSpPr/>
          <p:nvPr/>
        </p:nvSpPr>
        <p:spPr>
          <a:xfrm>
            <a:off x="5817708" y="2518469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AFR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F53FCE-79A3-4A7C-A421-6160E6EB8AFF}"/>
              </a:ext>
            </a:extLst>
          </p:cNvPr>
          <p:cNvSpPr txBox="1"/>
          <p:nvPr/>
        </p:nvSpPr>
        <p:spPr>
          <a:xfrm rot="16200000">
            <a:off x="4496118" y="937238"/>
            <a:ext cx="80652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Primary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5A0E95-7DB9-49D5-9711-550888537EA4}"/>
              </a:ext>
            </a:extLst>
          </p:cNvPr>
          <p:cNvSpPr txBox="1"/>
          <p:nvPr/>
        </p:nvSpPr>
        <p:spPr>
          <a:xfrm rot="16200000">
            <a:off x="6817241" y="936513"/>
            <a:ext cx="80652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Export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C402053-0B68-4AD6-91B8-D10AA300258C}"/>
              </a:ext>
            </a:extLst>
          </p:cNvPr>
          <p:cNvSpPr/>
          <p:nvPr/>
        </p:nvSpPr>
        <p:spPr>
          <a:xfrm>
            <a:off x="8369429" y="1447857"/>
            <a:ext cx="1123674" cy="852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06D2073-43B8-4C8F-AF72-B7E10FA908B2}"/>
              </a:ext>
            </a:extLst>
          </p:cNvPr>
          <p:cNvSpPr/>
          <p:nvPr/>
        </p:nvSpPr>
        <p:spPr>
          <a:xfrm>
            <a:off x="7245755" y="1447857"/>
            <a:ext cx="1123674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2EBA96-382B-4903-9349-18EB29D98D58}"/>
              </a:ext>
            </a:extLst>
          </p:cNvPr>
          <p:cNvSpPr/>
          <p:nvPr/>
        </p:nvSpPr>
        <p:spPr>
          <a:xfrm>
            <a:off x="7245754" y="1849632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5F43EBB-5290-4954-8E21-8B069AC92A2C}"/>
              </a:ext>
            </a:extLst>
          </p:cNvPr>
          <p:cNvSpPr/>
          <p:nvPr/>
        </p:nvSpPr>
        <p:spPr>
          <a:xfrm>
            <a:off x="9015355" y="1846977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DC85645-A447-430D-AB05-8367A3A96BA3}"/>
              </a:ext>
            </a:extLst>
          </p:cNvPr>
          <p:cNvSpPr/>
          <p:nvPr/>
        </p:nvSpPr>
        <p:spPr>
          <a:xfrm>
            <a:off x="8010123" y="1855339"/>
            <a:ext cx="718610" cy="257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oil_trd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B7C552-90A6-48FB-960A-C4877BFBB098}"/>
              </a:ext>
            </a:extLst>
          </p:cNvPr>
          <p:cNvSpPr/>
          <p:nvPr/>
        </p:nvSpPr>
        <p:spPr>
          <a:xfrm>
            <a:off x="7869439" y="2518469"/>
            <a:ext cx="999980" cy="502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node_loc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A51FC3A-C3CD-4633-8CF4-F9A045F7B800}"/>
              </a:ext>
            </a:extLst>
          </p:cNvPr>
          <p:cNvCxnSpPr>
            <a:stCxn id="110" idx="3"/>
            <a:endCxn id="112" idx="1"/>
          </p:cNvCxnSpPr>
          <p:nvPr/>
        </p:nvCxnSpPr>
        <p:spPr>
          <a:xfrm>
            <a:off x="7723502" y="1982400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E03B70-3EB4-46FC-9CA4-243E1ED19C99}"/>
              </a:ext>
            </a:extLst>
          </p:cNvPr>
          <p:cNvCxnSpPr/>
          <p:nvPr/>
        </p:nvCxnSpPr>
        <p:spPr>
          <a:xfrm>
            <a:off x="8739224" y="1990762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9B5B7CD-C248-4395-B5F8-57C8EC00BFEC}"/>
              </a:ext>
            </a:extLst>
          </p:cNvPr>
          <p:cNvCxnSpPr>
            <a:cxnSpLocks/>
          </p:cNvCxnSpPr>
          <p:nvPr/>
        </p:nvCxnSpPr>
        <p:spPr>
          <a:xfrm flipV="1">
            <a:off x="8163485" y="2112514"/>
            <a:ext cx="0" cy="4337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604995-94E4-4209-9AD2-13C83BCEAE35}"/>
              </a:ext>
            </a:extLst>
          </p:cNvPr>
          <p:cNvCxnSpPr>
            <a:cxnSpLocks/>
          </p:cNvCxnSpPr>
          <p:nvPr/>
        </p:nvCxnSpPr>
        <p:spPr>
          <a:xfrm>
            <a:off x="8572003" y="2118285"/>
            <a:ext cx="0" cy="400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99322E5-1DE5-4081-B9D1-84D2FB718065}"/>
              </a:ext>
            </a:extLst>
          </p:cNvPr>
          <p:cNvSpPr txBox="1"/>
          <p:nvPr/>
        </p:nvSpPr>
        <p:spPr>
          <a:xfrm>
            <a:off x="7597184" y="2255333"/>
            <a:ext cx="56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Inputs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951A03-75C3-4370-B69C-7897005A56C9}"/>
              </a:ext>
            </a:extLst>
          </p:cNvPr>
          <p:cNvSpPr txBox="1"/>
          <p:nvPr/>
        </p:nvSpPr>
        <p:spPr>
          <a:xfrm>
            <a:off x="8585350" y="2249219"/>
            <a:ext cx="61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Outputs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482327B-1951-472A-932D-C5C831818DEB}"/>
              </a:ext>
            </a:extLst>
          </p:cNvPr>
          <p:cNvSpPr/>
          <p:nvPr/>
        </p:nvSpPr>
        <p:spPr>
          <a:xfrm>
            <a:off x="8130554" y="2518469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832D0C-05CC-487D-9430-0DBEB9B8BD95}"/>
              </a:ext>
            </a:extLst>
          </p:cNvPr>
          <p:cNvSpPr/>
          <p:nvPr/>
        </p:nvSpPr>
        <p:spPr>
          <a:xfrm>
            <a:off x="7180603" y="1431186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2A6B83C-F076-4AA3-990D-C13779E15100}"/>
              </a:ext>
            </a:extLst>
          </p:cNvPr>
          <p:cNvSpPr/>
          <p:nvPr/>
        </p:nvSpPr>
        <p:spPr>
          <a:xfrm>
            <a:off x="10683582" y="1447857"/>
            <a:ext cx="1123674" cy="852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C0168E-1E99-4275-803F-846D7747F76A}"/>
              </a:ext>
            </a:extLst>
          </p:cNvPr>
          <p:cNvSpPr/>
          <p:nvPr/>
        </p:nvSpPr>
        <p:spPr>
          <a:xfrm>
            <a:off x="9559908" y="1447857"/>
            <a:ext cx="1123674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FA5F197-B93C-4358-B64E-30685A43C3CB}"/>
              </a:ext>
            </a:extLst>
          </p:cNvPr>
          <p:cNvSpPr/>
          <p:nvPr/>
        </p:nvSpPr>
        <p:spPr>
          <a:xfrm>
            <a:off x="9559907" y="1849632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9CCFE4-1A64-4A7B-B234-813D6BF2CE8A}"/>
              </a:ext>
            </a:extLst>
          </p:cNvPr>
          <p:cNvSpPr/>
          <p:nvPr/>
        </p:nvSpPr>
        <p:spPr>
          <a:xfrm>
            <a:off x="11248829" y="1856865"/>
            <a:ext cx="558427" cy="2556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WEU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EB90E2F-FF57-4C41-ADAF-81573EF0D625}"/>
              </a:ext>
            </a:extLst>
          </p:cNvPr>
          <p:cNvSpPr/>
          <p:nvPr/>
        </p:nvSpPr>
        <p:spPr>
          <a:xfrm>
            <a:off x="10324276" y="1855339"/>
            <a:ext cx="718610" cy="257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oil_imp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21C9203-CA74-4805-8488-3227E8C95AB5}"/>
              </a:ext>
            </a:extLst>
          </p:cNvPr>
          <p:cNvSpPr/>
          <p:nvPr/>
        </p:nvSpPr>
        <p:spPr>
          <a:xfrm>
            <a:off x="10183592" y="2518469"/>
            <a:ext cx="999980" cy="502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node_loc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E21337E-BCB7-447E-A272-B02A1BF7115D}"/>
              </a:ext>
            </a:extLst>
          </p:cNvPr>
          <p:cNvCxnSpPr>
            <a:stCxn id="126" idx="3"/>
            <a:endCxn id="128" idx="1"/>
          </p:cNvCxnSpPr>
          <p:nvPr/>
        </p:nvCxnSpPr>
        <p:spPr>
          <a:xfrm>
            <a:off x="10037655" y="1982400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19FBAFB-BA5B-4F65-ACEB-712E4B167B18}"/>
              </a:ext>
            </a:extLst>
          </p:cNvPr>
          <p:cNvCxnSpPr>
            <a:cxnSpLocks/>
            <a:stCxn id="128" idx="3"/>
            <a:endCxn id="127" idx="1"/>
          </p:cNvCxnSpPr>
          <p:nvPr/>
        </p:nvCxnSpPr>
        <p:spPr>
          <a:xfrm>
            <a:off x="11042886" y="1983926"/>
            <a:ext cx="205943" cy="76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3A15C7-96AE-461D-A824-C466F01B79C0}"/>
              </a:ext>
            </a:extLst>
          </p:cNvPr>
          <p:cNvCxnSpPr>
            <a:cxnSpLocks/>
          </p:cNvCxnSpPr>
          <p:nvPr/>
        </p:nvCxnSpPr>
        <p:spPr>
          <a:xfrm flipV="1">
            <a:off x="10477638" y="2112514"/>
            <a:ext cx="0" cy="4337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678356F-3F47-41EA-86FE-086785EA23BE}"/>
              </a:ext>
            </a:extLst>
          </p:cNvPr>
          <p:cNvCxnSpPr>
            <a:cxnSpLocks/>
          </p:cNvCxnSpPr>
          <p:nvPr/>
        </p:nvCxnSpPr>
        <p:spPr>
          <a:xfrm>
            <a:off x="10886156" y="2118285"/>
            <a:ext cx="0" cy="400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262CEFF2-636C-42AC-AC1E-37BC307C7283}"/>
              </a:ext>
            </a:extLst>
          </p:cNvPr>
          <p:cNvSpPr txBox="1"/>
          <p:nvPr/>
        </p:nvSpPr>
        <p:spPr>
          <a:xfrm>
            <a:off x="9911337" y="2255333"/>
            <a:ext cx="56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Inputs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4146322-59B2-434E-A9C7-2734F21A97DB}"/>
              </a:ext>
            </a:extLst>
          </p:cNvPr>
          <p:cNvSpPr txBox="1"/>
          <p:nvPr/>
        </p:nvSpPr>
        <p:spPr>
          <a:xfrm>
            <a:off x="10899503" y="2249219"/>
            <a:ext cx="61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Outputs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1E2D5EB-0E19-4A6B-AE57-97D12895F3B3}"/>
              </a:ext>
            </a:extLst>
          </p:cNvPr>
          <p:cNvSpPr/>
          <p:nvPr/>
        </p:nvSpPr>
        <p:spPr>
          <a:xfrm>
            <a:off x="10403055" y="2518469"/>
            <a:ext cx="561054" cy="256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WEU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0417CD8-8C2E-460E-9A9A-84E9FE5C1E6C}"/>
              </a:ext>
            </a:extLst>
          </p:cNvPr>
          <p:cNvSpPr/>
          <p:nvPr/>
        </p:nvSpPr>
        <p:spPr>
          <a:xfrm>
            <a:off x="11807602" y="1431186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A23AA6-6C32-4CD2-A496-491A5C3F22A6}"/>
              </a:ext>
            </a:extLst>
          </p:cNvPr>
          <p:cNvSpPr/>
          <p:nvPr/>
        </p:nvSpPr>
        <p:spPr>
          <a:xfrm>
            <a:off x="9493449" y="1431186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D6554B0-C7A2-4CD1-83B1-4CEAECBD661D}"/>
              </a:ext>
            </a:extLst>
          </p:cNvPr>
          <p:cNvSpPr txBox="1"/>
          <p:nvPr/>
        </p:nvSpPr>
        <p:spPr>
          <a:xfrm rot="16200000">
            <a:off x="8956271" y="902073"/>
            <a:ext cx="12047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Export/Import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42665D7-F80C-4527-AFCD-4AF7D3319BAF}"/>
              </a:ext>
            </a:extLst>
          </p:cNvPr>
          <p:cNvSpPr txBox="1"/>
          <p:nvPr/>
        </p:nvSpPr>
        <p:spPr>
          <a:xfrm rot="16200000">
            <a:off x="11351032" y="873516"/>
            <a:ext cx="96295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Secondary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3BA815F-8BBD-497D-99EB-6D0246BB1A25}"/>
              </a:ext>
            </a:extLst>
          </p:cNvPr>
          <p:cNvSpPr txBox="1"/>
          <p:nvPr/>
        </p:nvSpPr>
        <p:spPr>
          <a:xfrm>
            <a:off x="4753184" y="503185"/>
            <a:ext cx="33423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(b) Energy flow in Global Pool Schema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05C71C-B479-49A3-946D-A6A218D1E84D}"/>
              </a:ext>
            </a:extLst>
          </p:cNvPr>
          <p:cNvSpPr/>
          <p:nvPr/>
        </p:nvSpPr>
        <p:spPr>
          <a:xfrm>
            <a:off x="5805361" y="4315193"/>
            <a:ext cx="1301852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6D694B-9461-4F5B-B46E-5C342A832BE6}"/>
              </a:ext>
            </a:extLst>
          </p:cNvPr>
          <p:cNvSpPr/>
          <p:nvPr/>
        </p:nvSpPr>
        <p:spPr>
          <a:xfrm>
            <a:off x="5807597" y="4709268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AFR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EB4860-1E82-47FF-8DF0-813DE818B26E}"/>
              </a:ext>
            </a:extLst>
          </p:cNvPr>
          <p:cNvSpPr/>
          <p:nvPr/>
        </p:nvSpPr>
        <p:spPr>
          <a:xfrm>
            <a:off x="7928289" y="4708199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D0B02A0-D526-4020-BAFA-CAE326081578}"/>
              </a:ext>
            </a:extLst>
          </p:cNvPr>
          <p:cNvSpPr/>
          <p:nvPr/>
        </p:nvSpPr>
        <p:spPr>
          <a:xfrm>
            <a:off x="6628778" y="5382936"/>
            <a:ext cx="999980" cy="502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node_loc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CC7FCE-B424-4557-B122-1BB6E15D7749}"/>
              </a:ext>
            </a:extLst>
          </p:cNvPr>
          <p:cNvSpPr/>
          <p:nvPr/>
        </p:nvSpPr>
        <p:spPr>
          <a:xfrm>
            <a:off x="5736191" y="4289296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C84703C-E603-447F-B74B-650FED7C9A70}"/>
              </a:ext>
            </a:extLst>
          </p:cNvPr>
          <p:cNvCxnSpPr>
            <a:cxnSpLocks/>
            <a:stCxn id="147" idx="3"/>
            <a:endCxn id="149" idx="1"/>
          </p:cNvCxnSpPr>
          <p:nvPr/>
        </p:nvCxnSpPr>
        <p:spPr>
          <a:xfrm>
            <a:off x="6285345" y="4842036"/>
            <a:ext cx="288670" cy="163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2698178-6388-43DC-AE7A-F274CBF103AD}"/>
              </a:ext>
            </a:extLst>
          </p:cNvPr>
          <p:cNvCxnSpPr>
            <a:cxnSpLocks/>
          </p:cNvCxnSpPr>
          <p:nvPr/>
        </p:nvCxnSpPr>
        <p:spPr>
          <a:xfrm flipV="1">
            <a:off x="6922824" y="4976981"/>
            <a:ext cx="0" cy="4337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7FDACF1-6375-4D9B-B684-DAE127CA1AC0}"/>
              </a:ext>
            </a:extLst>
          </p:cNvPr>
          <p:cNvCxnSpPr>
            <a:cxnSpLocks/>
          </p:cNvCxnSpPr>
          <p:nvPr/>
        </p:nvCxnSpPr>
        <p:spPr>
          <a:xfrm>
            <a:off x="7331342" y="4982752"/>
            <a:ext cx="0" cy="400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FCAB48-D264-49CF-B623-6B0B662E2F6B}"/>
              </a:ext>
            </a:extLst>
          </p:cNvPr>
          <p:cNvSpPr txBox="1"/>
          <p:nvPr/>
        </p:nvSpPr>
        <p:spPr>
          <a:xfrm>
            <a:off x="6356523" y="5119800"/>
            <a:ext cx="56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Inputs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828522-6EC9-4EC4-9134-3232AD809AE6}"/>
              </a:ext>
            </a:extLst>
          </p:cNvPr>
          <p:cNvSpPr txBox="1"/>
          <p:nvPr/>
        </p:nvSpPr>
        <p:spPr>
          <a:xfrm>
            <a:off x="7344689" y="5113686"/>
            <a:ext cx="61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Outputs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7758F4-A06B-4922-AD34-13BBA5437571}"/>
              </a:ext>
            </a:extLst>
          </p:cNvPr>
          <p:cNvSpPr/>
          <p:nvPr/>
        </p:nvSpPr>
        <p:spPr>
          <a:xfrm>
            <a:off x="6889893" y="5382936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AFR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66D4163-E0BD-428F-9088-7190DB361271}"/>
              </a:ext>
            </a:extLst>
          </p:cNvPr>
          <p:cNvSpPr txBox="1"/>
          <p:nvPr/>
        </p:nvSpPr>
        <p:spPr>
          <a:xfrm rot="16200000">
            <a:off x="5370993" y="3796843"/>
            <a:ext cx="806521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Primary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F5461A3-4B91-4099-BEAF-3E32FA123319}"/>
              </a:ext>
            </a:extLst>
          </p:cNvPr>
          <p:cNvSpPr txBox="1"/>
          <p:nvPr/>
        </p:nvSpPr>
        <p:spPr>
          <a:xfrm rot="16200000">
            <a:off x="8043021" y="3697708"/>
            <a:ext cx="806521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Shipped-Oil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93632D7-1251-42ED-BFD7-BE303CB1298B}"/>
              </a:ext>
            </a:extLst>
          </p:cNvPr>
          <p:cNvSpPr/>
          <p:nvPr/>
        </p:nvSpPr>
        <p:spPr>
          <a:xfrm>
            <a:off x="9595209" y="4309079"/>
            <a:ext cx="1123674" cy="8523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6C1E549-F927-4543-8DE0-71F0975A2658}"/>
              </a:ext>
            </a:extLst>
          </p:cNvPr>
          <p:cNvSpPr/>
          <p:nvPr/>
        </p:nvSpPr>
        <p:spPr>
          <a:xfrm>
            <a:off x="8471535" y="4309079"/>
            <a:ext cx="1123674" cy="8538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crudeoil</a:t>
            </a:r>
            <a:endParaRPr lang="en-US" sz="1400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1E28A77-5DE4-47C1-93E5-632F2A69D804}"/>
              </a:ext>
            </a:extLst>
          </p:cNvPr>
          <p:cNvSpPr/>
          <p:nvPr/>
        </p:nvSpPr>
        <p:spPr>
          <a:xfrm>
            <a:off x="8471534" y="4710854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CE0CC90-AE01-4B34-8195-81A5EC2C93CA}"/>
              </a:ext>
            </a:extLst>
          </p:cNvPr>
          <p:cNvSpPr/>
          <p:nvPr/>
        </p:nvSpPr>
        <p:spPr>
          <a:xfrm>
            <a:off x="10160456" y="4708199"/>
            <a:ext cx="558427" cy="2571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WEU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E39EB69-BC4E-49FF-9A38-55C4356FD348}"/>
              </a:ext>
            </a:extLst>
          </p:cNvPr>
          <p:cNvSpPr/>
          <p:nvPr/>
        </p:nvSpPr>
        <p:spPr>
          <a:xfrm>
            <a:off x="9095219" y="5379691"/>
            <a:ext cx="999980" cy="502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node_loc</a:t>
            </a:r>
            <a:endParaRPr lang="en-US" sz="12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25026E6-CD74-4334-9BB6-80DC14D723C5}"/>
              </a:ext>
            </a:extLst>
          </p:cNvPr>
          <p:cNvCxnSpPr>
            <a:stCxn id="163" idx="3"/>
            <a:endCxn id="165" idx="1"/>
          </p:cNvCxnSpPr>
          <p:nvPr/>
        </p:nvCxnSpPr>
        <p:spPr>
          <a:xfrm>
            <a:off x="8949282" y="4843622"/>
            <a:ext cx="286621" cy="152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DD0185C-F3B1-43D5-AD66-73DAAF36815D}"/>
              </a:ext>
            </a:extLst>
          </p:cNvPr>
          <p:cNvCxnSpPr>
            <a:cxnSpLocks/>
          </p:cNvCxnSpPr>
          <p:nvPr/>
        </p:nvCxnSpPr>
        <p:spPr>
          <a:xfrm>
            <a:off x="9811641" y="4842036"/>
            <a:ext cx="348815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0A79545-8B16-4F5C-BB74-A59056026587}"/>
              </a:ext>
            </a:extLst>
          </p:cNvPr>
          <p:cNvCxnSpPr>
            <a:cxnSpLocks/>
          </p:cNvCxnSpPr>
          <p:nvPr/>
        </p:nvCxnSpPr>
        <p:spPr>
          <a:xfrm flipV="1">
            <a:off x="9389265" y="4973736"/>
            <a:ext cx="0" cy="4337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9FA142C-1AC1-4BB7-9E9B-3F2996107764}"/>
              </a:ext>
            </a:extLst>
          </p:cNvPr>
          <p:cNvCxnSpPr>
            <a:cxnSpLocks/>
          </p:cNvCxnSpPr>
          <p:nvPr/>
        </p:nvCxnSpPr>
        <p:spPr>
          <a:xfrm>
            <a:off x="9797783" y="4979507"/>
            <a:ext cx="0" cy="4001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04179709-AD2D-441D-90B2-FFCF6D3DBC84}"/>
              </a:ext>
            </a:extLst>
          </p:cNvPr>
          <p:cNvSpPr txBox="1"/>
          <p:nvPr/>
        </p:nvSpPr>
        <p:spPr>
          <a:xfrm>
            <a:off x="8822964" y="5116555"/>
            <a:ext cx="561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Inputs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DA56C97-C0AC-4589-A528-CCB0B78576F4}"/>
              </a:ext>
            </a:extLst>
          </p:cNvPr>
          <p:cNvSpPr txBox="1"/>
          <p:nvPr/>
        </p:nvSpPr>
        <p:spPr>
          <a:xfrm>
            <a:off x="9811130" y="5110441"/>
            <a:ext cx="618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w Cen MT" panose="020B0602020104020603" pitchFamily="34" charset="0"/>
              </a:rPr>
              <a:t>Outputs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77C61FE-B029-4D78-A2B0-6C368E993741}"/>
              </a:ext>
            </a:extLst>
          </p:cNvPr>
          <p:cNvSpPr/>
          <p:nvPr/>
        </p:nvSpPr>
        <p:spPr>
          <a:xfrm>
            <a:off x="9356334" y="5379691"/>
            <a:ext cx="477748" cy="2655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GLB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9A837AE-02B5-4990-9AA9-AFB51B74A71E}"/>
              </a:ext>
            </a:extLst>
          </p:cNvPr>
          <p:cNvSpPr/>
          <p:nvPr/>
        </p:nvSpPr>
        <p:spPr>
          <a:xfrm>
            <a:off x="8406383" y="4292408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B622C935-5484-47E1-A7C7-8E945C9B8F20}"/>
              </a:ext>
            </a:extLst>
          </p:cNvPr>
          <p:cNvSpPr/>
          <p:nvPr/>
        </p:nvSpPr>
        <p:spPr>
          <a:xfrm>
            <a:off x="10719229" y="4292408"/>
            <a:ext cx="66113" cy="896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38406E-5D24-47D6-B231-3516F91B66FE}"/>
              </a:ext>
            </a:extLst>
          </p:cNvPr>
          <p:cNvSpPr txBox="1"/>
          <p:nvPr/>
        </p:nvSpPr>
        <p:spPr>
          <a:xfrm rot="16200000">
            <a:off x="10162323" y="3609653"/>
            <a:ext cx="1204745" cy="292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Secondary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4FF108F-570D-45BD-A19E-70C9E7792A6F}"/>
              </a:ext>
            </a:extLst>
          </p:cNvPr>
          <p:cNvSpPr/>
          <p:nvPr/>
        </p:nvSpPr>
        <p:spPr>
          <a:xfrm>
            <a:off x="6574015" y="4706419"/>
            <a:ext cx="1087378" cy="2744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oil_exp_weu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18D9AD0-D6AE-41A2-9E8B-625572D25952}"/>
              </a:ext>
            </a:extLst>
          </p:cNvPr>
          <p:cNvSpPr/>
          <p:nvPr/>
        </p:nvSpPr>
        <p:spPr>
          <a:xfrm>
            <a:off x="9235903" y="4716561"/>
            <a:ext cx="718610" cy="2571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oil_imp</a:t>
            </a:r>
            <a:endParaRPr lang="en-US" sz="1400" dirty="0">
              <a:solidFill>
                <a:schemeClr val="accent5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5B03B82-F6E9-4FE7-A3E6-37C87C865148}"/>
              </a:ext>
            </a:extLst>
          </p:cNvPr>
          <p:cNvSpPr txBox="1"/>
          <p:nvPr/>
        </p:nvSpPr>
        <p:spPr>
          <a:xfrm>
            <a:off x="4753184" y="3347653"/>
            <a:ext cx="36204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w Cen MT" panose="020B0602020104020603" pitchFamily="34" charset="0"/>
              </a:rPr>
              <a:t>(d) Energy flow in Bilateral Trade Schema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5378EDA-1ECA-49D1-A42F-550262E21BBF}"/>
              </a:ext>
            </a:extLst>
          </p:cNvPr>
          <p:cNvSpPr txBox="1"/>
          <p:nvPr/>
        </p:nvSpPr>
        <p:spPr>
          <a:xfrm>
            <a:off x="5808852" y="6208192"/>
            <a:ext cx="102513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w Cen MT" panose="020B0602020104020603" pitchFamily="34" charset="0"/>
              </a:rPr>
              <a:t>Legend: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399C1BC-AA74-4766-9360-8320186E4094}"/>
              </a:ext>
            </a:extLst>
          </p:cNvPr>
          <p:cNvSpPr txBox="1"/>
          <p:nvPr/>
        </p:nvSpPr>
        <p:spPr>
          <a:xfrm>
            <a:off x="6459495" y="6031466"/>
            <a:ext cx="240992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█ 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Level (e.g. primary)</a:t>
            </a:r>
          </a:p>
          <a:p>
            <a:r>
              <a:rPr lang="en-US" sz="13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█ 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Tw Cen MT" panose="020B0602020104020603" pitchFamily="34" charset="0"/>
              </a:rPr>
              <a:t>Node (e.g. R14_RUS)</a:t>
            </a:r>
          </a:p>
          <a:p>
            <a:r>
              <a:rPr lang="en-US" sz="13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█   </a:t>
            </a:r>
            <a:r>
              <a:rPr lang="en-US" sz="1300" dirty="0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Commodity (e.g. crude oil)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6EDD50C-BF73-4684-AD23-CAD6329B6C17}"/>
              </a:ext>
            </a:extLst>
          </p:cNvPr>
          <p:cNvSpPr txBox="1"/>
          <p:nvPr/>
        </p:nvSpPr>
        <p:spPr>
          <a:xfrm>
            <a:off x="8777828" y="6017616"/>
            <a:ext cx="21125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█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Technology (e.g. </a:t>
            </a:r>
            <a:r>
              <a:rPr lang="en-US" sz="1300" dirty="0" err="1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oil_exp</a:t>
            </a:r>
            <a:r>
              <a:rPr lang="en-US" sz="1300" dirty="0">
                <a:solidFill>
                  <a:schemeClr val="accent2">
                    <a:lumMod val="50000"/>
                  </a:schemeClr>
                </a:solidFill>
                <a:latin typeface="Tw Cen MT" panose="020B0602020104020603" pitchFamily="34" charset="0"/>
              </a:rPr>
              <a:t>)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█  </a:t>
            </a:r>
            <a:r>
              <a:rPr lang="en-US" sz="1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latin typeface="Tw Cen MT" panose="020B0602020104020603" pitchFamily="34" charset="0"/>
              </a:rPr>
              <a:t>Parameter (e.g. input)</a:t>
            </a:r>
          </a:p>
        </p:txBody>
      </p:sp>
    </p:spTree>
    <p:extLst>
      <p:ext uri="{BB962C8B-B14F-4D97-AF65-F5344CB8AC3E}">
        <p14:creationId xmlns:p14="http://schemas.microsoft.com/office/powerpoint/2010/main" val="341475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173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 Shepard</dc:creator>
  <cp:lastModifiedBy>Jun Shepard</cp:lastModifiedBy>
  <cp:revision>8</cp:revision>
  <dcterms:created xsi:type="dcterms:W3CDTF">2022-07-14T13:43:14Z</dcterms:created>
  <dcterms:modified xsi:type="dcterms:W3CDTF">2022-07-14T15:10:00Z</dcterms:modified>
</cp:coreProperties>
</file>