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0F9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2019-06-27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Preliminary Results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8924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regression analysis on distance impacts to country-level trade</a:t>
            </a:r>
          </a:p>
          <a:p>
            <a:pPr lvl="1"/>
            <a:r>
              <a:rPr lang="en-US" dirty="0"/>
              <a:t>Main result: effect of distance is “significant”, but not large</a:t>
            </a:r>
          </a:p>
          <a:p>
            <a:pPr lvl="1"/>
            <a:r>
              <a:rPr lang="en-US" dirty="0"/>
              <a:t>So: We don’t have to be too sophisticated with regional aggregation</a:t>
            </a:r>
          </a:p>
          <a:p>
            <a:r>
              <a:rPr lang="en-US" dirty="0"/>
              <a:t>Compiled matrices of trade disputes, armed conflicts</a:t>
            </a:r>
          </a:p>
          <a:p>
            <a:pPr lvl="1"/>
            <a:r>
              <a:rPr lang="en-US" dirty="0"/>
              <a:t>Years: 1995-2015</a:t>
            </a:r>
          </a:p>
          <a:p>
            <a:pPr lvl="1"/>
            <a:r>
              <a:rPr lang="en-US" dirty="0"/>
              <a:t>Sources: World Trade Organization, Uppsala University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C5C6DB-DE19-4D05-9CD7-3107630401A3}"/>
              </a:ext>
            </a:extLst>
          </p:cNvPr>
          <p:cNvSpPr/>
          <p:nvPr/>
        </p:nvSpPr>
        <p:spPr>
          <a:xfrm>
            <a:off x="6095999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  <a:p>
            <a:pPr algn="ctr"/>
            <a:endParaRPr lang="en-AT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CD634-DD96-4E3D-A1AC-AA89B192CCF2}"/>
              </a:ext>
            </a:extLst>
          </p:cNvPr>
          <p:cNvCxnSpPr/>
          <p:nvPr/>
        </p:nvCxnSpPr>
        <p:spPr>
          <a:xfrm>
            <a:off x="9885026" y="1977704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20630-B44A-49DF-974D-FD1A233556D4}"/>
              </a:ext>
            </a:extLst>
          </p:cNvPr>
          <p:cNvSpPr/>
          <p:nvPr/>
        </p:nvSpPr>
        <p:spPr>
          <a:xfrm>
            <a:off x="2306973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7949CC-A0AC-45CA-8E6A-DDE44B5FCF7C}"/>
              </a:ext>
            </a:extLst>
          </p:cNvPr>
          <p:cNvCxnSpPr/>
          <p:nvPr/>
        </p:nvCxnSpPr>
        <p:spPr>
          <a:xfrm>
            <a:off x="2323751" y="1963025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Generalized schema</a:t>
            </a:r>
            <a:endParaRPr lang="en-AT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A0659-7FC0-421A-8D97-87C1DE3ED7EA}"/>
              </a:ext>
            </a:extLst>
          </p:cNvPr>
          <p:cNvSpPr/>
          <p:nvPr/>
        </p:nvSpPr>
        <p:spPr>
          <a:xfrm>
            <a:off x="4862818" y="3429000"/>
            <a:ext cx="2466363" cy="486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Technology</a:t>
            </a:r>
            <a:endParaRPr lang="en-AT" b="1" dirty="0">
              <a:solidFill>
                <a:schemeClr val="accent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C88165-B9B7-4FC4-A466-FBB9750F4230}"/>
              </a:ext>
            </a:extLst>
          </p:cNvPr>
          <p:cNvSpPr/>
          <p:nvPr/>
        </p:nvSpPr>
        <p:spPr>
          <a:xfrm>
            <a:off x="2306973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1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E3C0E4-6CD2-45F3-A1FF-58F0DB86C31B}"/>
              </a:ext>
            </a:extLst>
          </p:cNvPr>
          <p:cNvSpPr/>
          <p:nvPr/>
        </p:nvSpPr>
        <p:spPr>
          <a:xfrm>
            <a:off x="8979015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2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6D04D-680B-4F17-89FA-7AB4AC9F63D4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3212984" y="3657601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E52DB-1B73-4E26-ABD5-199875A4CAA1}"/>
              </a:ext>
            </a:extLst>
          </p:cNvPr>
          <p:cNvCxnSpPr/>
          <p:nvPr/>
        </p:nvCxnSpPr>
        <p:spPr>
          <a:xfrm>
            <a:off x="7329181" y="3684865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4E6DEB-12F8-46A7-AF0D-265C3C227480}"/>
              </a:ext>
            </a:extLst>
          </p:cNvPr>
          <p:cNvSpPr txBox="1"/>
          <p:nvPr/>
        </p:nvSpPr>
        <p:spPr>
          <a:xfrm>
            <a:off x="3473042" y="330294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EC33C-A584-4CA2-89BC-821C7B467DED}"/>
              </a:ext>
            </a:extLst>
          </p:cNvPr>
          <p:cNvSpPr txBox="1"/>
          <p:nvPr/>
        </p:nvSpPr>
        <p:spPr>
          <a:xfrm>
            <a:off x="7603221" y="3315533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9E7C8-7147-403F-A8B5-1EE1A13D32F9}"/>
              </a:ext>
            </a:extLst>
          </p:cNvPr>
          <p:cNvSpPr txBox="1"/>
          <p:nvPr/>
        </p:nvSpPr>
        <p:spPr>
          <a:xfrm>
            <a:off x="1765883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1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686AE-0440-45C3-BAFC-902EFD9CA22F}"/>
              </a:ext>
            </a:extLst>
          </p:cNvPr>
          <p:cNvSpPr txBox="1"/>
          <p:nvPr/>
        </p:nvSpPr>
        <p:spPr>
          <a:xfrm>
            <a:off x="9310381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2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4C9BE-7623-4F5A-9B9E-962188923F10}"/>
              </a:ext>
            </a:extLst>
          </p:cNvPr>
          <p:cNvSpPr txBox="1"/>
          <p:nvPr/>
        </p:nvSpPr>
        <p:spPr>
          <a:xfrm>
            <a:off x="5753449" y="5778346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Legend:</a:t>
            </a:r>
            <a:endParaRPr lang="en-A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E281B-2D7C-45BC-A425-7CC36E59777E}"/>
              </a:ext>
            </a:extLst>
          </p:cNvPr>
          <p:cNvSpPr txBox="1"/>
          <p:nvPr/>
        </p:nvSpPr>
        <p:spPr>
          <a:xfrm>
            <a:off x="6781798" y="5777917"/>
            <a:ext cx="27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Level (e.g. primary)</a:t>
            </a:r>
          </a:p>
          <a:p>
            <a:r>
              <a:rPr lang="en-US" b="1" dirty="0">
                <a:solidFill>
                  <a:schemeClr val="accent1"/>
                </a:solidFill>
              </a:rPr>
              <a:t>Node (e.g. R14_RUS)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Commodity (e.g. crude oil)</a:t>
            </a:r>
            <a:endParaRPr lang="en-AT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15A37-D614-423C-9419-38BC042833B7}"/>
              </a:ext>
            </a:extLst>
          </p:cNvPr>
          <p:cNvSpPr txBox="1"/>
          <p:nvPr/>
        </p:nvSpPr>
        <p:spPr>
          <a:xfrm>
            <a:off x="9432020" y="5777917"/>
            <a:ext cx="258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Technology (e.g. </a:t>
            </a:r>
            <a:r>
              <a:rPr lang="en-US" b="1" dirty="0" err="1">
                <a:solidFill>
                  <a:schemeClr val="accent2"/>
                </a:solidFill>
              </a:rPr>
              <a:t>oil_exp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Parameter (e.g. input)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9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“Global Pool”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F447A4-3F40-4567-859F-B4C0DB0B81FF}"/>
              </a:ext>
            </a:extLst>
          </p:cNvPr>
          <p:cNvGrpSpPr/>
          <p:nvPr/>
        </p:nvGrpSpPr>
        <p:grpSpPr>
          <a:xfrm>
            <a:off x="0" y="2504610"/>
            <a:ext cx="4030198" cy="3486999"/>
            <a:chOff x="0" y="2504610"/>
            <a:chExt cx="4030198" cy="3486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271E2-DB68-4512-89BD-EFD41DF94C95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C5C6DB-DE19-4D05-9CD7-3107630401A3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D20630-B44A-49DF-974D-FD1A233556D4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7949CC-A0AC-45CA-8E6A-DDE44B5FCF7C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1A0659-7FC0-421A-8D97-87C1DE3ED7EA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oil_exp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C88165-B9B7-4FC4-A466-FBB9750F4230}"/>
                  </a:ext>
                </a:extLst>
              </p:cNvPr>
              <p:cNvSpPr/>
              <p:nvPr/>
            </p:nvSpPr>
            <p:spPr>
              <a:xfrm>
                <a:off x="454093" y="35212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B6D04D-680B-4F17-89FA-7AB4AC9F63D4}"/>
                  </a:ext>
                </a:extLst>
              </p:cNvPr>
              <p:cNvCxnSpPr>
                <a:cxnSpLocks/>
                <a:stCxn id="5" idx="6"/>
                <a:endCxn id="4" idx="1"/>
              </p:cNvCxnSpPr>
              <p:nvPr/>
            </p:nvCxnSpPr>
            <p:spPr>
              <a:xfrm flipV="1">
                <a:off x="1067381" y="3793665"/>
                <a:ext cx="76980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4E6DEB-12F8-46A7-AF0D-265C3C227480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EC33C-A584-4CA2-89BC-821C7B467DE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29E7C8-7147-403F-A8B5-1EE1A13D32F9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PRIMARY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8455E62-4FEA-45E9-A4AC-17EABF56F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522E04E-EAF1-4B13-BC7F-DF895B9264AB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BBAD3-8D47-46DC-84F4-FFD05ACBA901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A573F6-78FA-41B0-80AD-33C55677E1FD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EE7F67-4841-4A94-B95A-FFA23674FF6B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D130B3-5DF6-4BAC-93D4-D54BD5927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0D3E18-3665-4F91-AA4D-75857E99E1CB}"/>
              </a:ext>
            </a:extLst>
          </p:cNvPr>
          <p:cNvGrpSpPr/>
          <p:nvPr/>
        </p:nvGrpSpPr>
        <p:grpSpPr>
          <a:xfrm>
            <a:off x="3653546" y="2512230"/>
            <a:ext cx="4030198" cy="3486999"/>
            <a:chOff x="0" y="2504610"/>
            <a:chExt cx="4030198" cy="34869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DAA6DE-9E74-472F-BB5E-7D7194E8334C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1DD44B-BFEF-4AF3-8BD4-B2F855CCBA85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FB922C-F88B-43E5-862D-FB35ECB1B949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8C181B1-1ABF-491F-8292-CA72BBA4EDEE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B4CC43-6517-45E7-AE06-F191F015223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oil_trd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ED4FAA-74F7-4848-A783-440BEEC925A2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9D5F31-4907-4100-B38C-47750032EC2F}"/>
                  </a:ext>
                </a:extLst>
              </p:cNvPr>
              <p:cNvCxnSpPr>
                <a:cxnSpLocks/>
                <a:stCxn id="43" idx="6"/>
                <a:endCxn id="42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0902F5-DF54-4E42-A982-99503139785B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6FEC44-779E-4F79-BB46-3825788BDEC9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4AA8F0-BE75-4ABB-8213-FA62392BB1DB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739A49-4EB3-4177-BF6A-BB8E061EB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82569FA-A753-4507-96FE-53BF96D21CC6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BDEAEA-CE46-43EF-B530-79383A01F66A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80AF2D-2714-479F-A013-B9A693572D1B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994D6-3E3C-406D-97B9-D9AC2A084A26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43A876-7756-4A80-A2C7-D9B5866A92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B67939-497C-42AB-840F-65DB77F05EB6}"/>
              </a:ext>
            </a:extLst>
          </p:cNvPr>
          <p:cNvGrpSpPr/>
          <p:nvPr/>
        </p:nvGrpSpPr>
        <p:grpSpPr>
          <a:xfrm>
            <a:off x="7134955" y="2518566"/>
            <a:ext cx="4614217" cy="3486999"/>
            <a:chOff x="-175018" y="2504610"/>
            <a:chExt cx="4614217" cy="3486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EAF862-BEDB-455F-A920-BA37FD8D9FF8}"/>
                </a:ext>
              </a:extLst>
            </p:cNvPr>
            <p:cNvGrpSpPr/>
            <p:nvPr/>
          </p:nvGrpSpPr>
          <p:grpSpPr>
            <a:xfrm>
              <a:off x="-175018" y="2504610"/>
              <a:ext cx="4614217" cy="2384495"/>
              <a:chOff x="-134908" y="2508200"/>
              <a:chExt cx="4614217" cy="238449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D3E06B-2504-454F-924C-2CC3A891F6CA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2E67AE4-0E36-42DF-9597-6B063FDDE08A}"/>
                  </a:ext>
                </a:extLst>
              </p:cNvPr>
              <p:cNvCxnSpPr/>
              <p:nvPr/>
            </p:nvCxnSpPr>
            <p:spPr>
              <a:xfrm>
                <a:off x="4070308" y="2694633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D47FA2B-0BAA-406D-9E38-1BA9AF914C0D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84585D6-E0DE-40E4-81BA-0DC31F2252C5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76F184-00C3-4EC9-8BD5-5AB31A16CF6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oil_imp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67BE10-6892-4B0A-919A-8E6B0E6056BB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632F8AD-582A-4341-9969-13F1B62BA65F}"/>
                  </a:ext>
                </a:extLst>
              </p:cNvPr>
              <p:cNvCxnSpPr>
                <a:cxnSpLocks/>
                <a:stCxn id="67" idx="6"/>
                <a:endCxn id="66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668390-D830-4C91-983E-34F29A004C59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3F1919-0754-4481-BA08-8EFC0D69A83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E6AF0D-22F9-4F64-A4EC-C40BDC60251F}"/>
                  </a:ext>
                </a:extLst>
              </p:cNvPr>
              <p:cNvSpPr txBox="1"/>
              <p:nvPr/>
            </p:nvSpPr>
            <p:spPr>
              <a:xfrm>
                <a:off x="-134908" y="2508200"/>
                <a:ext cx="11083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EXPORT/IMPORT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0F7EB3-6343-46A5-8B8B-7F6573802276}"/>
                  </a:ext>
                </a:extLst>
              </p:cNvPr>
              <p:cNvSpPr txBox="1"/>
              <p:nvPr/>
            </p:nvSpPr>
            <p:spPr>
              <a:xfrm>
                <a:off x="3661307" y="2508200"/>
                <a:ext cx="818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SECONDARY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7FD0A84-D3B3-4CC7-BD48-A8F7AE2D2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8991C4-EE4D-476E-B26D-9BE592969FFF}"/>
                  </a:ext>
                </a:extLst>
              </p:cNvPr>
              <p:cNvSpPr/>
              <p:nvPr/>
            </p:nvSpPr>
            <p:spPr>
              <a:xfrm>
                <a:off x="3438744" y="3539342"/>
                <a:ext cx="616913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6A27FA-5585-4100-922B-430A93422725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CE9306-5AE9-4E1E-929C-4CDB936DA728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1B2B2EE-E2A0-476A-9161-ECBB53A10217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90ABED-9BB7-43F6-9C7F-CA6BEFEE1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8AD0E0-26E5-415C-89BB-77932D11D61A}"/>
              </a:ext>
            </a:extLst>
          </p:cNvPr>
          <p:cNvSpPr txBox="1"/>
          <p:nvPr/>
        </p:nvSpPr>
        <p:spPr>
          <a:xfrm>
            <a:off x="1905191" y="2373730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GP1</a:t>
            </a:r>
            <a:endParaRPr lang="en-AT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B1CA65-42EA-48F7-8FD5-8BB2B29C7F3D}"/>
              </a:ext>
            </a:extLst>
          </p:cNvPr>
          <p:cNvSpPr txBox="1"/>
          <p:nvPr/>
        </p:nvSpPr>
        <p:spPr>
          <a:xfrm>
            <a:off x="5561617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GP2</a:t>
            </a:r>
            <a:endParaRPr lang="en-AT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0EFE8-5A20-4DCB-B93E-454D7DCEE03A}"/>
              </a:ext>
            </a:extLst>
          </p:cNvPr>
          <p:cNvSpPr txBox="1"/>
          <p:nvPr/>
        </p:nvSpPr>
        <p:spPr>
          <a:xfrm>
            <a:off x="9200218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GP3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6523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“Bilateral”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37C82C-7B02-491E-A489-C351261D0149}"/>
              </a:ext>
            </a:extLst>
          </p:cNvPr>
          <p:cNvGrpSpPr/>
          <p:nvPr/>
        </p:nvGrpSpPr>
        <p:grpSpPr>
          <a:xfrm>
            <a:off x="2036754" y="2024063"/>
            <a:ext cx="8118492" cy="3496524"/>
            <a:chOff x="-22150" y="1690688"/>
            <a:chExt cx="8118492" cy="34965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-22150" y="1690688"/>
              <a:ext cx="4030198" cy="3486999"/>
              <a:chOff x="0" y="2504610"/>
              <a:chExt cx="4030198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809503" y="3646105"/>
                  <a:ext cx="870255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gas_exp_weu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>
                  <a:off x="1067381" y="3795535"/>
                  <a:ext cx="742122" cy="8083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PRIMARY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V="1">
                  <a:off x="2679758" y="3791796"/>
                  <a:ext cx="777261" cy="11822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0D3E18-3665-4F91-AA4D-75857E99E1CB}"/>
                </a:ext>
              </a:extLst>
            </p:cNvPr>
            <p:cNvGrpSpPr/>
            <p:nvPr/>
          </p:nvGrpSpPr>
          <p:grpSpPr>
            <a:xfrm>
              <a:off x="3645297" y="1700213"/>
              <a:ext cx="4030198" cy="3486999"/>
              <a:chOff x="0" y="2504610"/>
              <a:chExt cx="4030198" cy="348699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FDAA6DE-9E74-472F-BB5E-7D7194E8334C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1DD44B-BFEF-4AF3-8BD4-B2F855CCBA85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1FB922C-F88B-43E5-862D-FB35ECB1B949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8C181B1-1ABF-491F-8292-CA72BBA4EDEE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FB4CC43-6517-45E7-AE06-F191F015223B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gas_imp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AED4FAA-74F7-4848-A783-440BEEC925A2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09D5F31-4907-4100-B38C-47750032EC2F}"/>
                    </a:ext>
                  </a:extLst>
                </p:cNvPr>
                <p:cNvCxnSpPr>
                  <a:cxnSpLocks/>
                  <a:stCxn id="43" idx="6"/>
                  <a:endCxn id="42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0902F5-DF54-4E42-A982-99503139785B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6FEC44-779E-4F79-BB46-3825788BDEC9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04AA8F0-BE75-4ABB-8213-FA62392BB1DB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PIPED-GAS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B739A49-4EB3-4177-BF6A-BB8E061EB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82569FA-A753-4507-96FE-53BF96D21CC6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616216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6BDEAEA-CE46-43EF-B530-79383A01F66A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80AF2D-2714-479F-A013-B9A693572D1B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10994D6-3E3C-406D-97B9-D9AC2A084A26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43A876-7756-4A80-A2C7-D9B5866A9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F1ADB6-84B1-4C41-948B-FEDC7B98FCC7}"/>
                </a:ext>
              </a:extLst>
            </p:cNvPr>
            <p:cNvCxnSpPr/>
            <p:nvPr/>
          </p:nvCxnSpPr>
          <p:spPr>
            <a:xfrm>
              <a:off x="7676723" y="1877122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EC4C3E-BCF5-4440-879A-09FEA36D319A}"/>
                </a:ext>
              </a:extLst>
            </p:cNvPr>
            <p:cNvSpPr txBox="1"/>
            <p:nvPr/>
          </p:nvSpPr>
          <p:spPr>
            <a:xfrm>
              <a:off x="7225345" y="1690688"/>
              <a:ext cx="8709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7030A0"/>
                  </a:solidFill>
                </a:rPr>
                <a:t>SECONDARY</a:t>
              </a:r>
              <a:endParaRPr lang="en-AT" sz="9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3A10CBC-8C98-46AA-902F-E70D1A7279A8}"/>
              </a:ext>
            </a:extLst>
          </p:cNvPr>
          <p:cNvSpPr txBox="1"/>
          <p:nvPr/>
        </p:nvSpPr>
        <p:spPr>
          <a:xfrm>
            <a:off x="3952065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B1</a:t>
            </a:r>
            <a:endParaRPr lang="en-AT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A1694C-3423-4916-89EF-160AD5525398}"/>
              </a:ext>
            </a:extLst>
          </p:cNvPr>
          <p:cNvSpPr txBox="1"/>
          <p:nvPr/>
        </p:nvSpPr>
        <p:spPr>
          <a:xfrm>
            <a:off x="7609083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B2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1187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F2BA397-7041-4393-8659-E6C085138AEB}"/>
              </a:ext>
            </a:extLst>
          </p:cNvPr>
          <p:cNvSpPr/>
          <p:nvPr/>
        </p:nvSpPr>
        <p:spPr>
          <a:xfrm>
            <a:off x="8498048" y="29496"/>
            <a:ext cx="3431097" cy="1611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Technologies for bilateral trade</a:t>
            </a:r>
            <a:endParaRPr lang="en-AT" sz="36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5C0C-EE0A-479F-8F45-E0320C356E54}"/>
              </a:ext>
            </a:extLst>
          </p:cNvPr>
          <p:cNvGrpSpPr/>
          <p:nvPr/>
        </p:nvGrpSpPr>
        <p:grpSpPr>
          <a:xfrm>
            <a:off x="8596105" y="107432"/>
            <a:ext cx="3034872" cy="1418039"/>
            <a:chOff x="1009645" y="1431131"/>
            <a:chExt cx="3034872" cy="14180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77949F-CBFE-47F9-B281-0042336EA338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gas_exp_afr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A14107-045D-40FF-9D9F-1C3997F1772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gas_exp_weu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8F2C14-B779-405F-9BB5-92F9874EC355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5B1A5-3D9A-4E10-A857-9CADC7EC4D72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Natural gas</a:t>
              </a:r>
            </a:p>
            <a:p>
              <a:r>
                <a:rPr lang="en-US" dirty="0"/>
                <a:t>(piped)</a:t>
              </a:r>
              <a:endParaRPr lang="en-AT" dirty="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0D5B02FC-AA8F-4F23-B98A-3469BE692EFD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10C12-E275-44A9-99D0-C3AD532DDBE1}"/>
              </a:ext>
            </a:extLst>
          </p:cNvPr>
          <p:cNvGrpSpPr/>
          <p:nvPr/>
        </p:nvGrpSpPr>
        <p:grpSpPr>
          <a:xfrm>
            <a:off x="992867" y="1782390"/>
            <a:ext cx="3034872" cy="1418039"/>
            <a:chOff x="1009645" y="1431131"/>
            <a:chExt cx="3034872" cy="1418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907A8-A48D-4C83-811D-BE7EB753301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CE2FD-7FC9-4161-BFC3-0AD7B76C5F81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52318D-DD1F-4746-ACDC-CC199949F51E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F35A1F-01E7-4F85-8485-93EAA74B24B6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Crude oil</a:t>
              </a:r>
              <a:endParaRPr lang="en-AT" dirty="0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A6B6D01E-0973-4243-982F-956E9DCEC95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5E385F-0081-49FF-9F55-97350BE384AA}"/>
              </a:ext>
            </a:extLst>
          </p:cNvPr>
          <p:cNvGrpSpPr/>
          <p:nvPr/>
        </p:nvGrpSpPr>
        <p:grpSpPr>
          <a:xfrm>
            <a:off x="4712027" y="1765147"/>
            <a:ext cx="3034872" cy="1418039"/>
            <a:chOff x="1009645" y="1431131"/>
            <a:chExt cx="3034872" cy="14180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1C2586-A579-4592-BD05-5277B03B4564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coal_exp_afr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05BA6D-BF29-41DF-AA8C-09521C659087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coal_exp_weu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D7F62E-7133-439A-89A6-A4D82E62A6C0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8F7484-EE7F-4DA1-AED8-0859495A97A7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Coal</a:t>
              </a:r>
              <a:endParaRPr lang="en-AT" dirty="0"/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DB83084D-0A01-4440-A0E0-F0DCE25F11AC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7013F3-8DF4-44B3-929E-18B8FE84261A}"/>
              </a:ext>
            </a:extLst>
          </p:cNvPr>
          <p:cNvGrpSpPr/>
          <p:nvPr/>
        </p:nvGrpSpPr>
        <p:grpSpPr>
          <a:xfrm>
            <a:off x="1008926" y="3377779"/>
            <a:ext cx="3034872" cy="1418039"/>
            <a:chOff x="1009645" y="1431131"/>
            <a:chExt cx="3034872" cy="14180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06A5F4-3470-48FD-9FFD-6175EE012D5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lng_exp_afr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E162EE-2B1E-4A44-BDDB-FBE101B91C60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lng_exp_weu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021ABC-A82C-414B-B26A-1EC661C8F557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F9809D-3112-4B46-9936-9275A58A6BDE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LNG</a:t>
              </a:r>
              <a:endParaRPr lang="en-AT" dirty="0"/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1E3B43B3-D8A4-46C0-AE12-B993F56321FC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2D41E7-AB87-4C18-B369-308B22A12206}"/>
              </a:ext>
            </a:extLst>
          </p:cNvPr>
          <p:cNvGrpSpPr/>
          <p:nvPr/>
        </p:nvGrpSpPr>
        <p:grpSpPr>
          <a:xfrm>
            <a:off x="4712027" y="3375339"/>
            <a:ext cx="3034872" cy="1418039"/>
            <a:chOff x="1009645" y="1431131"/>
            <a:chExt cx="3034872" cy="14180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B7DF64-2CFC-437F-A3E3-5C4CE72B445F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eth_exp_afr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C0C658-05DE-4A22-B03F-B2C27519127D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eth_exp_weu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75CA6D-B498-468A-8B97-6C407A5D5F12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63F7AD-A65D-467D-B02D-EC40FA4442AD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Ethanol</a:t>
              </a:r>
              <a:endParaRPr lang="en-AT" dirty="0"/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8FCAF1F7-B709-406D-B340-2E15A4B2CF10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3C4DC7-D8EE-4E64-B096-86D0CE3FFBAF}"/>
              </a:ext>
            </a:extLst>
          </p:cNvPr>
          <p:cNvGrpSpPr/>
          <p:nvPr/>
        </p:nvGrpSpPr>
        <p:grpSpPr>
          <a:xfrm>
            <a:off x="992867" y="4958156"/>
            <a:ext cx="3034872" cy="1418039"/>
            <a:chOff x="1009645" y="1431131"/>
            <a:chExt cx="3034872" cy="14180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719422-D1A5-47AD-B8C6-C6FEB2CE5985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foil_exp_afr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E15C19-8A62-4B9E-B10A-D92F7C04FFF3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foil_exp_weu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045F37-C1E3-400E-A52F-F6E52AE6F9EA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9FCB75-317D-4109-B811-4D48B11987A7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Fuel oil</a:t>
              </a:r>
            </a:p>
            <a:p>
              <a:r>
                <a:rPr lang="en-US" dirty="0"/>
                <a:t>(petroleum)</a:t>
              </a:r>
              <a:endParaRPr lang="en-AT" dirty="0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B697567E-97D5-4D61-8286-ACE1BFF88A9E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80317D-CF3A-4636-9D78-C05429FC53E2}"/>
              </a:ext>
            </a:extLst>
          </p:cNvPr>
          <p:cNvGrpSpPr/>
          <p:nvPr/>
        </p:nvGrpSpPr>
        <p:grpSpPr>
          <a:xfrm>
            <a:off x="8596105" y="3429000"/>
            <a:ext cx="3034872" cy="1418039"/>
            <a:chOff x="1009645" y="1431131"/>
            <a:chExt cx="3034872" cy="14180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412435-AD9E-4439-B8F8-0510A2698010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meth_exp_afr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0AFD3C-E888-4F2B-8928-14B0774CEE78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meth_exp_weu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F8B576-749F-46A5-9B37-6C4C02CF46FC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561C35-A234-413B-99E3-CFB24623C502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Methanol</a:t>
              </a:r>
              <a:endParaRPr lang="en-AT" dirty="0"/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36B0525D-4391-4316-B3D0-35E7555C7CD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A8389C0-63C0-49D3-B8EE-D58678E31A42}"/>
              </a:ext>
            </a:extLst>
          </p:cNvPr>
          <p:cNvGrpSpPr/>
          <p:nvPr/>
        </p:nvGrpSpPr>
        <p:grpSpPr>
          <a:xfrm>
            <a:off x="4712027" y="5010727"/>
            <a:ext cx="3034872" cy="1418039"/>
            <a:chOff x="1009645" y="1431131"/>
            <a:chExt cx="3034872" cy="14180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67996D-D447-4108-AF50-F9E4DF593686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0BABBA-4806-4CCC-B75B-48A1496777B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BDBF59-F2D8-4153-8F68-1AAAE057705B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9C26E5-491D-4D4F-9810-8BCE97E16279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Liquid oil</a:t>
              </a:r>
            </a:p>
            <a:p>
              <a:r>
                <a:rPr lang="en-US" dirty="0"/>
                <a:t>(petroleum)</a:t>
              </a:r>
              <a:endParaRPr lang="en-AT" dirty="0"/>
            </a:p>
          </p:txBody>
        </p:sp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47693839-A48E-433A-8891-D9FDC2E11797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68DD693-7409-4D53-9DC5-2A69AC0DC14C}"/>
              </a:ext>
            </a:extLst>
          </p:cNvPr>
          <p:cNvGrpSpPr/>
          <p:nvPr/>
        </p:nvGrpSpPr>
        <p:grpSpPr>
          <a:xfrm>
            <a:off x="8596105" y="1787729"/>
            <a:ext cx="3034872" cy="1418039"/>
            <a:chOff x="1009645" y="1431131"/>
            <a:chExt cx="3034872" cy="14180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C873340-FB06-4A6F-ABC0-E40146B2FCC4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lh2_exp_afr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5A1CA8B-95EE-4BEC-8E04-A6003B49B9C6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lh2_exp_weu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6E5D13F-5C77-4BCD-839B-8558521896BD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45F3F9-DC64-46A4-85F4-B6402599C6CD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Liquid H</a:t>
              </a:r>
              <a:r>
                <a:rPr lang="en-US" sz="1050" dirty="0"/>
                <a:t>2</a:t>
              </a:r>
              <a:endParaRPr lang="en-US" dirty="0"/>
            </a:p>
          </p:txBody>
        </p: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28726092-F52B-4C19-AB30-7327A7D902BF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</p:spTree>
    <p:extLst>
      <p:ext uri="{BB962C8B-B14F-4D97-AF65-F5344CB8AC3E}">
        <p14:creationId xmlns:p14="http://schemas.microsoft.com/office/powerpoint/2010/main" val="419604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Workflow for trade in MESSAGE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73694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Energy costs in database</a:t>
            </a:r>
            <a:br>
              <a:rPr lang="en-US" sz="3600" b="1" dirty="0"/>
            </a:br>
            <a:r>
              <a:rPr lang="en-US" sz="3600" dirty="0"/>
              <a:t>Distribution of costs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Energy: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2053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Setup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2818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461</Words>
  <Application>Microsoft Office PowerPoint</Application>
  <PresentationFormat>Widescreen</PresentationFormat>
  <Paragraphs>261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Representation of trade and transportation networks in global energy models  Updates: 2019-06-27</vt:lpstr>
      <vt:lpstr>Updates</vt:lpstr>
      <vt:lpstr>Representing trade in MESSAGE Generalized schema</vt:lpstr>
      <vt:lpstr>Representing trade in MESSAGE “Global Pool” schema</vt:lpstr>
      <vt:lpstr>Representing trade in MESSAGE “Bilateral” schema</vt:lpstr>
      <vt:lpstr>Technologies for bilateral trade</vt:lpstr>
      <vt:lpstr>Workflow for trade in MESSAGE</vt:lpstr>
      <vt:lpstr>Energy costs in database Distribution of costs</vt:lpstr>
      <vt:lpstr>Regression analysis Setup</vt:lpstr>
      <vt:lpstr>Regression analysis 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44</cp:revision>
  <dcterms:created xsi:type="dcterms:W3CDTF">2019-06-12T10:24:54Z</dcterms:created>
  <dcterms:modified xsi:type="dcterms:W3CDTF">2019-06-28T09:37:00Z</dcterms:modified>
</cp:coreProperties>
</file>