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3" r:id="rId2"/>
    <p:sldId id="302" r:id="rId3"/>
    <p:sldId id="303" r:id="rId4"/>
    <p:sldId id="305" r:id="rId5"/>
    <p:sldId id="308" r:id="rId6"/>
    <p:sldId id="306" r:id="rId7"/>
    <p:sldId id="307" r:id="rId8"/>
    <p:sldId id="311" r:id="rId9"/>
    <p:sldId id="304" r:id="rId10"/>
    <p:sldId id="297" r:id="rId11"/>
    <p:sldId id="299" r:id="rId12"/>
    <p:sldId id="298" r:id="rId13"/>
    <p:sldId id="310" r:id="rId14"/>
    <p:sldId id="300" r:id="rId15"/>
    <p:sldId id="309" r:id="rId16"/>
    <p:sldId id="312" r:id="rId17"/>
  </p:sldIdLst>
  <p:sldSz cx="12195175" cy="6859588"/>
  <p:notesSz cx="6858000" cy="9144000"/>
  <p:defaultTextStyle>
    <a:defPPr>
      <a:defRPr lang="ko-KR"/>
    </a:defPPr>
    <a:lvl1pPr marL="0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268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535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803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5070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1338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7605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3873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90140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462" y="108"/>
      </p:cViewPr>
      <p:guideLst>
        <p:guide orient="horz" pos="2115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2313-7E71-4F2B-9200-DE9C3C5456C7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3511C-ACF2-4110-8816-AFA52B247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638" y="2130920"/>
            <a:ext cx="10365899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9276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3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9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9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2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41502" y="228653"/>
            <a:ext cx="2743914" cy="48779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759" y="228653"/>
            <a:ext cx="8028490" cy="48779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1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335" y="4407921"/>
            <a:ext cx="10365899" cy="1362391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335" y="2907386"/>
            <a:ext cx="10365899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26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8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50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1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76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3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901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6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759" y="1333809"/>
            <a:ext cx="5386202" cy="377277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9214" y="1333809"/>
            <a:ext cx="5386202" cy="377277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10975658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268" indent="0">
              <a:buNone/>
              <a:defRPr sz="2600" b="1"/>
            </a:lvl2pPr>
            <a:lvl3pPr marL="1172535" indent="0">
              <a:buNone/>
              <a:defRPr sz="2300" b="1"/>
            </a:lvl3pPr>
            <a:lvl4pPr marL="1758803" indent="0">
              <a:buNone/>
              <a:defRPr sz="2100" b="1"/>
            </a:lvl4pPr>
            <a:lvl5pPr marL="2345070" indent="0">
              <a:buNone/>
              <a:defRPr sz="2100" b="1"/>
            </a:lvl5pPr>
            <a:lvl6pPr marL="2931338" indent="0">
              <a:buNone/>
              <a:defRPr sz="2100" b="1"/>
            </a:lvl6pPr>
            <a:lvl7pPr marL="3517605" indent="0">
              <a:buNone/>
              <a:defRPr sz="2100" b="1"/>
            </a:lvl7pPr>
            <a:lvl8pPr marL="4103873" indent="0">
              <a:buNone/>
              <a:defRPr sz="2100" b="1"/>
            </a:lvl8pPr>
            <a:lvl9pPr marL="4690140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759" y="2175379"/>
            <a:ext cx="5388320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4981" y="1535469"/>
            <a:ext cx="5390437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268" indent="0">
              <a:buNone/>
              <a:defRPr sz="2600" b="1"/>
            </a:lvl2pPr>
            <a:lvl3pPr marL="1172535" indent="0">
              <a:buNone/>
              <a:defRPr sz="2300" b="1"/>
            </a:lvl3pPr>
            <a:lvl4pPr marL="1758803" indent="0">
              <a:buNone/>
              <a:defRPr sz="2100" b="1"/>
            </a:lvl4pPr>
            <a:lvl5pPr marL="2345070" indent="0">
              <a:buNone/>
              <a:defRPr sz="2100" b="1"/>
            </a:lvl5pPr>
            <a:lvl6pPr marL="2931338" indent="0">
              <a:buNone/>
              <a:defRPr sz="2100" b="1"/>
            </a:lvl6pPr>
            <a:lvl7pPr marL="3517605" indent="0">
              <a:buNone/>
              <a:defRPr sz="2100" b="1"/>
            </a:lvl7pPr>
            <a:lvl8pPr marL="4103873" indent="0">
              <a:buNone/>
              <a:defRPr sz="2100" b="1"/>
            </a:lvl8pPr>
            <a:lvl9pPr marL="4690140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4981" y="2175379"/>
            <a:ext cx="5390437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761" y="273114"/>
            <a:ext cx="4012129" cy="116231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974" y="273114"/>
            <a:ext cx="6817442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761" y="1435433"/>
            <a:ext cx="4012129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268" indent="0">
              <a:buNone/>
              <a:defRPr sz="1500"/>
            </a:lvl2pPr>
            <a:lvl3pPr marL="1172535" indent="0">
              <a:buNone/>
              <a:defRPr sz="1300"/>
            </a:lvl3pPr>
            <a:lvl4pPr marL="1758803" indent="0">
              <a:buNone/>
              <a:defRPr sz="1200"/>
            </a:lvl4pPr>
            <a:lvl5pPr marL="2345070" indent="0">
              <a:buNone/>
              <a:defRPr sz="1200"/>
            </a:lvl5pPr>
            <a:lvl6pPr marL="2931338" indent="0">
              <a:buNone/>
              <a:defRPr sz="1200"/>
            </a:lvl6pPr>
            <a:lvl7pPr marL="3517605" indent="0">
              <a:buNone/>
              <a:defRPr sz="1200"/>
            </a:lvl7pPr>
            <a:lvl8pPr marL="4103873" indent="0">
              <a:buNone/>
              <a:defRPr sz="1200"/>
            </a:lvl8pPr>
            <a:lvl9pPr marL="469014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2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0340" y="4801711"/>
            <a:ext cx="7317105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90340" y="612917"/>
            <a:ext cx="7317105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268" indent="0">
              <a:buNone/>
              <a:defRPr sz="3600"/>
            </a:lvl2pPr>
            <a:lvl3pPr marL="1172535" indent="0">
              <a:buNone/>
              <a:defRPr sz="3100"/>
            </a:lvl3pPr>
            <a:lvl4pPr marL="1758803" indent="0">
              <a:buNone/>
              <a:defRPr sz="2600"/>
            </a:lvl4pPr>
            <a:lvl5pPr marL="2345070" indent="0">
              <a:buNone/>
              <a:defRPr sz="2600"/>
            </a:lvl5pPr>
            <a:lvl6pPr marL="2931338" indent="0">
              <a:buNone/>
              <a:defRPr sz="2600"/>
            </a:lvl6pPr>
            <a:lvl7pPr marL="3517605" indent="0">
              <a:buNone/>
              <a:defRPr sz="2600"/>
            </a:lvl7pPr>
            <a:lvl8pPr marL="4103873" indent="0">
              <a:buNone/>
              <a:defRPr sz="2600"/>
            </a:lvl8pPr>
            <a:lvl9pPr marL="4690140" indent="0">
              <a:buNone/>
              <a:defRPr sz="26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90340" y="5368581"/>
            <a:ext cx="7317105" cy="805048"/>
          </a:xfrm>
        </p:spPr>
        <p:txBody>
          <a:bodyPr/>
          <a:lstStyle>
            <a:lvl1pPr marL="0" indent="0">
              <a:buNone/>
              <a:defRPr sz="1800"/>
            </a:lvl1pPr>
            <a:lvl2pPr marL="586268" indent="0">
              <a:buNone/>
              <a:defRPr sz="1500"/>
            </a:lvl2pPr>
            <a:lvl3pPr marL="1172535" indent="0">
              <a:buNone/>
              <a:defRPr sz="1300"/>
            </a:lvl3pPr>
            <a:lvl4pPr marL="1758803" indent="0">
              <a:buNone/>
              <a:defRPr sz="1200"/>
            </a:lvl4pPr>
            <a:lvl5pPr marL="2345070" indent="0">
              <a:buNone/>
              <a:defRPr sz="1200"/>
            </a:lvl5pPr>
            <a:lvl6pPr marL="2931338" indent="0">
              <a:buNone/>
              <a:defRPr sz="1200"/>
            </a:lvl6pPr>
            <a:lvl7pPr marL="3517605" indent="0">
              <a:buNone/>
              <a:defRPr sz="1200"/>
            </a:lvl7pPr>
            <a:lvl8pPr marL="4103873" indent="0">
              <a:buNone/>
              <a:defRPr sz="1200"/>
            </a:lvl8pPr>
            <a:lvl9pPr marL="469014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10975658" cy="562805"/>
          </a:xfrm>
          <a:prstGeom prst="rect">
            <a:avLst/>
          </a:prstGeom>
        </p:spPr>
        <p:txBody>
          <a:bodyPr vert="horz" lIns="117254" tIns="58627" rIns="117254" bIns="586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759" y="981523"/>
            <a:ext cx="10975658" cy="5146060"/>
          </a:xfrm>
          <a:prstGeom prst="rect">
            <a:avLst/>
          </a:prstGeom>
        </p:spPr>
        <p:txBody>
          <a:bodyPr vert="horz" lIns="117254" tIns="58627" rIns="117254" bIns="586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759" y="6357823"/>
            <a:ext cx="2845541" cy="365210"/>
          </a:xfrm>
          <a:prstGeom prst="rect">
            <a:avLst/>
          </a:prstGeom>
        </p:spPr>
        <p:txBody>
          <a:bodyPr vert="horz" lIns="117254" tIns="58627" rIns="117254" bIns="58627" rtlCol="0" anchor="ctr"/>
          <a:lstStyle>
            <a:lvl1pPr algn="l"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6456846-AB1E-4F39-9876-5AB01BE1E8FA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6685" y="6357823"/>
            <a:ext cx="3861805" cy="365210"/>
          </a:xfrm>
          <a:prstGeom prst="rect">
            <a:avLst/>
          </a:prstGeom>
        </p:spPr>
        <p:txBody>
          <a:bodyPr vert="horz" lIns="117254" tIns="58627" rIns="117254" bIns="58627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9875" y="6357823"/>
            <a:ext cx="2845541" cy="365210"/>
          </a:xfrm>
          <a:prstGeom prst="rect">
            <a:avLst/>
          </a:prstGeom>
        </p:spPr>
        <p:txBody>
          <a:bodyPr vert="horz" lIns="117254" tIns="58627" rIns="117254" bIns="58627" rtlCol="0" anchor="ctr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41D3322B-9BBB-4191-99AA-98ACBFF69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2535" rtl="0" eaLnBrk="1" latinLnBrk="1" hangingPunct="1">
        <a:spcBef>
          <a:spcPct val="0"/>
        </a:spcBef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j-cs"/>
        </a:defRPr>
      </a:lvl1pPr>
    </p:titleStyle>
    <p:bodyStyle>
      <a:lvl1pPr marL="439701" indent="-439701" algn="l" defTabSz="1172535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n-cs"/>
        </a:defRPr>
      </a:lvl1pPr>
      <a:lvl2pPr marL="952685" indent="-366417" algn="l" defTabSz="1172535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n-cs"/>
        </a:defRPr>
      </a:lvl2pPr>
      <a:lvl3pPr marL="1465669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n-cs"/>
        </a:defRPr>
      </a:lvl3pPr>
      <a:lvl4pPr marL="2051936" indent="-293134" algn="l" defTabSz="1172535" rtl="0" eaLnBrk="1" latinLnBrk="1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n-cs"/>
        </a:defRPr>
      </a:lvl4pPr>
      <a:lvl5pPr marL="2638204" indent="-293134" algn="l" defTabSz="1172535" rtl="0" eaLnBrk="1" latinLnBrk="1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n-cs"/>
        </a:defRPr>
      </a:lvl5pPr>
      <a:lvl6pPr marL="3224472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10739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7007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3274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268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535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803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5070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1338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7605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3873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90140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1776E-B374-4330-9D1B-750D8E0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EB32B-8626-4C92-B129-2F1162ED55D6}"/>
              </a:ext>
            </a:extLst>
          </p:cNvPr>
          <p:cNvSpPr txBox="1"/>
          <p:nvPr/>
        </p:nvSpPr>
        <p:spPr>
          <a:xfrm>
            <a:off x="1921123" y="981522"/>
            <a:ext cx="8753037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 : Fill in the answer to the question in the PPT</a:t>
            </a:r>
          </a:p>
          <a:p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Deadline : 2018-03-30 12:00 pm</a:t>
            </a:r>
          </a:p>
          <a:p>
            <a:r>
              <a:rPr lang="en-US" altLang="ko-KR"/>
              <a:t>  - File name</a:t>
            </a:r>
            <a:r>
              <a:rPr lang="ko-KR" altLang="en-US"/>
              <a:t> </a:t>
            </a:r>
            <a:r>
              <a:rPr lang="en-US" altLang="ko-KR"/>
              <a:t>: [your_student ID][your name].pptx</a:t>
            </a:r>
          </a:p>
          <a:p>
            <a:r>
              <a:rPr lang="en-US" altLang="ko-KR"/>
              <a:t>  - email : </a:t>
            </a:r>
            <a:r>
              <a:rPr lang="en-US" altLang="ko-KR">
                <a:solidFill>
                  <a:srgbClr val="FF0000"/>
                </a:solidFill>
              </a:rPr>
              <a:t>kiun91@hotmail.com</a:t>
            </a:r>
          </a:p>
          <a:p>
            <a:r>
              <a:rPr lang="en-US" altLang="ko-KR"/>
              <a:t>  - email subject : [Graphics][your student ID] [your name]</a:t>
            </a:r>
          </a:p>
          <a:p>
            <a:pPr marL="457200" indent="-457200">
              <a:buAutoNum type="arabicPeriod"/>
            </a:pPr>
            <a:endParaRPr lang="en-US" altLang="ko-KR"/>
          </a:p>
          <a:p>
            <a:r>
              <a:rPr lang="en-US" altLang="ko-KR"/>
              <a:t>Homework : Develop Your 2D Game with Unity.</a:t>
            </a:r>
          </a:p>
          <a:p>
            <a:r>
              <a:rPr lang="ko-KR" altLang="en-US"/>
              <a:t>  </a:t>
            </a:r>
            <a:r>
              <a:rPr lang="en-US" altLang="ko-KR"/>
              <a:t>- Submission</a:t>
            </a:r>
            <a:r>
              <a:rPr lang="ko-KR" altLang="en-US"/>
              <a:t> </a:t>
            </a:r>
            <a:r>
              <a:rPr lang="en-US" altLang="ko-KR"/>
              <a:t>: Unity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(Zip</a:t>
            </a:r>
            <a:r>
              <a:rPr lang="ko-KR" altLang="en-US"/>
              <a:t> </a:t>
            </a:r>
            <a:r>
              <a:rPr lang="en-US" altLang="ko-KR"/>
              <a:t>project folder), Manual</a:t>
            </a:r>
            <a:r>
              <a:rPr lang="ko-KR" altLang="en-US"/>
              <a:t> </a:t>
            </a:r>
            <a:r>
              <a:rPr lang="en-US" altLang="ko-KR"/>
              <a:t>(PPT)</a:t>
            </a:r>
          </a:p>
          <a:p>
            <a:r>
              <a:rPr lang="en-US" altLang="ko-KR"/>
              <a:t>  - Interesting programs are publicly available on the Internet </a:t>
            </a:r>
          </a:p>
          <a:p>
            <a:r>
              <a:rPr lang="en-US" altLang="ko-KR"/>
              <a:t>    under the name of the submitter.</a:t>
            </a:r>
          </a:p>
          <a:p>
            <a:r>
              <a:rPr lang="en-US" altLang="ko-KR"/>
              <a:t>  - Do not use copyrighted images, etc.</a:t>
            </a:r>
          </a:p>
          <a:p>
            <a:r>
              <a:rPr lang="en-US" altLang="ko-KR"/>
              <a:t>  - File name</a:t>
            </a:r>
            <a:r>
              <a:rPr lang="ko-KR" altLang="en-US"/>
              <a:t> </a:t>
            </a:r>
            <a:r>
              <a:rPr lang="en-US" altLang="ko-KR"/>
              <a:t>: [title of game][your student ID] [your name].pptx</a:t>
            </a:r>
          </a:p>
          <a:p>
            <a:r>
              <a:rPr lang="en-US" altLang="ko-KR"/>
              <a:t>  - email : </a:t>
            </a:r>
            <a:r>
              <a:rPr lang="en-US" altLang="ko-KR">
                <a:solidFill>
                  <a:srgbClr val="FF0000"/>
                </a:solidFill>
              </a:rPr>
              <a:t>kiun91@hotmail.com</a:t>
            </a:r>
          </a:p>
          <a:p>
            <a:r>
              <a:rPr lang="en-US" altLang="ko-KR"/>
              <a:t>  - email subject : [Graphics] [your_student_ID] [your name]</a:t>
            </a:r>
          </a:p>
          <a:p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Deadline : 2018-04-12 12:00 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6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6987" y="539830"/>
            <a:ext cx="6192688" cy="1440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6987" y="5662042"/>
            <a:ext cx="6192688" cy="1440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6987" y="730376"/>
            <a:ext cx="144016" cy="4896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45659" y="730376"/>
            <a:ext cx="144016" cy="4896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93231" y="5183252"/>
            <a:ext cx="18002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249715" y="693490"/>
            <a:ext cx="4815742" cy="5047536"/>
            <a:chOff x="7249715" y="1190570"/>
            <a:chExt cx="4815742" cy="5047536"/>
          </a:xfrm>
        </p:grpSpPr>
        <p:sp>
          <p:nvSpPr>
            <p:cNvPr id="6" name="TextBox 5"/>
            <p:cNvSpPr txBox="1"/>
            <p:nvPr/>
          </p:nvSpPr>
          <p:spPr>
            <a:xfrm>
              <a:off x="7249715" y="1190570"/>
              <a:ext cx="4815742" cy="504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GameObjects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Wall x 2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Top x 1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Bottom x 1</a:t>
              </a:r>
            </a:p>
            <a:p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Bar x 1           Color : Dark Gray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     W x H : 2.5 x 0.5</a:t>
              </a:r>
            </a:p>
            <a:p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Ball1              Color : White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     W x H : 1 x 1</a:t>
              </a:r>
            </a:p>
            <a:p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Ball2              Color : White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    W x H : 1.5 x 05</a:t>
              </a:r>
            </a:p>
          </p:txBody>
        </p:sp>
        <p:sp>
          <p:nvSpPr>
            <p:cNvPr id="12" name="오른쪽 중괄호 11"/>
            <p:cNvSpPr/>
            <p:nvPr/>
          </p:nvSpPr>
          <p:spPr>
            <a:xfrm>
              <a:off x="9265939" y="2061642"/>
              <a:ext cx="144016" cy="864096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553971" y="2125519"/>
              <a:ext cx="2116285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Color : White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Thickness : 0.1</a:t>
              </a:r>
            </a:p>
          </p:txBody>
        </p:sp>
      </p:grpSp>
      <p:sp>
        <p:nvSpPr>
          <p:cNvPr id="14" name="타원 13"/>
          <p:cNvSpPr/>
          <p:nvPr/>
        </p:nvSpPr>
        <p:spPr>
          <a:xfrm>
            <a:off x="2209155" y="1341562"/>
            <a:ext cx="504056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305499" y="1341562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44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Ball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Q1. Ball</a:t>
            </a:r>
            <a:r>
              <a:rPr lang="ko-KR" altLang="en-US" dirty="0"/>
              <a:t>에 추가해야 할 </a:t>
            </a:r>
            <a:r>
              <a:rPr lang="en-US" altLang="ko-KR" dirty="0"/>
              <a:t>Component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Q2. </a:t>
            </a:r>
            <a:r>
              <a:rPr lang="en-US" altLang="ko-KR" dirty="0" err="1"/>
              <a:t>Rigidbody</a:t>
            </a:r>
            <a:r>
              <a:rPr lang="en-US" altLang="ko-KR" dirty="0"/>
              <a:t> 2D</a:t>
            </a:r>
            <a:r>
              <a:rPr lang="ko-KR" altLang="en-US" dirty="0"/>
              <a:t>를 추가하지 않고 실행하면 일어나는 현상은 무엇인가</a:t>
            </a:r>
            <a:r>
              <a:rPr lang="en-US" altLang="ko-KR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Q3. Collider 2D</a:t>
            </a:r>
            <a:r>
              <a:rPr lang="ko-KR" altLang="en-US" dirty="0"/>
              <a:t>로 적절한 것은 무엇인가</a:t>
            </a:r>
            <a:r>
              <a:rPr lang="en-US" altLang="ko-KR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Q4. Collider 2D</a:t>
            </a:r>
            <a:r>
              <a:rPr lang="ko-KR" altLang="en-US" dirty="0"/>
              <a:t>를 추가하지 않고 실행하면 일어나는 현상은 무엇인가</a:t>
            </a:r>
            <a:r>
              <a:rPr lang="en-US" altLang="ko-KR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Q5. Ball</a:t>
            </a:r>
            <a:r>
              <a:rPr lang="ko-KR" altLang="en-US" dirty="0"/>
              <a:t>의 크기를 </a:t>
            </a:r>
            <a:r>
              <a:rPr lang="en-US" altLang="ko-KR" dirty="0"/>
              <a:t>0.5 </a:t>
            </a:r>
            <a:r>
              <a:rPr lang="ko-KR" altLang="en-US" dirty="0"/>
              <a:t>가로 세로 각각 </a:t>
            </a:r>
            <a:r>
              <a:rPr lang="en-US" altLang="ko-KR" dirty="0"/>
              <a:t>0.5</a:t>
            </a:r>
            <a:r>
              <a:rPr lang="ko-KR" altLang="en-US" dirty="0"/>
              <a:t>로 맞추기 위해서는 무엇을 해야 하나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46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Ball (Continued)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Q6. </a:t>
            </a:r>
            <a:r>
              <a:rPr lang="en-US" altLang="ko-KR" dirty="0" err="1"/>
              <a:t>Rigidbody</a:t>
            </a:r>
            <a:r>
              <a:rPr lang="ko-KR" altLang="en-US" dirty="0"/>
              <a:t>의 </a:t>
            </a:r>
            <a:r>
              <a:rPr lang="en-US" altLang="ko-KR" dirty="0"/>
              <a:t>Body type</a:t>
            </a:r>
            <a:r>
              <a:rPr lang="ko-KR" altLang="en-US" dirty="0"/>
              <a:t>으로 무엇이 적당할 까</a:t>
            </a:r>
            <a:r>
              <a:rPr lang="en-US" altLang="ko-KR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        1) Dynamic          2) Kinematic                3) Static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Q7. Ball</a:t>
            </a:r>
            <a:r>
              <a:rPr lang="ko-KR" altLang="en-US" dirty="0"/>
              <a:t>의 </a:t>
            </a:r>
            <a:r>
              <a:rPr lang="en-US" altLang="ko-KR" dirty="0"/>
              <a:t>Bounce</a:t>
            </a:r>
            <a:r>
              <a:rPr lang="ko-KR" altLang="en-US" dirty="0"/>
              <a:t>가 계속 일어나게 하려면 어떻게 해야 하나</a:t>
            </a:r>
            <a:r>
              <a:rPr lang="en-US" altLang="ko-KR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Q8. Collider</a:t>
            </a:r>
            <a:r>
              <a:rPr lang="ko-KR" altLang="en-US" dirty="0"/>
              <a:t>를 수정하지 않고 </a:t>
            </a:r>
            <a:r>
              <a:rPr lang="en-US" altLang="ko-KR" dirty="0"/>
              <a:t>Ball</a:t>
            </a:r>
            <a:r>
              <a:rPr lang="ko-KR" altLang="en-US" dirty="0"/>
              <a:t>의 가로세로 길이의 비를 다르게 하면 어떤 일이 일어나는가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895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Ball (Continued)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Q9. </a:t>
            </a:r>
            <a:r>
              <a:rPr lang="ko-KR" altLang="en-US" dirty="0"/>
              <a:t>가로세로비가 다른 </a:t>
            </a:r>
            <a:r>
              <a:rPr lang="en-US" altLang="ko-KR" dirty="0"/>
              <a:t>Ball</a:t>
            </a:r>
            <a:r>
              <a:rPr lang="ko-KR" altLang="en-US" dirty="0"/>
              <a:t>에 가장 적절한 </a:t>
            </a:r>
            <a:r>
              <a:rPr lang="en-US" altLang="ko-KR" dirty="0"/>
              <a:t>Collider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Q10. </a:t>
            </a:r>
            <a:r>
              <a:rPr lang="ko-KR" altLang="en-US" dirty="0"/>
              <a:t>충돌 횟수를 </a:t>
            </a:r>
            <a:r>
              <a:rPr lang="en-US" altLang="ko-KR" dirty="0"/>
              <a:t>Count</a:t>
            </a:r>
            <a:r>
              <a:rPr lang="ko-KR" altLang="en-US" dirty="0"/>
              <a:t>하기 위한 스크립트를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12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Bar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Q1. Bar</a:t>
            </a:r>
            <a:r>
              <a:rPr lang="ko-KR" altLang="en-US" dirty="0"/>
              <a:t>에 추가해야 할 </a:t>
            </a:r>
            <a:r>
              <a:rPr lang="en-US" altLang="ko-KR" dirty="0"/>
              <a:t>Component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Q2. </a:t>
            </a:r>
            <a:r>
              <a:rPr lang="en-US" altLang="ko-KR" dirty="0" err="1"/>
              <a:t>Rigidbody</a:t>
            </a:r>
            <a:r>
              <a:rPr lang="en-US" altLang="ko-KR" dirty="0"/>
              <a:t> 2D</a:t>
            </a:r>
            <a:r>
              <a:rPr lang="ko-KR" altLang="en-US" dirty="0"/>
              <a:t>를 추가하지 않고 실행하면 일어나는 현상은 무엇인가</a:t>
            </a:r>
            <a:r>
              <a:rPr lang="en-US" altLang="ko-KR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Q3. Collider 2D</a:t>
            </a:r>
            <a:r>
              <a:rPr lang="ko-KR" altLang="en-US" dirty="0"/>
              <a:t>로 적절한 것은 무엇인가</a:t>
            </a:r>
            <a:r>
              <a:rPr lang="en-US" altLang="ko-KR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Q4. Collider 2D</a:t>
            </a:r>
            <a:r>
              <a:rPr lang="ko-KR" altLang="en-US" dirty="0"/>
              <a:t>를 추가하지 않고 실행하면 일어나는 현상은 무엇인가</a:t>
            </a:r>
            <a:r>
              <a:rPr lang="en-US" altLang="ko-KR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Q5. Ball</a:t>
            </a:r>
            <a:r>
              <a:rPr lang="ko-KR" altLang="en-US" dirty="0"/>
              <a:t>의 크기를 </a:t>
            </a:r>
            <a:r>
              <a:rPr lang="en-US" altLang="ko-KR" dirty="0"/>
              <a:t>2.5 </a:t>
            </a:r>
            <a:r>
              <a:rPr lang="ko-KR" altLang="en-US" dirty="0"/>
              <a:t>가로 세로 각각 </a:t>
            </a:r>
            <a:r>
              <a:rPr lang="en-US" altLang="ko-KR" dirty="0"/>
              <a:t>0.5</a:t>
            </a:r>
            <a:r>
              <a:rPr lang="ko-KR" altLang="en-US" dirty="0"/>
              <a:t>로 맞추기 위해서는 무엇을 해야 하나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0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Bar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Q6. </a:t>
            </a:r>
            <a:r>
              <a:rPr lang="ko-KR" altLang="en-US" dirty="0"/>
              <a:t>키보드의 좌우 화살표 버튼이 클릭될 때 </a:t>
            </a:r>
            <a:r>
              <a:rPr lang="en-US" altLang="ko-KR" dirty="0"/>
              <a:t>Bar</a:t>
            </a:r>
            <a:r>
              <a:rPr lang="ko-KR" altLang="en-US" dirty="0"/>
              <a:t>가 좌우로 움직이도록 하는 스크립트를 작성하시오</a:t>
            </a:r>
            <a:r>
              <a:rPr lang="en-US" altLang="ko-KR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/>
              <a:t>Q7. Bar</a:t>
            </a:r>
            <a:r>
              <a:rPr lang="ko-KR" altLang="en-US" dirty="0"/>
              <a:t>의 위치를 벽면 영역 안으로만 움직이게 하도록 스크립트를 작성하시오</a:t>
            </a:r>
            <a:r>
              <a:rPr lang="en-US" altLang="ko-KR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037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C832-39AD-4B2A-B124-02915D5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04. Game</a:t>
            </a:r>
            <a:r>
              <a:rPr lang="ko-KR" altLang="en-US"/>
              <a:t> </a:t>
            </a:r>
            <a:r>
              <a:rPr lang="en-US" altLang="ko-KR"/>
              <a:t>Control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BDEA1-7352-47A9-8516-7C0BD3F6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Q1. Game</a:t>
            </a:r>
            <a:r>
              <a:rPr lang="ko-KR" altLang="en-US"/>
              <a:t>에서 </a:t>
            </a:r>
            <a:r>
              <a:rPr lang="en-US" altLang="ko-KR"/>
              <a:t>Score</a:t>
            </a:r>
            <a:r>
              <a:rPr lang="ko-KR" altLang="en-US"/>
              <a:t>를 화면에 표시하는 방법을 고안하시오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Q2. </a:t>
            </a:r>
            <a:r>
              <a:rPr lang="ko-KR" altLang="en-US"/>
              <a:t>특정 조건에 이르면 게임을 멈추고</a:t>
            </a:r>
            <a:r>
              <a:rPr lang="en-US" altLang="ko-KR"/>
              <a:t>, </a:t>
            </a:r>
            <a:r>
              <a:rPr lang="ko-KR" altLang="en-US"/>
              <a:t>계속 할지 여부를 묻는 방법을 고안하시오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61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Sprite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하고자 할 때 </a:t>
            </a:r>
            <a:r>
              <a:rPr lang="en-US" altLang="ko-KR" dirty="0"/>
              <a:t>(</a:t>
            </a:r>
            <a:r>
              <a:rPr lang="ko-KR" altLang="en-US" dirty="0"/>
              <a:t>게임에 이미지를 집어넣고자 </a:t>
            </a:r>
            <a:r>
              <a:rPr lang="ko-KR" altLang="en-US" dirty="0" err="1"/>
              <a:t>할때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13011" y="1457916"/>
            <a:ext cx="6408712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탐색기에서 이미지를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View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Drag &amp; Drop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3011" y="2394020"/>
            <a:ext cx="6408712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아이콘을 클릭하여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Inspector View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955349" y="2130089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32883" y="1628063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이미지 아이콘이 생김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2883" y="3471835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이미지의 크기를 조절하고자 할 경우</a:t>
            </a:r>
            <a:b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</a:br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    Pixel Per Unit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을 조절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3011" y="3301688"/>
            <a:ext cx="6408712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Texture Type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Sprite (2D and UI)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설정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3955349" y="3037757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13011" y="4258986"/>
            <a:ext cx="6408712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아이콘을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Scene View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Drag &amp; Drop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3955349" y="3995055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13011" y="5229994"/>
            <a:ext cx="6408712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적절한 이름을 정하고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Rigidbody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Collider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등을 적용</a:t>
            </a:r>
          </a:p>
        </p:txBody>
      </p:sp>
      <p:sp>
        <p:nvSpPr>
          <p:cNvPr id="16" name="아래쪽 화살표 15"/>
          <p:cNvSpPr/>
          <p:nvPr/>
        </p:nvSpPr>
        <p:spPr>
          <a:xfrm>
            <a:off x="3955349" y="4966063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8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파일의 크기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65139" y="1457916"/>
            <a:ext cx="2016224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그림 파일의 크기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5139" y="2709714"/>
            <a:ext cx="2016224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Sprite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5139" y="4005858"/>
            <a:ext cx="2016224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Camera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5139" y="5374010"/>
            <a:ext cx="2016224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크기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1403" y="1628063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1000 x 1000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1403" y="2879861"/>
            <a:ext cx="343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1 unit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당 </a:t>
            </a:r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pixel 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수 결정 </a:t>
            </a:r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: Pixel Per Unit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1403" y="4176005"/>
            <a:ext cx="3209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카메라에 표시하는 </a:t>
            </a:r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unit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의 수 </a:t>
            </a:r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: Size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1403" y="5544157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800 x 600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11233" y="2274105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2911233" y="3573810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911233" y="4941962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57427" y="448378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/>
              <a:t>세로 사이즈의 반</a:t>
            </a:r>
            <a:r>
              <a:rPr lang="ko-KR" altLang="en-US" sz="1400" dirty="0"/>
              <a:t>의 크기는 </a:t>
            </a:r>
            <a:r>
              <a:rPr lang="en-US" altLang="ko-KR" sz="1400" b="1" dirty="0"/>
              <a:t>1 Unit</a:t>
            </a:r>
          </a:p>
          <a:p>
            <a:r>
              <a:rPr lang="en-US" altLang="ko-KR" sz="1400" dirty="0"/>
              <a:t>Default : 5 </a:t>
            </a:r>
            <a:r>
              <a:rPr lang="en-US" altLang="ko-KR" sz="1400" dirty="0">
                <a:sym typeface="Wingdings" pitchFamily="2" charset="2"/>
              </a:rPr>
              <a:t> </a:t>
            </a:r>
            <a:r>
              <a:rPr lang="ko-KR" altLang="en-US" sz="1400" dirty="0">
                <a:sym typeface="Wingdings" pitchFamily="2" charset="2"/>
              </a:rPr>
              <a:t>세로로 </a:t>
            </a:r>
            <a:r>
              <a:rPr lang="en-US" altLang="ko-KR" sz="1400" dirty="0">
                <a:sym typeface="Wingdings" pitchFamily="2" charset="2"/>
              </a:rPr>
              <a:t>10</a:t>
            </a:r>
            <a:r>
              <a:rPr lang="ko-KR" altLang="en-US" sz="1400" dirty="0">
                <a:sym typeface="Wingdings" pitchFamily="2" charset="2"/>
              </a:rPr>
              <a:t>개의 </a:t>
            </a:r>
            <a:r>
              <a:rPr lang="en-US" altLang="ko-KR" sz="1400" dirty="0">
                <a:sym typeface="Wingdings" pitchFamily="2" charset="2"/>
              </a:rPr>
              <a:t>1x1 </a:t>
            </a:r>
            <a:r>
              <a:rPr lang="ko-KR" altLang="en-US" sz="1400" dirty="0" err="1">
                <a:sym typeface="Wingdings" pitchFamily="2" charset="2"/>
              </a:rPr>
              <a:t>큐브를</a:t>
            </a:r>
            <a:r>
              <a:rPr lang="ko-KR" altLang="en-US" sz="1400" dirty="0">
                <a:sym typeface="Wingdings" pitchFamily="2" charset="2"/>
              </a:rPr>
              <a:t> 그릴 수 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Script Debugging</a:t>
            </a:r>
            <a:endParaRPr lang="ko-KR" altLang="en-US" dirty="0"/>
          </a:p>
        </p:txBody>
      </p:sp>
      <p:pic>
        <p:nvPicPr>
          <p:cNvPr id="1026" name="Picture 2" descr="http://cfile1.uf.tistory.com/image/2176604F57A0BA0E239C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55" y="1197546"/>
            <a:ext cx="7737376" cy="49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9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Obtain Collision Event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49588" y="302889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void OnCollisionEnter2D(Collision2D collision)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Access </a:t>
            </a:r>
            <a:r>
              <a:rPr lang="en-US" altLang="ko-KR" dirty="0" err="1"/>
              <a:t>GameObject</a:t>
            </a:r>
            <a:r>
              <a:rPr lang="en-US" altLang="ko-KR" dirty="0"/>
              <a:t> in Script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7" y="1629594"/>
            <a:ext cx="26289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11" y="1629594"/>
            <a:ext cx="2628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875" y="1638837"/>
            <a:ext cx="2628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5" y="4509914"/>
            <a:ext cx="43624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541303" y="2133650"/>
            <a:ext cx="36004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752865" y="2133650"/>
            <a:ext cx="36004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785827" y="5318398"/>
            <a:ext cx="36004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0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Access </a:t>
            </a:r>
            <a:r>
              <a:rPr lang="en-US" altLang="ko-KR" dirty="0" err="1"/>
              <a:t>GameObject</a:t>
            </a:r>
            <a:r>
              <a:rPr lang="en-US" altLang="ko-KR" dirty="0"/>
              <a:t> in Script (continue)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1868" y="1406014"/>
            <a:ext cx="539121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using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System.Collections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;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using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System.Collections.Generic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;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using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UnityEngine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;</a:t>
            </a:r>
          </a:p>
          <a:p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public class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BallCollision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: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MonoBehaviour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{</a:t>
            </a:r>
          </a:p>
          <a:p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// Use this for initialization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private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int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collisionCount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0;</a:t>
            </a:r>
          </a:p>
          <a:p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void Start () {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Debug.Log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("Start to detect collision");</a:t>
            </a:r>
          </a:p>
          <a:p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}</a:t>
            </a:r>
          </a:p>
          <a:p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void OnCollisionEnter2D(Collision2D collision)</a:t>
            </a:r>
          </a:p>
          <a:p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{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if (</a:t>
            </a:r>
            <a:r>
              <a:rPr lang="en-US" altLang="ko-KR" sz="1400" dirty="0" err="1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collision.gameObject.tag.Equals</a:t>
            </a:r>
            <a:r>
              <a:rPr lang="en-US" altLang="ko-KR" sz="1400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("</a:t>
            </a:r>
            <a:r>
              <a:rPr lang="en-US" altLang="ko-KR" sz="1400" dirty="0" err="1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SoccerBall</a:t>
            </a:r>
            <a:r>
              <a:rPr lang="en-US" altLang="ko-KR" sz="1400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")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{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  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BallCollision.collisionCount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++;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}</a:t>
            </a:r>
          </a:p>
          <a:p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}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}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&amp; Canvas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</a:t>
            </a:r>
            <a:r>
              <a:rPr lang="en-US" altLang="ko-KR" dirty="0"/>
              <a:t>Text,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 err="1"/>
              <a:t>토글</a:t>
            </a:r>
            <a:r>
              <a:rPr lang="en-US" altLang="ko-KR" dirty="0"/>
              <a:t>, </a:t>
            </a:r>
            <a:r>
              <a:rPr lang="ko-KR" altLang="en-US" dirty="0"/>
              <a:t>슬라이드 메뉴패널 등을 추가하고 싶을 때 사용할 수 있는 </a:t>
            </a:r>
            <a:r>
              <a:rPr lang="en-US" altLang="ko-KR" dirty="0"/>
              <a:t>UI System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" y="1485578"/>
            <a:ext cx="44577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77507" y="1773610"/>
            <a:ext cx="65290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en-US" altLang="ko-KR" sz="1400" dirty="0" err="1"/>
              <a:t>GameObject</a:t>
            </a:r>
            <a:r>
              <a:rPr lang="ko-KR" altLang="en-US" sz="1400" dirty="0"/>
              <a:t>는 항상 </a:t>
            </a:r>
            <a:r>
              <a:rPr lang="en-US" altLang="ko-KR" sz="1400" dirty="0"/>
              <a:t>Canvas</a:t>
            </a:r>
            <a:r>
              <a:rPr lang="ko-KR" altLang="en-US" sz="1400" dirty="0"/>
              <a:t>의 </a:t>
            </a:r>
            <a:r>
              <a:rPr lang="en-US" altLang="ko-KR" sz="1400" dirty="0"/>
              <a:t>Child</a:t>
            </a:r>
            <a:r>
              <a:rPr lang="ko-KR" altLang="en-US" sz="1400" dirty="0"/>
              <a:t>로 추가됨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Canvas </a:t>
            </a:r>
            <a:r>
              <a:rPr lang="en-US" altLang="ko-KR" sz="1400" dirty="0">
                <a:sym typeface="Wingdings" pitchFamily="2" charset="2"/>
              </a:rPr>
              <a:t> </a:t>
            </a:r>
            <a:r>
              <a:rPr lang="ko-KR" altLang="en-US" sz="1400" dirty="0">
                <a:sym typeface="Wingdings" pitchFamily="2" charset="2"/>
              </a:rPr>
              <a:t>그림 그리는 곳</a:t>
            </a:r>
            <a:endParaRPr lang="en-US" altLang="ko-KR" sz="1400" dirty="0">
              <a:sym typeface="Wingdings" pitchFamily="2" charset="2"/>
            </a:endParaRPr>
          </a:p>
          <a:p>
            <a:endParaRPr lang="en-US" altLang="ko-KR" sz="1400" dirty="0">
              <a:sym typeface="Wingdings" pitchFamily="2" charset="2"/>
            </a:endParaRPr>
          </a:p>
          <a:p>
            <a:r>
              <a:rPr lang="en-US" altLang="ko-KR" sz="1400" dirty="0"/>
              <a:t>Camera</a:t>
            </a:r>
            <a:r>
              <a:rPr lang="ko-KR" altLang="en-US" sz="1400" dirty="0"/>
              <a:t>와 관계없이 특정 위치에 표시됨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Scene View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Canvas</a:t>
            </a:r>
            <a:r>
              <a:rPr lang="ko-KR" altLang="en-US" sz="1400" dirty="0"/>
              <a:t>의 크기가 엄청 크게 보이나</a:t>
            </a:r>
            <a:r>
              <a:rPr lang="en-US" altLang="ko-KR" sz="1400" dirty="0"/>
              <a:t>, </a:t>
            </a:r>
            <a:r>
              <a:rPr lang="ko-KR" altLang="en-US" sz="1400" dirty="0"/>
              <a:t>게임을 실행하면 화면에</a:t>
            </a:r>
            <a:endParaRPr lang="en-US" altLang="ko-KR" sz="1400" dirty="0"/>
          </a:p>
          <a:p>
            <a:r>
              <a:rPr lang="ko-KR" altLang="en-US" sz="1400" dirty="0"/>
              <a:t>입혀져서 보임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71" y="3717826"/>
            <a:ext cx="323265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81" y="3717826"/>
            <a:ext cx="312353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28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6987" y="539830"/>
            <a:ext cx="6192688" cy="1440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6987" y="5662042"/>
            <a:ext cx="6192688" cy="1440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6987" y="730376"/>
            <a:ext cx="144016" cy="4896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45659" y="730376"/>
            <a:ext cx="144016" cy="4896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09155" y="1341562"/>
            <a:ext cx="504056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93231" y="5183252"/>
            <a:ext cx="18002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05499" y="1341562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495088" y="4648912"/>
            <a:ext cx="3127761" cy="658026"/>
          </a:xfrm>
          <a:custGeom>
            <a:avLst/>
            <a:gdLst>
              <a:gd name="connsiteX0" fmla="*/ 0 w 3127761"/>
              <a:gd name="connsiteY0" fmla="*/ 658026 h 658026"/>
              <a:gd name="connsiteX1" fmla="*/ 564022 w 3127761"/>
              <a:gd name="connsiteY1" fmla="*/ 0 h 658026"/>
              <a:gd name="connsiteX2" fmla="*/ 3127761 w 3127761"/>
              <a:gd name="connsiteY2" fmla="*/ 0 h 65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761" h="658026">
                <a:moveTo>
                  <a:pt x="0" y="658026"/>
                </a:moveTo>
                <a:lnTo>
                  <a:pt x="564022" y="0"/>
                </a:lnTo>
                <a:lnTo>
                  <a:pt x="3127761" y="0"/>
                </a:lnTo>
              </a:path>
            </a:pathLst>
          </a:cu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97787" y="4437906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상하좌우 이동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 안에서만 이동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507750" y="730376"/>
            <a:ext cx="3127761" cy="658026"/>
          </a:xfrm>
          <a:custGeom>
            <a:avLst/>
            <a:gdLst>
              <a:gd name="connsiteX0" fmla="*/ 0 w 3127761"/>
              <a:gd name="connsiteY0" fmla="*/ 658026 h 658026"/>
              <a:gd name="connsiteX1" fmla="*/ 564022 w 3127761"/>
              <a:gd name="connsiteY1" fmla="*/ 0 h 658026"/>
              <a:gd name="connsiteX2" fmla="*/ 3127761 w 3127761"/>
              <a:gd name="connsiteY2" fmla="*/ 0 h 65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761" h="658026">
                <a:moveTo>
                  <a:pt x="0" y="658026"/>
                </a:moveTo>
                <a:lnTo>
                  <a:pt x="564022" y="0"/>
                </a:lnTo>
                <a:lnTo>
                  <a:pt x="3127761" y="0"/>
                </a:lnTo>
              </a:path>
            </a:pathLst>
          </a:cu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05899" y="468766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Ball2</a:t>
            </a: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낙하 운동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2569195" y="1485578"/>
            <a:ext cx="6066316" cy="658026"/>
          </a:xfrm>
          <a:custGeom>
            <a:avLst/>
            <a:gdLst>
              <a:gd name="connsiteX0" fmla="*/ 0 w 3127761"/>
              <a:gd name="connsiteY0" fmla="*/ 658026 h 658026"/>
              <a:gd name="connsiteX1" fmla="*/ 564022 w 3127761"/>
              <a:gd name="connsiteY1" fmla="*/ 0 h 658026"/>
              <a:gd name="connsiteX2" fmla="*/ 3127761 w 3127761"/>
              <a:gd name="connsiteY2" fmla="*/ 0 h 65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761" h="658026">
                <a:moveTo>
                  <a:pt x="0" y="658026"/>
                </a:moveTo>
                <a:lnTo>
                  <a:pt x="564022" y="0"/>
                </a:lnTo>
                <a:lnTo>
                  <a:pt x="3127761" y="0"/>
                </a:lnTo>
              </a:path>
            </a:pathLst>
          </a:cu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05898" y="188199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Ball1</a:t>
            </a: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낙하 운동</a:t>
            </a:r>
          </a:p>
        </p:txBody>
      </p:sp>
    </p:spTree>
    <p:extLst>
      <p:ext uri="{BB962C8B-B14F-4D97-AF65-F5344CB8AC3E}">
        <p14:creationId xmlns:p14="http://schemas.microsoft.com/office/powerpoint/2010/main" val="23515847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5334</TotalTime>
  <Words>787</Words>
  <Application>Microsoft Office PowerPoint</Application>
  <PresentationFormat>사용자 지정</PresentationFormat>
  <Paragraphs>156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D2Coding</vt:lpstr>
      <vt:lpstr>다음_Regular</vt:lpstr>
      <vt:lpstr>맑은 고딕</vt:lpstr>
      <vt:lpstr>Arial</vt:lpstr>
      <vt:lpstr>Wingdings</vt:lpstr>
      <vt:lpstr>Default Theme</vt:lpstr>
      <vt:lpstr>과제</vt:lpstr>
      <vt:lpstr>Sprite를 import하고자 할 때 (게임에 이미지를 집어넣고자 할때)</vt:lpstr>
      <vt:lpstr>이미지 파일의 크기</vt:lpstr>
      <vt:lpstr>Script Debugging</vt:lpstr>
      <vt:lpstr>How to Obtain Collision Event</vt:lpstr>
      <vt:lpstr>How to Access GameObject in Script</vt:lpstr>
      <vt:lpstr>How to Access GameObject in Script (continue)</vt:lpstr>
      <vt:lpstr>UI &amp; Canvas</vt:lpstr>
      <vt:lpstr>PowerPoint 프레젠테이션</vt:lpstr>
      <vt:lpstr>PowerPoint 프레젠테이션</vt:lpstr>
      <vt:lpstr>02. Ball</vt:lpstr>
      <vt:lpstr>02. Ball (Continued)</vt:lpstr>
      <vt:lpstr>02. Ball (Continued)</vt:lpstr>
      <vt:lpstr>03. Bar</vt:lpstr>
      <vt:lpstr>03. Bar</vt:lpstr>
      <vt:lpstr>04. Game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Chap1. Working in Unity</dc:title>
  <dc:creator>Windows 사용자</dc:creator>
  <cp:lastModifiedBy>김민수</cp:lastModifiedBy>
  <cp:revision>173</cp:revision>
  <dcterms:created xsi:type="dcterms:W3CDTF">2018-01-19T02:33:27Z</dcterms:created>
  <dcterms:modified xsi:type="dcterms:W3CDTF">2018-03-29T22:54:58Z</dcterms:modified>
</cp:coreProperties>
</file>