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02" r:id="rId2"/>
    <p:sldId id="303" r:id="rId3"/>
    <p:sldId id="284" r:id="rId4"/>
    <p:sldId id="299" r:id="rId5"/>
    <p:sldId id="297" r:id="rId6"/>
    <p:sldId id="300" r:id="rId7"/>
    <p:sldId id="298" r:id="rId8"/>
    <p:sldId id="301" r:id="rId9"/>
    <p:sldId id="305" r:id="rId10"/>
    <p:sldId id="308" r:id="rId11"/>
    <p:sldId id="306" r:id="rId12"/>
    <p:sldId id="307" r:id="rId13"/>
    <p:sldId id="315" r:id="rId14"/>
    <p:sldId id="314" r:id="rId15"/>
    <p:sldId id="316" r:id="rId16"/>
    <p:sldId id="319" r:id="rId17"/>
    <p:sldId id="318" r:id="rId18"/>
    <p:sldId id="320" r:id="rId19"/>
    <p:sldId id="322" r:id="rId20"/>
    <p:sldId id="317" r:id="rId21"/>
    <p:sldId id="311" r:id="rId22"/>
  </p:sldIdLst>
  <p:sldSz cx="12195175" cy="6859588"/>
  <p:notesSz cx="6858000" cy="9144000"/>
  <p:defaultTextStyle>
    <a:defPPr>
      <a:defRPr lang="ko-KR"/>
    </a:defPPr>
    <a:lvl1pPr marL="0" algn="l" defTabSz="1172535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6268" algn="l" defTabSz="1172535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72535" algn="l" defTabSz="1172535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58803" algn="l" defTabSz="1172535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45070" algn="l" defTabSz="1172535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31338" algn="l" defTabSz="1172535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17605" algn="l" defTabSz="1172535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103873" algn="l" defTabSz="1172535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90140" algn="l" defTabSz="1172535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7964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9" d="100"/>
          <a:sy n="109" d="100"/>
        </p:scale>
        <p:origin x="378" y="114"/>
      </p:cViewPr>
      <p:guideLst>
        <p:guide orient="horz" pos="2115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82313-7E71-4F2B-9200-DE9C3C5456C7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3511C-ACF2-4110-8816-AFA52B247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841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3511C-ACF2-4110-8816-AFA52B24704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779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638" y="2130920"/>
            <a:ext cx="10365899" cy="147036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9276" y="3887100"/>
            <a:ext cx="8536623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862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2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58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45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3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17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03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90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6846-AB1E-4F39-9876-5AB01BE1E8FA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322B-9BBB-4191-99AA-98ACBFF69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591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6846-AB1E-4F39-9876-5AB01BE1E8FA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322B-9BBB-4191-99AA-98ACBFF69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022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41502" y="228653"/>
            <a:ext cx="2743914" cy="48779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759" y="228653"/>
            <a:ext cx="8028490" cy="48779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6846-AB1E-4F39-9876-5AB01BE1E8FA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322B-9BBB-4191-99AA-98ACBFF69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919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6846-AB1E-4F39-9876-5AB01BE1E8FA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322B-9BBB-4191-99AA-98ACBFF69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73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335" y="4407921"/>
            <a:ext cx="10365899" cy="1362391"/>
          </a:xfrm>
        </p:spPr>
        <p:txBody>
          <a:bodyPr anchor="t"/>
          <a:lstStyle>
            <a:lvl1pPr algn="l">
              <a:defRPr sz="51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335" y="2907386"/>
            <a:ext cx="10365899" cy="1500535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86268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725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5880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450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313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1760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038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69014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6846-AB1E-4F39-9876-5AB01BE1E8FA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322B-9BBB-4191-99AA-98ACBFF69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461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759" y="1333809"/>
            <a:ext cx="5386202" cy="3772773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9214" y="1333809"/>
            <a:ext cx="5386202" cy="3772773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6846-AB1E-4F39-9876-5AB01BE1E8FA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322B-9BBB-4191-99AA-98ACBFF69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219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759" y="274701"/>
            <a:ext cx="10975658" cy="114326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759" y="1535469"/>
            <a:ext cx="5388320" cy="639910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6268" indent="0">
              <a:buNone/>
              <a:defRPr sz="2600" b="1"/>
            </a:lvl2pPr>
            <a:lvl3pPr marL="1172535" indent="0">
              <a:buNone/>
              <a:defRPr sz="2300" b="1"/>
            </a:lvl3pPr>
            <a:lvl4pPr marL="1758803" indent="0">
              <a:buNone/>
              <a:defRPr sz="2100" b="1"/>
            </a:lvl4pPr>
            <a:lvl5pPr marL="2345070" indent="0">
              <a:buNone/>
              <a:defRPr sz="2100" b="1"/>
            </a:lvl5pPr>
            <a:lvl6pPr marL="2931338" indent="0">
              <a:buNone/>
              <a:defRPr sz="2100" b="1"/>
            </a:lvl6pPr>
            <a:lvl7pPr marL="3517605" indent="0">
              <a:buNone/>
              <a:defRPr sz="2100" b="1"/>
            </a:lvl7pPr>
            <a:lvl8pPr marL="4103873" indent="0">
              <a:buNone/>
              <a:defRPr sz="2100" b="1"/>
            </a:lvl8pPr>
            <a:lvl9pPr marL="4690140" indent="0">
              <a:buNone/>
              <a:defRPr sz="21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759" y="2175379"/>
            <a:ext cx="5388320" cy="395220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4981" y="1535469"/>
            <a:ext cx="5390437" cy="639910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6268" indent="0">
              <a:buNone/>
              <a:defRPr sz="2600" b="1"/>
            </a:lvl2pPr>
            <a:lvl3pPr marL="1172535" indent="0">
              <a:buNone/>
              <a:defRPr sz="2300" b="1"/>
            </a:lvl3pPr>
            <a:lvl4pPr marL="1758803" indent="0">
              <a:buNone/>
              <a:defRPr sz="2100" b="1"/>
            </a:lvl4pPr>
            <a:lvl5pPr marL="2345070" indent="0">
              <a:buNone/>
              <a:defRPr sz="2100" b="1"/>
            </a:lvl5pPr>
            <a:lvl6pPr marL="2931338" indent="0">
              <a:buNone/>
              <a:defRPr sz="2100" b="1"/>
            </a:lvl6pPr>
            <a:lvl7pPr marL="3517605" indent="0">
              <a:buNone/>
              <a:defRPr sz="2100" b="1"/>
            </a:lvl7pPr>
            <a:lvl8pPr marL="4103873" indent="0">
              <a:buNone/>
              <a:defRPr sz="2100" b="1"/>
            </a:lvl8pPr>
            <a:lvl9pPr marL="4690140" indent="0">
              <a:buNone/>
              <a:defRPr sz="21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4981" y="2175379"/>
            <a:ext cx="5390437" cy="395220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6846-AB1E-4F39-9876-5AB01BE1E8FA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322B-9BBB-4191-99AA-98ACBFF69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545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6846-AB1E-4F39-9876-5AB01BE1E8FA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322B-9BBB-4191-99AA-98ACBFF69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185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6846-AB1E-4F39-9876-5AB01BE1E8FA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322B-9BBB-4191-99AA-98ACBFF69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842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761" y="273114"/>
            <a:ext cx="4012129" cy="1162319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974" y="273114"/>
            <a:ext cx="6817442" cy="5854468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761" y="1435433"/>
            <a:ext cx="4012129" cy="4692149"/>
          </a:xfrm>
        </p:spPr>
        <p:txBody>
          <a:bodyPr/>
          <a:lstStyle>
            <a:lvl1pPr marL="0" indent="0">
              <a:buNone/>
              <a:defRPr sz="1800"/>
            </a:lvl1pPr>
            <a:lvl2pPr marL="586268" indent="0">
              <a:buNone/>
              <a:defRPr sz="1500"/>
            </a:lvl2pPr>
            <a:lvl3pPr marL="1172535" indent="0">
              <a:buNone/>
              <a:defRPr sz="1300"/>
            </a:lvl3pPr>
            <a:lvl4pPr marL="1758803" indent="0">
              <a:buNone/>
              <a:defRPr sz="1200"/>
            </a:lvl4pPr>
            <a:lvl5pPr marL="2345070" indent="0">
              <a:buNone/>
              <a:defRPr sz="1200"/>
            </a:lvl5pPr>
            <a:lvl6pPr marL="2931338" indent="0">
              <a:buNone/>
              <a:defRPr sz="1200"/>
            </a:lvl6pPr>
            <a:lvl7pPr marL="3517605" indent="0">
              <a:buNone/>
              <a:defRPr sz="1200"/>
            </a:lvl7pPr>
            <a:lvl8pPr marL="4103873" indent="0">
              <a:buNone/>
              <a:defRPr sz="1200"/>
            </a:lvl8pPr>
            <a:lvl9pPr marL="4690140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6846-AB1E-4F39-9876-5AB01BE1E8FA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322B-9BBB-4191-99AA-98ACBFF69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72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0340" y="4801711"/>
            <a:ext cx="7317105" cy="566870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90340" y="612917"/>
            <a:ext cx="7317105" cy="4115753"/>
          </a:xfrm>
        </p:spPr>
        <p:txBody>
          <a:bodyPr/>
          <a:lstStyle>
            <a:lvl1pPr marL="0" indent="0">
              <a:buNone/>
              <a:defRPr sz="4100"/>
            </a:lvl1pPr>
            <a:lvl2pPr marL="586268" indent="0">
              <a:buNone/>
              <a:defRPr sz="3600"/>
            </a:lvl2pPr>
            <a:lvl3pPr marL="1172535" indent="0">
              <a:buNone/>
              <a:defRPr sz="3100"/>
            </a:lvl3pPr>
            <a:lvl4pPr marL="1758803" indent="0">
              <a:buNone/>
              <a:defRPr sz="2600"/>
            </a:lvl4pPr>
            <a:lvl5pPr marL="2345070" indent="0">
              <a:buNone/>
              <a:defRPr sz="2600"/>
            </a:lvl5pPr>
            <a:lvl6pPr marL="2931338" indent="0">
              <a:buNone/>
              <a:defRPr sz="2600"/>
            </a:lvl6pPr>
            <a:lvl7pPr marL="3517605" indent="0">
              <a:buNone/>
              <a:defRPr sz="2600"/>
            </a:lvl7pPr>
            <a:lvl8pPr marL="4103873" indent="0">
              <a:buNone/>
              <a:defRPr sz="2600"/>
            </a:lvl8pPr>
            <a:lvl9pPr marL="4690140" indent="0">
              <a:buNone/>
              <a:defRPr sz="26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90340" y="5368581"/>
            <a:ext cx="7317105" cy="805048"/>
          </a:xfrm>
        </p:spPr>
        <p:txBody>
          <a:bodyPr/>
          <a:lstStyle>
            <a:lvl1pPr marL="0" indent="0">
              <a:buNone/>
              <a:defRPr sz="1800"/>
            </a:lvl1pPr>
            <a:lvl2pPr marL="586268" indent="0">
              <a:buNone/>
              <a:defRPr sz="1500"/>
            </a:lvl2pPr>
            <a:lvl3pPr marL="1172535" indent="0">
              <a:buNone/>
              <a:defRPr sz="1300"/>
            </a:lvl3pPr>
            <a:lvl4pPr marL="1758803" indent="0">
              <a:buNone/>
              <a:defRPr sz="1200"/>
            </a:lvl4pPr>
            <a:lvl5pPr marL="2345070" indent="0">
              <a:buNone/>
              <a:defRPr sz="1200"/>
            </a:lvl5pPr>
            <a:lvl6pPr marL="2931338" indent="0">
              <a:buNone/>
              <a:defRPr sz="1200"/>
            </a:lvl6pPr>
            <a:lvl7pPr marL="3517605" indent="0">
              <a:buNone/>
              <a:defRPr sz="1200"/>
            </a:lvl7pPr>
            <a:lvl8pPr marL="4103873" indent="0">
              <a:buNone/>
              <a:defRPr sz="1200"/>
            </a:lvl8pPr>
            <a:lvl9pPr marL="4690140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6846-AB1E-4F39-9876-5AB01BE1E8FA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322B-9BBB-4191-99AA-98ACBFF69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486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759" y="274701"/>
            <a:ext cx="10975658" cy="562805"/>
          </a:xfrm>
          <a:prstGeom prst="rect">
            <a:avLst/>
          </a:prstGeom>
        </p:spPr>
        <p:txBody>
          <a:bodyPr vert="horz" lIns="117254" tIns="58627" rIns="117254" bIns="58627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759" y="981523"/>
            <a:ext cx="10975658" cy="5146060"/>
          </a:xfrm>
          <a:prstGeom prst="rect">
            <a:avLst/>
          </a:prstGeom>
        </p:spPr>
        <p:txBody>
          <a:bodyPr vert="horz" lIns="117254" tIns="58627" rIns="117254" bIns="58627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759" y="6357823"/>
            <a:ext cx="2845541" cy="365210"/>
          </a:xfrm>
          <a:prstGeom prst="rect">
            <a:avLst/>
          </a:prstGeom>
        </p:spPr>
        <p:txBody>
          <a:bodyPr vert="horz" lIns="117254" tIns="58627" rIns="117254" bIns="58627" rtlCol="0" anchor="ctr"/>
          <a:lstStyle>
            <a:lvl1pPr algn="l"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96456846-AB1E-4F39-9876-5AB01BE1E8FA}" type="datetimeFigureOut">
              <a:rPr lang="ko-KR" altLang="en-US" smtClean="0"/>
              <a:pPr/>
              <a:t>2018-04-20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6685" y="6357823"/>
            <a:ext cx="3861805" cy="365210"/>
          </a:xfrm>
          <a:prstGeom prst="rect">
            <a:avLst/>
          </a:prstGeom>
        </p:spPr>
        <p:txBody>
          <a:bodyPr vert="horz" lIns="117254" tIns="58627" rIns="117254" bIns="58627" rtlCol="0" anchor="ctr"/>
          <a:lstStyle>
            <a:lvl1pPr algn="ctr"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9875" y="6357823"/>
            <a:ext cx="2845541" cy="365210"/>
          </a:xfrm>
          <a:prstGeom prst="rect">
            <a:avLst/>
          </a:prstGeom>
        </p:spPr>
        <p:txBody>
          <a:bodyPr vert="horz" lIns="117254" tIns="58627" rIns="117254" bIns="58627" rtlCol="0" anchor="ctr"/>
          <a:lstStyle>
            <a:lvl1pPr algn="r"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41D3322B-9BBB-4191-99AA-98ACBFF692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2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72535" rtl="0" eaLnBrk="1" latinLnBrk="1" hangingPunct="1">
        <a:spcBef>
          <a:spcPct val="0"/>
        </a:spcBef>
        <a:buNone/>
        <a:defRPr sz="2800" kern="1200">
          <a:solidFill>
            <a:schemeClr val="tx1">
              <a:lumMod val="65000"/>
              <a:lumOff val="35000"/>
            </a:schemeClr>
          </a:solidFill>
          <a:latin typeface="다음_Regular" pitchFamily="2" charset="-127"/>
          <a:ea typeface="다음_Regular" pitchFamily="2" charset="-127"/>
          <a:cs typeface="+mj-cs"/>
        </a:defRPr>
      </a:lvl1pPr>
    </p:titleStyle>
    <p:bodyStyle>
      <a:lvl1pPr marL="439701" indent="-439701" algn="l" defTabSz="1172535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다음_Regular" pitchFamily="2" charset="-127"/>
          <a:ea typeface="다음_Regular" pitchFamily="2" charset="-127"/>
          <a:cs typeface="+mn-cs"/>
        </a:defRPr>
      </a:lvl1pPr>
      <a:lvl2pPr marL="952685" indent="-366417" algn="l" defTabSz="1172535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다음_Regular" pitchFamily="2" charset="-127"/>
          <a:ea typeface="다음_Regular" pitchFamily="2" charset="-127"/>
          <a:cs typeface="+mn-cs"/>
        </a:defRPr>
      </a:lvl2pPr>
      <a:lvl3pPr marL="1465669" indent="-293134" algn="l" defTabSz="1172535" rtl="0" eaLnBrk="1" latinLnBrk="1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다음_Regular" pitchFamily="2" charset="-127"/>
          <a:ea typeface="다음_Regular" pitchFamily="2" charset="-127"/>
          <a:cs typeface="+mn-cs"/>
        </a:defRPr>
      </a:lvl3pPr>
      <a:lvl4pPr marL="2051936" indent="-293134" algn="l" defTabSz="1172535" rtl="0" eaLnBrk="1" latinLnBrk="1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>
              <a:lumMod val="65000"/>
              <a:lumOff val="35000"/>
            </a:schemeClr>
          </a:solidFill>
          <a:latin typeface="다음_Regular" pitchFamily="2" charset="-127"/>
          <a:ea typeface="다음_Regular" pitchFamily="2" charset="-127"/>
          <a:cs typeface="+mn-cs"/>
        </a:defRPr>
      </a:lvl4pPr>
      <a:lvl5pPr marL="2638204" indent="-293134" algn="l" defTabSz="1172535" rtl="0" eaLnBrk="1" latinLnBrk="1" hangingPunct="1">
        <a:spcBef>
          <a:spcPct val="20000"/>
        </a:spcBef>
        <a:buFont typeface="Arial" pitchFamily="34" charset="0"/>
        <a:buChar char="»"/>
        <a:defRPr sz="1100" kern="1200">
          <a:solidFill>
            <a:schemeClr val="tx1">
              <a:lumMod val="65000"/>
              <a:lumOff val="35000"/>
            </a:schemeClr>
          </a:solidFill>
          <a:latin typeface="다음_Regular" pitchFamily="2" charset="-127"/>
          <a:ea typeface="다음_Regular" pitchFamily="2" charset="-127"/>
          <a:cs typeface="+mn-cs"/>
        </a:defRPr>
      </a:lvl5pPr>
      <a:lvl6pPr marL="3224472" indent="-293134" algn="l" defTabSz="1172535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10739" indent="-293134" algn="l" defTabSz="1172535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397007" indent="-293134" algn="l" defTabSz="1172535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83274" indent="-293134" algn="l" defTabSz="1172535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72535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6268" algn="l" defTabSz="1172535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535" algn="l" defTabSz="1172535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803" algn="l" defTabSz="1172535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5070" algn="l" defTabSz="1172535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1338" algn="l" defTabSz="1172535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17605" algn="l" defTabSz="1172535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03873" algn="l" defTabSz="1172535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90140" algn="l" defTabSz="1172535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How to Import Sprite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13011" y="1457916"/>
            <a:ext cx="6408712" cy="648072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탐색기에서 이미지를 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Project View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Drag &amp; Drop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13011" y="2394020"/>
            <a:ext cx="6408712" cy="648072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이미지 아이콘을 클릭하여 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Inspector View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Open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아래쪽 화살표 5"/>
          <p:cNvSpPr/>
          <p:nvPr/>
        </p:nvSpPr>
        <p:spPr>
          <a:xfrm>
            <a:off x="3955349" y="2130089"/>
            <a:ext cx="324036" cy="28803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432883" y="1628063"/>
            <a:ext cx="2164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3"/>
                </a:solidFill>
                <a:sym typeface="Wingdings" pitchFamily="2" charset="2"/>
              </a:rPr>
              <a:t> </a:t>
            </a:r>
            <a:r>
              <a:rPr lang="ko-KR" altLang="en-US" sz="1400" dirty="0">
                <a:solidFill>
                  <a:schemeClr val="accent3"/>
                </a:solidFill>
                <a:sym typeface="Wingdings" pitchFamily="2" charset="2"/>
              </a:rPr>
              <a:t>이미지 아이콘이 생김</a:t>
            </a:r>
            <a:endParaRPr lang="ko-KR" altLang="en-US" sz="1400" dirty="0">
              <a:solidFill>
                <a:schemeClr val="accent3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32883" y="3471835"/>
            <a:ext cx="3366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3"/>
                </a:solidFill>
                <a:sym typeface="Wingdings" pitchFamily="2" charset="2"/>
              </a:rPr>
              <a:t> </a:t>
            </a:r>
            <a:r>
              <a:rPr lang="ko-KR" altLang="en-US" sz="1400" dirty="0">
                <a:solidFill>
                  <a:schemeClr val="accent3"/>
                </a:solidFill>
                <a:sym typeface="Wingdings" pitchFamily="2" charset="2"/>
              </a:rPr>
              <a:t>이미지의 크기를 조절하고자 할 경우</a:t>
            </a:r>
            <a:br>
              <a:rPr lang="en-US" altLang="ko-KR" sz="1400" dirty="0">
                <a:solidFill>
                  <a:schemeClr val="accent3"/>
                </a:solidFill>
                <a:sym typeface="Wingdings" pitchFamily="2" charset="2"/>
              </a:rPr>
            </a:br>
            <a:r>
              <a:rPr lang="en-US" altLang="ko-KR" sz="1400" dirty="0">
                <a:solidFill>
                  <a:schemeClr val="accent3"/>
                </a:solidFill>
                <a:sym typeface="Wingdings" pitchFamily="2" charset="2"/>
              </a:rPr>
              <a:t>    Pixel Per Unit</a:t>
            </a:r>
            <a:r>
              <a:rPr lang="ko-KR" altLang="en-US" sz="1400" dirty="0">
                <a:solidFill>
                  <a:schemeClr val="accent3"/>
                </a:solidFill>
                <a:sym typeface="Wingdings" pitchFamily="2" charset="2"/>
              </a:rPr>
              <a:t>을 조절</a:t>
            </a:r>
            <a:endParaRPr lang="ko-KR" altLang="en-US" sz="1400" dirty="0">
              <a:solidFill>
                <a:schemeClr val="accent3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13011" y="3301688"/>
            <a:ext cx="6408712" cy="648072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Texture Type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Sprite (2D and UI)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설정</a:t>
            </a:r>
          </a:p>
        </p:txBody>
      </p:sp>
      <p:sp>
        <p:nvSpPr>
          <p:cNvPr id="12" name="아래쪽 화살표 11"/>
          <p:cNvSpPr/>
          <p:nvPr/>
        </p:nvSpPr>
        <p:spPr>
          <a:xfrm>
            <a:off x="3955349" y="3037757"/>
            <a:ext cx="324036" cy="28803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13011" y="4258986"/>
            <a:ext cx="6408712" cy="648072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이미지 아이콘을 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Scene View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Drag &amp; Drop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아래쪽 화살표 13"/>
          <p:cNvSpPr/>
          <p:nvPr/>
        </p:nvSpPr>
        <p:spPr>
          <a:xfrm>
            <a:off x="3955349" y="3995055"/>
            <a:ext cx="324036" cy="28803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13011" y="5229994"/>
            <a:ext cx="6408712" cy="648072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적절한 이름을 정하고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Rigidbody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/ Collider 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등을 적용</a:t>
            </a:r>
          </a:p>
        </p:txBody>
      </p:sp>
      <p:sp>
        <p:nvSpPr>
          <p:cNvPr id="16" name="아래쪽 화살표 15"/>
          <p:cNvSpPr/>
          <p:nvPr/>
        </p:nvSpPr>
        <p:spPr>
          <a:xfrm>
            <a:off x="3955349" y="4966063"/>
            <a:ext cx="324036" cy="28803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58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</a:t>
            </a:r>
            <a:r>
              <a:rPr lang="en-US" altLang="ko-KR"/>
              <a:t>to handle </a:t>
            </a:r>
            <a:r>
              <a:rPr lang="en-US" altLang="ko-KR" dirty="0"/>
              <a:t>Collision Event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049588" y="3028891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void OnCollisionEnter2D(Collision2D collision)</a:t>
            </a:r>
            <a:endParaRPr lang="ko-KR" altLang="en-US" sz="1400" dirty="0">
              <a:latin typeface="D2Coding" pitchFamily="49" charset="-127"/>
              <a:ea typeface="D2Coding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61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</a:t>
            </a:r>
            <a:r>
              <a:rPr lang="en-US" altLang="ko-KR"/>
              <a:t>to access </a:t>
            </a:r>
            <a:r>
              <a:rPr lang="en-US" altLang="ko-KR" dirty="0" err="1"/>
              <a:t>GameObject</a:t>
            </a:r>
            <a:r>
              <a:rPr lang="en-US" altLang="ko-KR" dirty="0"/>
              <a:t> in Script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47" y="1629594"/>
            <a:ext cx="2628900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411" y="1629594"/>
            <a:ext cx="26289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875" y="1638837"/>
            <a:ext cx="26289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435" y="4509914"/>
            <a:ext cx="43624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오른쪽 화살표 2"/>
          <p:cNvSpPr/>
          <p:nvPr/>
        </p:nvSpPr>
        <p:spPr>
          <a:xfrm>
            <a:off x="3541303" y="2133650"/>
            <a:ext cx="360040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7752865" y="2133650"/>
            <a:ext cx="360040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2785827" y="5318398"/>
            <a:ext cx="360040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907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</a:t>
            </a:r>
            <a:r>
              <a:rPr lang="en-US" altLang="ko-KR"/>
              <a:t>to access </a:t>
            </a:r>
            <a:r>
              <a:rPr lang="en-US" altLang="ko-KR" dirty="0" err="1"/>
              <a:t>GameObject</a:t>
            </a:r>
            <a:r>
              <a:rPr lang="en-US" altLang="ko-KR" dirty="0"/>
              <a:t> in Script (continue)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31868" y="1406014"/>
            <a:ext cx="5391219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using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System.Collections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;</a:t>
            </a:r>
          </a:p>
          <a:p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using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System.Collections.Generic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;</a:t>
            </a:r>
          </a:p>
          <a:p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using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UnityEngine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;</a:t>
            </a:r>
          </a:p>
          <a:p>
            <a:endParaRPr lang="ko-KR" altLang="en-US" sz="1400" dirty="0">
              <a:latin typeface="D2Coding" pitchFamily="49" charset="-127"/>
              <a:ea typeface="D2Coding" pitchFamily="49" charset="-127"/>
            </a:endParaRPr>
          </a:p>
          <a:p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public class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BallCollision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: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MonoBehaviour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{</a:t>
            </a:r>
          </a:p>
          <a:p>
            <a:endParaRPr lang="ko-KR" altLang="en-US" sz="1400" dirty="0">
              <a:latin typeface="D2Coding" pitchFamily="49" charset="-127"/>
              <a:ea typeface="D2Coding" pitchFamily="49" charset="-127"/>
            </a:endParaRPr>
          </a:p>
          <a:p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   // Use this for initialization</a:t>
            </a:r>
          </a:p>
          <a:p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   private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int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collisionCount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= 0;</a:t>
            </a:r>
          </a:p>
          <a:p>
            <a:endParaRPr lang="ko-KR" altLang="en-US" sz="1400" dirty="0">
              <a:latin typeface="D2Coding" pitchFamily="49" charset="-127"/>
              <a:ea typeface="D2Coding" pitchFamily="49" charset="-127"/>
            </a:endParaRPr>
          </a:p>
          <a:p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   void Start () {</a:t>
            </a:r>
          </a:p>
          <a:p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      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Debug.Log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("Start to detect collision");</a:t>
            </a:r>
          </a:p>
          <a:p>
            <a:r>
              <a:rPr lang="ko-KR" altLang="en-US" sz="1400" dirty="0">
                <a:latin typeface="D2Coding" pitchFamily="49" charset="-127"/>
                <a:ea typeface="D2Coding" pitchFamily="49" charset="-127"/>
              </a:rPr>
              <a:t>    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}</a:t>
            </a:r>
          </a:p>
          <a:p>
            <a:endParaRPr lang="ko-KR" altLang="en-US" sz="1400" dirty="0">
              <a:latin typeface="D2Coding" pitchFamily="49" charset="-127"/>
              <a:ea typeface="D2Coding" pitchFamily="49" charset="-127"/>
            </a:endParaRPr>
          </a:p>
          <a:p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   </a:t>
            </a:r>
            <a:r>
              <a:rPr lang="en-US" altLang="ko-KR" sz="1400" dirty="0">
                <a:solidFill>
                  <a:srgbClr val="FF0000"/>
                </a:solidFill>
                <a:latin typeface="D2Coding" pitchFamily="49" charset="-127"/>
                <a:ea typeface="D2Coding" pitchFamily="49" charset="-127"/>
              </a:rPr>
              <a:t>void OnCollisionEnter2D(Collision2D collision)</a:t>
            </a:r>
          </a:p>
          <a:p>
            <a:r>
              <a:rPr lang="ko-KR" altLang="en-US" sz="1400" dirty="0">
                <a:latin typeface="D2Coding" pitchFamily="49" charset="-127"/>
                <a:ea typeface="D2Coding" pitchFamily="49" charset="-127"/>
              </a:rPr>
              <a:t>    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{</a:t>
            </a:r>
          </a:p>
          <a:p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       if (</a:t>
            </a:r>
            <a:r>
              <a:rPr lang="en-US" altLang="ko-KR" sz="1400" dirty="0" err="1">
                <a:solidFill>
                  <a:srgbClr val="FF0000"/>
                </a:solidFill>
                <a:latin typeface="D2Coding" pitchFamily="49" charset="-127"/>
                <a:ea typeface="D2Coding" pitchFamily="49" charset="-127"/>
              </a:rPr>
              <a:t>collision.gameObject.tag.Equals</a:t>
            </a:r>
            <a:r>
              <a:rPr lang="en-US" altLang="ko-KR" sz="1400" dirty="0">
                <a:solidFill>
                  <a:srgbClr val="FF0000"/>
                </a:solidFill>
                <a:latin typeface="D2Coding" pitchFamily="49" charset="-127"/>
                <a:ea typeface="D2Coding" pitchFamily="49" charset="-127"/>
              </a:rPr>
              <a:t>("</a:t>
            </a:r>
            <a:r>
              <a:rPr lang="en-US" altLang="ko-KR" sz="1400" dirty="0" err="1">
                <a:solidFill>
                  <a:srgbClr val="FF0000"/>
                </a:solidFill>
                <a:latin typeface="D2Coding" pitchFamily="49" charset="-127"/>
                <a:ea typeface="D2Coding" pitchFamily="49" charset="-127"/>
              </a:rPr>
              <a:t>SoccerBall</a:t>
            </a:r>
            <a:r>
              <a:rPr lang="en-US" altLang="ko-KR" sz="1400" dirty="0">
                <a:solidFill>
                  <a:srgbClr val="FF0000"/>
                </a:solidFill>
                <a:latin typeface="D2Coding" pitchFamily="49" charset="-127"/>
                <a:ea typeface="D2Coding" pitchFamily="49" charset="-127"/>
              </a:rPr>
              <a:t>")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)</a:t>
            </a:r>
          </a:p>
          <a:p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       {</a:t>
            </a:r>
          </a:p>
          <a:p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          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BallCollision.collisionCount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++;</a:t>
            </a:r>
          </a:p>
          <a:p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       }</a:t>
            </a:r>
          </a:p>
          <a:p>
            <a:r>
              <a:rPr lang="ko-KR" altLang="en-US" sz="1400" dirty="0">
                <a:latin typeface="D2Coding" pitchFamily="49" charset="-127"/>
                <a:ea typeface="D2Coding" pitchFamily="49" charset="-127"/>
              </a:rPr>
              <a:t>    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}</a:t>
            </a:r>
          </a:p>
          <a:p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}</a:t>
            </a:r>
            <a:endParaRPr lang="ko-KR" altLang="en-US" sz="1400" dirty="0">
              <a:latin typeface="D2Coding" pitchFamily="49" charset="-127"/>
              <a:ea typeface="D2Coding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2951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Unity Coordinate System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65739" y="1773610"/>
            <a:ext cx="2713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Local coordinate system</a:t>
            </a:r>
            <a:endParaRPr lang="ko-KR" alt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129035" y="1773610"/>
            <a:ext cx="2846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Global coordinate system</a:t>
            </a:r>
            <a:endParaRPr lang="ko-KR" alt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7465739" y="2493690"/>
            <a:ext cx="35798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/>
              <a:t>해당 </a:t>
            </a:r>
            <a:r>
              <a:rPr lang="en-US" altLang="ko-KR" sz="1800" dirty="0" err="1"/>
              <a:t>GameObject</a:t>
            </a:r>
            <a:r>
              <a:rPr lang="ko-KR" altLang="en-US" sz="1800" dirty="0"/>
              <a:t>의 고유 좌표</a:t>
            </a:r>
            <a:endParaRPr lang="en-US" altLang="ko-KR" sz="1800" dirty="0"/>
          </a:p>
          <a:p>
            <a:r>
              <a:rPr lang="ko-KR" altLang="en-US" sz="1800" dirty="0"/>
              <a:t>부모객체로부터의 상대적인 좌표</a:t>
            </a:r>
            <a:endParaRPr lang="en-US" altLang="ko-KR" sz="1800" dirty="0"/>
          </a:p>
          <a:p>
            <a:r>
              <a:rPr lang="ko-KR" altLang="en-US" sz="1800" dirty="0"/>
              <a:t>부모가 없을 때는 </a:t>
            </a:r>
            <a:r>
              <a:rPr lang="en-US" altLang="ko-KR" sz="1800" dirty="0"/>
              <a:t>global</a:t>
            </a:r>
          </a:p>
          <a:p>
            <a:r>
              <a:rPr lang="en-US" altLang="ko-KR" sz="1800" dirty="0"/>
              <a:t>(</a:t>
            </a:r>
            <a:r>
              <a:rPr lang="ko-KR" altLang="en-US" sz="1800" dirty="0"/>
              <a:t>상대좌표</a:t>
            </a:r>
            <a:r>
              <a:rPr lang="en-US" altLang="ko-KR" sz="1800" dirty="0"/>
              <a:t>)</a:t>
            </a:r>
          </a:p>
          <a:p>
            <a:endParaRPr lang="en-US" altLang="ko-KR" sz="1800" dirty="0"/>
          </a:p>
          <a:p>
            <a:r>
              <a:rPr lang="en-US" altLang="ko-KR" sz="1800" dirty="0" err="1">
                <a:solidFill>
                  <a:srgbClr val="FF0000"/>
                </a:solidFill>
              </a:rPr>
              <a:t>Inpector</a:t>
            </a:r>
            <a:r>
              <a:rPr lang="en-US" altLang="ko-KR" sz="1800" dirty="0">
                <a:solidFill>
                  <a:srgbClr val="FF0000"/>
                </a:solidFill>
              </a:rPr>
              <a:t> window</a:t>
            </a:r>
            <a:r>
              <a:rPr lang="ko-KR" altLang="en-US" sz="1800" dirty="0">
                <a:solidFill>
                  <a:srgbClr val="FF0000"/>
                </a:solidFill>
              </a:rPr>
              <a:t>에 표시</a:t>
            </a:r>
            <a:endParaRPr lang="en-US" altLang="ko-KR" sz="1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9035" y="2493690"/>
            <a:ext cx="5522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err="1"/>
              <a:t>유니티</a:t>
            </a:r>
            <a:r>
              <a:rPr lang="ko-KR" altLang="en-US" sz="1800" dirty="0"/>
              <a:t> 상에서 정해진 원점을 기준으로 정한 </a:t>
            </a:r>
            <a:r>
              <a:rPr lang="ko-KR" altLang="en-US" sz="1800" dirty="0" err="1"/>
              <a:t>좌표계</a:t>
            </a:r>
            <a:endParaRPr lang="en-US" altLang="ko-KR" sz="1800" dirty="0"/>
          </a:p>
          <a:p>
            <a:r>
              <a:rPr lang="en-US" altLang="ko-KR" sz="1800" dirty="0"/>
              <a:t>(</a:t>
            </a:r>
            <a:r>
              <a:rPr lang="ko-KR" altLang="en-US" sz="1800" dirty="0"/>
              <a:t>절대좌표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7465739" y="4293890"/>
            <a:ext cx="3070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>
                <a:latin typeface="D2Coding" pitchFamily="49" charset="-127"/>
                <a:ea typeface="D2Coding" pitchFamily="49" charset="-127"/>
              </a:rPr>
              <a:t>Transform.localPosition</a:t>
            </a:r>
            <a:r>
              <a:rPr lang="en-US" altLang="ko-KR" sz="1800" dirty="0">
                <a:latin typeface="D2Coding" pitchFamily="49" charset="-127"/>
                <a:ea typeface="D2Coding" pitchFamily="49" charset="-127"/>
              </a:rPr>
              <a:t>()</a:t>
            </a:r>
          </a:p>
          <a:p>
            <a:r>
              <a:rPr lang="en-US" altLang="ko-KR" sz="1800" dirty="0" err="1">
                <a:latin typeface="D2Coding" pitchFamily="49" charset="-127"/>
                <a:ea typeface="D2Coding" pitchFamily="49" charset="-127"/>
              </a:rPr>
              <a:t>Transform.localRotation</a:t>
            </a:r>
            <a:r>
              <a:rPr lang="en-US" altLang="ko-KR" sz="1800" dirty="0">
                <a:latin typeface="D2Coding" pitchFamily="49" charset="-127"/>
                <a:ea typeface="D2Coding" pitchFamily="49" charset="-127"/>
              </a:rPr>
              <a:t>()</a:t>
            </a:r>
          </a:p>
          <a:p>
            <a:r>
              <a:rPr lang="en-US" altLang="ko-KR" sz="1800" dirty="0" err="1">
                <a:latin typeface="D2Coding" pitchFamily="49" charset="-127"/>
                <a:ea typeface="D2Coding" pitchFamily="49" charset="-127"/>
              </a:rPr>
              <a:t>Transform.localScale</a:t>
            </a:r>
            <a:r>
              <a:rPr lang="en-US" altLang="ko-KR" sz="1800" dirty="0">
                <a:latin typeface="D2Coding" pitchFamily="49" charset="-127"/>
                <a:ea typeface="D2Coding" pitchFamily="49" charset="-127"/>
              </a:rPr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01043" y="4293890"/>
            <a:ext cx="2723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>
                <a:latin typeface="D2Coding" pitchFamily="49" charset="-127"/>
                <a:ea typeface="D2Coding" pitchFamily="49" charset="-127"/>
              </a:rPr>
              <a:t>Transform.position</a:t>
            </a:r>
            <a:r>
              <a:rPr lang="en-US" altLang="ko-KR" sz="1800" dirty="0">
                <a:latin typeface="D2Coding" pitchFamily="49" charset="-127"/>
                <a:ea typeface="D2Coding" pitchFamily="49" charset="-127"/>
              </a:rPr>
              <a:t>()</a:t>
            </a:r>
          </a:p>
          <a:p>
            <a:r>
              <a:rPr lang="en-US" altLang="ko-KR" sz="1800" dirty="0" err="1">
                <a:latin typeface="D2Coding" pitchFamily="49" charset="-127"/>
                <a:ea typeface="D2Coding" pitchFamily="49" charset="-127"/>
              </a:rPr>
              <a:t>Transform.rotation</a:t>
            </a:r>
            <a:r>
              <a:rPr lang="en-US" altLang="ko-KR" sz="1800" dirty="0">
                <a:latin typeface="D2Coding" pitchFamily="49" charset="-127"/>
                <a:ea typeface="D2Coding" pitchFamily="49" charset="-127"/>
              </a:rPr>
              <a:t>()</a:t>
            </a:r>
          </a:p>
          <a:p>
            <a:r>
              <a:rPr lang="en-US" altLang="ko-KR" sz="1800" dirty="0" err="1">
                <a:latin typeface="D2Coding" pitchFamily="49" charset="-127"/>
                <a:ea typeface="D2Coding" pitchFamily="49" charset="-127"/>
              </a:rPr>
              <a:t>Transform.lossyScale</a:t>
            </a:r>
            <a:r>
              <a:rPr lang="en-US" altLang="ko-KR" sz="1800" dirty="0">
                <a:latin typeface="D2Coding" pitchFamily="49" charset="-127"/>
                <a:ea typeface="D2Coding" pitchFamily="49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24123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How to obtain </a:t>
            </a:r>
            <a:r>
              <a:rPr lang="en-US" altLang="ko-KR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coorinates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of Mouse-Clicked-Point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61083" y="5590034"/>
            <a:ext cx="8148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D2Coding" pitchFamily="49" charset="-127"/>
                <a:ea typeface="D2Coding" pitchFamily="49" charset="-127"/>
              </a:rPr>
              <a:t>Vector3 target = </a:t>
            </a:r>
            <a:r>
              <a:rPr lang="en-US" altLang="ko-KR" sz="1800" dirty="0" err="1">
                <a:solidFill>
                  <a:srgbClr val="000000"/>
                </a:solidFill>
                <a:latin typeface="D2Coding" pitchFamily="49" charset="-127"/>
                <a:ea typeface="D2Coding" pitchFamily="49" charset="-127"/>
              </a:rPr>
              <a:t>Camera.main.ScreenTo</a:t>
            </a:r>
            <a:r>
              <a:rPr lang="en-US" altLang="ko-KR" sz="1800" dirty="0" err="1">
                <a:solidFill>
                  <a:srgbClr val="0000FF"/>
                </a:solidFill>
                <a:latin typeface="D2Coding" pitchFamily="49" charset="-127"/>
                <a:ea typeface="D2Coding" pitchFamily="49" charset="-127"/>
              </a:rPr>
              <a:t>WorldPoint</a:t>
            </a:r>
            <a:r>
              <a:rPr lang="en-US" altLang="ko-KR" sz="1800" dirty="0">
                <a:solidFill>
                  <a:srgbClr val="000000"/>
                </a:solidFill>
                <a:latin typeface="D2Coding" pitchFamily="49" charset="-127"/>
                <a:ea typeface="D2Coding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D2Coding" pitchFamily="49" charset="-127"/>
                <a:ea typeface="D2Coding" pitchFamily="49" charset="-127"/>
              </a:rPr>
              <a:t>Input.mousePosition</a:t>
            </a:r>
            <a:r>
              <a:rPr lang="en-US" altLang="ko-KR" sz="1800" dirty="0">
                <a:solidFill>
                  <a:srgbClr val="000000"/>
                </a:solidFill>
                <a:latin typeface="D2Coding" pitchFamily="49" charset="-127"/>
                <a:ea typeface="D2Coding" pitchFamily="49" charset="-127"/>
              </a:rPr>
              <a:t>);</a:t>
            </a:r>
            <a:endParaRPr lang="ko-KR" altLang="en-US" sz="18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61083" y="1557586"/>
            <a:ext cx="4190250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D2Coding" pitchFamily="49" charset="-127"/>
                <a:ea typeface="D2Coding" pitchFamily="49" charset="-127"/>
              </a:rPr>
              <a:t>void Update {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D2Coding" pitchFamily="49" charset="-127"/>
                <a:ea typeface="D2Coding" pitchFamily="49" charset="-127"/>
              </a:rPr>
              <a:t>		: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D2Coding" pitchFamily="49" charset="-127"/>
                <a:ea typeface="D2Coding" pitchFamily="49" charset="-127"/>
              </a:rPr>
              <a:t>	</a:t>
            </a:r>
            <a:r>
              <a:rPr lang="en-US" altLang="ko-KR" sz="2000" dirty="0" err="1">
                <a:solidFill>
                  <a:srgbClr val="000000"/>
                </a:solidFill>
                <a:latin typeface="D2Coding" pitchFamily="49" charset="-127"/>
                <a:ea typeface="D2Coding" pitchFamily="49" charset="-127"/>
              </a:rPr>
              <a:t>Input.mousePosition</a:t>
            </a:r>
            <a:r>
              <a:rPr lang="en-US" altLang="ko-KR" sz="2000" dirty="0">
                <a:solidFill>
                  <a:srgbClr val="000000"/>
                </a:solidFill>
                <a:latin typeface="D2Coding" pitchFamily="49" charset="-127"/>
                <a:ea typeface="D2Coding" pitchFamily="49" charset="-127"/>
              </a:rPr>
              <a:t> ; 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D2Coding" pitchFamily="49" charset="-127"/>
                <a:ea typeface="D2Coding" pitchFamily="49" charset="-127"/>
              </a:rPr>
              <a:t>		: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D2Coding" pitchFamily="49" charset="-127"/>
                <a:ea typeface="D2Coding" pitchFamily="49" charset="-127"/>
              </a:rPr>
              <a:t>}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785219" y="3662066"/>
            <a:ext cx="71096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err="1">
                <a:solidFill>
                  <a:srgbClr val="000000"/>
                </a:solidFill>
                <a:latin typeface="D2Coding" pitchFamily="49" charset="-127"/>
                <a:ea typeface="D2Coding" pitchFamily="49" charset="-127"/>
              </a:rPr>
              <a:t>defind</a:t>
            </a:r>
            <a:r>
              <a:rPr lang="en-US" altLang="ko-KR" sz="2400" dirty="0">
                <a:solidFill>
                  <a:srgbClr val="000000"/>
                </a:solidFill>
                <a:latin typeface="D2Coding" pitchFamily="49" charset="-127"/>
                <a:ea typeface="D2Coding" pitchFamily="49" charset="-127"/>
              </a:rPr>
              <a:t> as </a:t>
            </a:r>
            <a:r>
              <a:rPr lang="en-US" altLang="ko-KR" sz="2400" dirty="0">
                <a:solidFill>
                  <a:srgbClr val="0000FF"/>
                </a:solidFill>
                <a:latin typeface="D2Coding" pitchFamily="49" charset="-127"/>
                <a:ea typeface="D2Coding" pitchFamily="49" charset="-127"/>
              </a:rPr>
              <a:t>public static Vector3 </a:t>
            </a:r>
            <a:r>
              <a:rPr lang="en-US" altLang="ko-KR" sz="2400" dirty="0" err="1">
                <a:solidFill>
                  <a:srgbClr val="000000"/>
                </a:solidFill>
                <a:latin typeface="D2Coding" pitchFamily="49" charset="-127"/>
                <a:ea typeface="D2Coding" pitchFamily="49" charset="-127"/>
              </a:rPr>
              <a:t>mousePosition</a:t>
            </a:r>
            <a:endParaRPr lang="en-US" altLang="ko-KR" sz="2400" dirty="0">
              <a:solidFill>
                <a:srgbClr val="000000"/>
              </a:solidFill>
              <a:latin typeface="D2Coding" pitchFamily="49" charset="-127"/>
              <a:ea typeface="D2Coding" pitchFamily="49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585419" y="2637706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4585419" y="422188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85419" y="4531400"/>
            <a:ext cx="3446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/>
              <a:t>To change the </a:t>
            </a:r>
            <a:r>
              <a:rPr lang="en-US" altLang="ko-KR" sz="1600" i="1" dirty="0" err="1"/>
              <a:t>coodinate</a:t>
            </a:r>
            <a:r>
              <a:rPr lang="en-US" altLang="ko-KR" sz="1600" i="1" dirty="0"/>
              <a:t> system …</a:t>
            </a:r>
            <a:endParaRPr lang="ko-KR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723330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How </a:t>
            </a:r>
            <a:r>
              <a:rPr lang="en-US" altLang="ko-KR">
                <a:solidFill>
                  <a:schemeClr val="tx2">
                    <a:lumMod val="60000"/>
                    <a:lumOff val="40000"/>
                  </a:schemeClr>
                </a:solidFill>
              </a:rPr>
              <a:t>to move </a:t>
            </a:r>
            <a:r>
              <a:rPr lang="en-US" altLang="ko-KR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GameObject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01043" y="2052350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>
                <a:latin typeface="D2Coding" pitchFamily="49" charset="-127"/>
                <a:ea typeface="D2Coding" pitchFamily="49" charset="-127"/>
              </a:rPr>
              <a:t>Transform.position</a:t>
            </a:r>
            <a:r>
              <a:rPr lang="en-US" altLang="ko-KR" sz="1800" dirty="0">
                <a:latin typeface="D2Coding" pitchFamily="49" charset="-127"/>
                <a:ea typeface="D2Coding" pitchFamily="49" charset="-127"/>
              </a:rPr>
              <a:t> = new Vector3(x, y, z);  </a:t>
            </a:r>
            <a:endParaRPr lang="ko-KR" altLang="en-US" sz="18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96987" y="1908334"/>
            <a:ext cx="360040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01043" y="3132470"/>
            <a:ext cx="6763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>
                <a:latin typeface="D2Coding" pitchFamily="49" charset="-127"/>
                <a:ea typeface="D2Coding" pitchFamily="49" charset="-127"/>
              </a:rPr>
              <a:t>Transform.Translate</a:t>
            </a:r>
            <a:r>
              <a:rPr lang="en-US" altLang="ko-KR" sz="1800" dirty="0">
                <a:latin typeface="D2Coding" pitchFamily="49" charset="-127"/>
                <a:ea typeface="D2Coding" pitchFamily="49" charset="-127"/>
              </a:rPr>
              <a:t>(new Vector3(x, y, z), </a:t>
            </a:r>
            <a:r>
              <a:rPr lang="en-US" altLang="ko-KR" sz="1800" dirty="0" err="1">
                <a:latin typeface="D2Coding" pitchFamily="49" charset="-127"/>
                <a:ea typeface="D2Coding" pitchFamily="49" charset="-127"/>
              </a:rPr>
              <a:t>Space.World</a:t>
            </a:r>
            <a:r>
              <a:rPr lang="en-US" altLang="ko-KR" sz="1800" dirty="0">
                <a:latin typeface="D2Coding" pitchFamily="49" charset="-127"/>
                <a:ea typeface="D2Coding" pitchFamily="49" charset="-127"/>
              </a:rPr>
              <a:t>) ; </a:t>
            </a:r>
            <a:endParaRPr lang="ko-KR" altLang="en-US" sz="18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96987" y="2988454"/>
            <a:ext cx="360040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01043" y="5220702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>
                <a:latin typeface="D2Coding" pitchFamily="49" charset="-127"/>
                <a:ea typeface="D2Coding" pitchFamily="49" charset="-127"/>
              </a:rPr>
              <a:t>Rigidbody</a:t>
            </a:r>
            <a:r>
              <a:rPr lang="en-US" altLang="ko-KR" sz="1800" err="1">
                <a:latin typeface="D2Coding" pitchFamily="49" charset="-127"/>
                <a:ea typeface="D2Coding" pitchFamily="49" charset="-127"/>
              </a:rPr>
              <a:t>.</a:t>
            </a:r>
            <a:r>
              <a:rPr lang="en-US" altLang="ko-KR" sz="1800">
                <a:latin typeface="D2Coding" pitchFamily="49" charset="-127"/>
                <a:ea typeface="D2Coding" pitchFamily="49" charset="-127"/>
              </a:rPr>
              <a:t>AddForce(</a:t>
            </a:r>
            <a:r>
              <a:rPr lang="en-US" altLang="ko-KR" sz="1800" dirty="0">
                <a:latin typeface="D2Coding" pitchFamily="49" charset="-127"/>
                <a:ea typeface="D2Coding" pitchFamily="49" charset="-127"/>
              </a:rPr>
              <a:t>new Vector3(x, y</a:t>
            </a:r>
            <a:r>
              <a:rPr lang="en-US" altLang="ko-KR" sz="1800">
                <a:latin typeface="D2Coding" pitchFamily="49" charset="-127"/>
                <a:ea typeface="D2Coding" pitchFamily="49" charset="-127"/>
              </a:rPr>
              <a:t>, z), Mode)</a:t>
            </a:r>
            <a:endParaRPr lang="ko-KR" altLang="en-US" sz="18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96987" y="5148694"/>
            <a:ext cx="360040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28641" y="1836326"/>
            <a:ext cx="3166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Transform</a:t>
            </a: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</a:rPr>
              <a:t> 이동 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/ </a:t>
            </a: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</a:rPr>
              <a:t>이동할 포인트 직접 지정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28641" y="2896701"/>
            <a:ext cx="5077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Transform</a:t>
            </a: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</a:rPr>
              <a:t> 이동 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/ </a:t>
            </a: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</a:rPr>
              <a:t>현재 위치를 기준으로 특정 거리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</a:rPr>
              <a:t>상대거리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</a:rPr>
              <a:t>만큼 이동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00570" y="1620302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D2Coding" pitchFamily="49" charset="-127"/>
                <a:ea typeface="D2Coding" pitchFamily="49" charset="-127"/>
              </a:rPr>
              <a:t>float</a:t>
            </a:r>
            <a:endParaRPr lang="ko-KR" altLang="en-US" sz="1400" dirty="0">
              <a:solidFill>
                <a:schemeClr val="accent3">
                  <a:lumMod val="75000"/>
                </a:schemeClr>
              </a:solidFill>
              <a:latin typeface="D2Coding" pitchFamily="49" charset="-127"/>
              <a:ea typeface="D2Coding" pitchFamily="49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6952377" y="1603457"/>
            <a:ext cx="0" cy="321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103901" y="2700422"/>
            <a:ext cx="0" cy="321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200384" y="2707578"/>
            <a:ext cx="1710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D2Coding" pitchFamily="49" charset="-127"/>
                <a:ea typeface="D2Coding" pitchFamily="49" charset="-127"/>
              </a:rPr>
              <a:t>can be </a:t>
            </a:r>
            <a:r>
              <a:rPr lang="en-US" altLang="ko-KR" sz="1400" dirty="0" err="1">
                <a:solidFill>
                  <a:schemeClr val="accent3">
                    <a:lumMod val="75000"/>
                  </a:schemeClr>
                </a:solidFill>
                <a:latin typeface="D2Coding" pitchFamily="49" charset="-127"/>
                <a:ea typeface="D2Coding" pitchFamily="49" charset="-127"/>
              </a:rPr>
              <a:t>Space.Self</a:t>
            </a:r>
            <a:endParaRPr lang="ko-KR" altLang="en-US" sz="1400" dirty="0">
              <a:solidFill>
                <a:schemeClr val="accent3">
                  <a:lumMod val="75000"/>
                </a:schemeClr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23" name="자유형 22"/>
          <p:cNvSpPr/>
          <p:nvPr/>
        </p:nvSpPr>
        <p:spPr>
          <a:xfrm>
            <a:off x="5546221" y="1704625"/>
            <a:ext cx="1401510" cy="367469"/>
          </a:xfrm>
          <a:custGeom>
            <a:avLst/>
            <a:gdLst>
              <a:gd name="connsiteX0" fmla="*/ 1401510 w 1401510"/>
              <a:gd name="connsiteY0" fmla="*/ 0 h 367469"/>
              <a:gd name="connsiteX1" fmla="*/ 299102 w 1401510"/>
              <a:gd name="connsiteY1" fmla="*/ 0 h 367469"/>
              <a:gd name="connsiteX2" fmla="*/ 0 w 1401510"/>
              <a:gd name="connsiteY2" fmla="*/ 367469 h 36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1510" h="367469">
                <a:moveTo>
                  <a:pt x="1401510" y="0"/>
                </a:moveTo>
                <a:lnTo>
                  <a:pt x="299102" y="0"/>
                </a:lnTo>
                <a:lnTo>
                  <a:pt x="0" y="367469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 23"/>
          <p:cNvSpPr/>
          <p:nvPr/>
        </p:nvSpPr>
        <p:spPr>
          <a:xfrm>
            <a:off x="6703771" y="2807226"/>
            <a:ext cx="1401510" cy="367469"/>
          </a:xfrm>
          <a:custGeom>
            <a:avLst/>
            <a:gdLst>
              <a:gd name="connsiteX0" fmla="*/ 1401510 w 1401510"/>
              <a:gd name="connsiteY0" fmla="*/ 0 h 367469"/>
              <a:gd name="connsiteX1" fmla="*/ 299102 w 1401510"/>
              <a:gd name="connsiteY1" fmla="*/ 0 h 367469"/>
              <a:gd name="connsiteX2" fmla="*/ 0 w 1401510"/>
              <a:gd name="connsiteY2" fmla="*/ 367469 h 36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1510" h="367469">
                <a:moveTo>
                  <a:pt x="1401510" y="0"/>
                </a:moveTo>
                <a:lnTo>
                  <a:pt x="299102" y="0"/>
                </a:lnTo>
                <a:lnTo>
                  <a:pt x="0" y="367469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 flipV="1">
            <a:off x="4576395" y="3501802"/>
            <a:ext cx="1401510" cy="367469"/>
          </a:xfrm>
          <a:custGeom>
            <a:avLst/>
            <a:gdLst>
              <a:gd name="connsiteX0" fmla="*/ 1401510 w 1401510"/>
              <a:gd name="connsiteY0" fmla="*/ 0 h 367469"/>
              <a:gd name="connsiteX1" fmla="*/ 299102 w 1401510"/>
              <a:gd name="connsiteY1" fmla="*/ 0 h 367469"/>
              <a:gd name="connsiteX2" fmla="*/ 0 w 1401510"/>
              <a:gd name="connsiteY2" fmla="*/ 367469 h 36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1510" h="367469">
                <a:moveTo>
                  <a:pt x="1401510" y="0"/>
                </a:moveTo>
                <a:lnTo>
                  <a:pt x="299102" y="0"/>
                </a:lnTo>
                <a:lnTo>
                  <a:pt x="0" y="367469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649315" y="3501802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977905" y="3780542"/>
            <a:ext cx="0" cy="321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025579" y="3780542"/>
            <a:ext cx="35060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D2Coding" pitchFamily="49" charset="-127"/>
                <a:ea typeface="D2Coding" pitchFamily="49" charset="-127"/>
              </a:rPr>
              <a:t>Unit Vector * </a:t>
            </a:r>
            <a:r>
              <a:rPr lang="en-US" altLang="ko-KR" sz="1400" dirty="0" err="1">
                <a:solidFill>
                  <a:schemeClr val="accent3">
                    <a:lumMod val="75000"/>
                  </a:schemeClr>
                </a:solidFill>
                <a:latin typeface="D2Coding" pitchFamily="49" charset="-127"/>
                <a:ea typeface="D2Coding" pitchFamily="49" charset="-127"/>
              </a:rPr>
              <a:t>Time.deltaTime</a:t>
            </a: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D2Coding" pitchFamily="49" charset="-127"/>
                <a:ea typeface="D2Coding" pitchFamily="49" charset="-127"/>
              </a:rPr>
              <a:t> * speed;</a:t>
            </a:r>
            <a:endParaRPr lang="ko-KR" altLang="en-US" sz="1400" dirty="0">
              <a:solidFill>
                <a:schemeClr val="accent3">
                  <a:lumMod val="75000"/>
                </a:schemeClr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97587" y="4124299"/>
            <a:ext cx="964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</a:rPr>
              <a:t>Direction</a:t>
            </a:r>
            <a:endParaRPr lang="ko-KR" alt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6097587" y="4088319"/>
            <a:ext cx="9029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387755" y="4088319"/>
            <a:ext cx="202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97787" y="4124299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</a:rPr>
              <a:t>Distance</a:t>
            </a:r>
            <a:endParaRPr lang="ko-KR" alt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28641" y="5004678"/>
            <a:ext cx="3092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err="1">
                <a:solidFill>
                  <a:schemeClr val="accent6">
                    <a:lumMod val="75000"/>
                  </a:schemeClr>
                </a:solidFill>
              </a:rPr>
              <a:t>Rigidbody</a:t>
            </a:r>
            <a:r>
              <a:rPr lang="ko-KR" altLang="en-US" sz="1200" b="1">
                <a:solidFill>
                  <a:schemeClr val="accent6">
                    <a:lumMod val="75000"/>
                  </a:schemeClr>
                </a:solidFill>
              </a:rPr>
              <a:t> 이동 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/ </a:t>
            </a:r>
            <a:r>
              <a:rPr lang="en-US" altLang="ko-KR" sz="1200" b="1" dirty="0" err="1">
                <a:solidFill>
                  <a:schemeClr val="accent6">
                    <a:lumMod val="75000"/>
                  </a:schemeClr>
                </a:solidFill>
              </a:rPr>
              <a:t>Rigidbody</a:t>
            </a: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</a:rPr>
              <a:t>에 힘을 가함</a:t>
            </a:r>
          </a:p>
        </p:txBody>
      </p:sp>
    </p:spTree>
    <p:extLst>
      <p:ext uri="{BB962C8B-B14F-4D97-AF65-F5344CB8AC3E}">
        <p14:creationId xmlns:p14="http://schemas.microsoft.com/office/powerpoint/2010/main" val="693274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Unity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에서의 각도 표현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17067" y="1466414"/>
            <a:ext cx="304762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각도를 표현하는 방법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161483" y="1466414"/>
            <a:ext cx="1609415" cy="44627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arc degree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37747" y="1466414"/>
            <a:ext cx="1016625" cy="44627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radian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93531" y="1898462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0~360</a:t>
            </a:r>
            <a:endParaRPr lang="ko-KR" altLang="en-US" sz="14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79409" y="1898462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0~2</a:t>
            </a:r>
            <a:endParaRPr lang="ko-KR" altLang="en-US" sz="14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17067" y="2834566"/>
            <a:ext cx="127951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tx2">
                    <a:lumMod val="60000"/>
                    <a:lumOff val="40000"/>
                  </a:schemeClr>
                </a:solidFill>
              </a:rPr>
              <a:t>Euler </a:t>
            </a:r>
            <a:r>
              <a:rPr lang="ko-KR" altLang="en-US" b="1">
                <a:solidFill>
                  <a:schemeClr val="tx2">
                    <a:lumMod val="60000"/>
                    <a:lumOff val="40000"/>
                  </a:schemeClr>
                </a:solidFill>
              </a:rPr>
              <a:t>각</a:t>
            </a:r>
            <a:endParaRPr lang="ko-KR" alt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161483" y="2834566"/>
            <a:ext cx="3648243" cy="44627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x, y, z </a:t>
            </a:r>
            <a:r>
              <a:rPr lang="ko-KR" altLang="en-US" dirty="0" err="1">
                <a:solidFill>
                  <a:schemeClr val="bg1"/>
                </a:solidFill>
              </a:rPr>
              <a:t>축별로</a:t>
            </a:r>
            <a:r>
              <a:rPr lang="ko-KR" altLang="en-US" dirty="0">
                <a:solidFill>
                  <a:schemeClr val="bg1"/>
                </a:solidFill>
              </a:rPr>
              <a:t> 각도를 표현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93531" y="3318376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Vector3</a:t>
            </a:r>
            <a:endParaRPr lang="ko-KR" altLang="en-US" sz="14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56463" y="5283214"/>
            <a:ext cx="2428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Quaternion.Euler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(x, y, z)</a:t>
            </a:r>
            <a:endParaRPr lang="ko-KR" altLang="en-US" sz="14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7067" y="4836562"/>
            <a:ext cx="176625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tx2">
                    <a:lumMod val="60000"/>
                    <a:lumOff val="40000"/>
                  </a:schemeClr>
                </a:solidFill>
              </a:rPr>
              <a:t>Quaternion</a:t>
            </a:r>
            <a:endParaRPr lang="ko-KR" alt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41747" y="3679498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 err="1"/>
              <a:t>짐벌락</a:t>
            </a:r>
            <a:r>
              <a:rPr lang="ko-KR" altLang="en-US" sz="1400" dirty="0"/>
              <a:t> 문제 발생 </a:t>
            </a:r>
            <a:r>
              <a:rPr lang="en-US" altLang="ko-KR" sz="1400" dirty="0"/>
              <a:t>: </a:t>
            </a:r>
          </a:p>
          <a:p>
            <a:r>
              <a:rPr lang="ko-KR" altLang="en-US" sz="1400" dirty="0" err="1"/>
              <a:t>같은방향으로</a:t>
            </a:r>
            <a:r>
              <a:rPr lang="ko-KR" altLang="en-US" sz="1400" dirty="0"/>
              <a:t> 오브젝트의 두 회전 축이 겹치는 현상</a:t>
            </a:r>
            <a:endParaRPr lang="en-US" altLang="ko-KR" sz="1400" dirty="0"/>
          </a:p>
          <a:p>
            <a:r>
              <a:rPr lang="ko-KR" altLang="en-US" sz="1400" dirty="0"/>
              <a:t>각 축에 대한 회전을 순차적</a:t>
            </a:r>
            <a:r>
              <a:rPr lang="en-US" altLang="ko-KR" sz="1400" dirty="0"/>
              <a:t>(</a:t>
            </a:r>
            <a:r>
              <a:rPr lang="ko-KR" altLang="en-US" sz="1400" dirty="0"/>
              <a:t>각각</a:t>
            </a:r>
            <a:r>
              <a:rPr lang="en-US" altLang="ko-KR" sz="1400" dirty="0"/>
              <a:t>)</a:t>
            </a:r>
            <a:r>
              <a:rPr lang="ko-KR" altLang="en-US" sz="1400" dirty="0"/>
              <a:t>으로 계산하면서 생기는 현상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497187" y="3280842"/>
            <a:ext cx="0" cy="3986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161483" y="4836562"/>
            <a:ext cx="3550972" cy="446276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네 개의 수로 각도를 표현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441747" y="5662042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 err="1"/>
              <a:t>짐벌락</a:t>
            </a:r>
            <a:r>
              <a:rPr lang="ko-KR" altLang="en-US" sz="1400" dirty="0"/>
              <a:t> 문제 해소 </a:t>
            </a:r>
            <a:r>
              <a:rPr lang="en-US" altLang="ko-KR" sz="1400" dirty="0"/>
              <a:t>: </a:t>
            </a:r>
            <a:r>
              <a:rPr lang="ko-KR" altLang="en-US" sz="1400" dirty="0"/>
              <a:t>각 축에 대한 </a:t>
            </a:r>
            <a:r>
              <a:rPr lang="ko-KR" altLang="en-US" sz="1400"/>
              <a:t>회전을 동시에 계산 </a:t>
            </a:r>
            <a:r>
              <a:rPr lang="en-US" altLang="ko-KR" sz="1400" dirty="0"/>
              <a:t>(</a:t>
            </a:r>
            <a:r>
              <a:rPr lang="ko-KR" altLang="en-US" sz="1400" dirty="0"/>
              <a:t>한번에 계산</a:t>
            </a:r>
            <a:r>
              <a:rPr lang="en-US" altLang="ko-KR" sz="1400" dirty="0"/>
              <a:t>)</a:t>
            </a:r>
          </a:p>
          <a:p>
            <a:r>
              <a:rPr lang="ko-KR" altLang="en-US" sz="1400" dirty="0"/>
              <a:t>이해가 훨씬 복잡해지며 개념화가 어렵다는 단점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2497187" y="5263386"/>
            <a:ext cx="0" cy="3986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8041803" y="3825692"/>
            <a:ext cx="3871829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http://rucya.tistory.com/131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6881631" y="1689552"/>
            <a:ext cx="576064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813286" y="1148651"/>
            <a:ext cx="2608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chemeClr val="accent3">
                    <a:lumMod val="75000"/>
                  </a:schemeClr>
                </a:solidFill>
                <a:latin typeface="D2Coding" pitchFamily="49" charset="-127"/>
                <a:ea typeface="D2Coding" pitchFamily="49" charset="-127"/>
              </a:rPr>
              <a:t>deg</a:t>
            </a: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D2Coding" pitchFamily="49" charset="-127"/>
                <a:ea typeface="D2Coding" pitchFamily="49" charset="-127"/>
              </a:rPr>
              <a:t> = rad * Mathf.Rad2Deg ;</a:t>
            </a:r>
            <a:endParaRPr lang="ko-KR" altLang="en-US" sz="1400" dirty="0">
              <a:solidFill>
                <a:schemeClr val="accent3">
                  <a:lumMod val="75000"/>
                </a:schemeClr>
              </a:solidFill>
              <a:latin typeface="D2Coding" pitchFamily="49" charset="-127"/>
              <a:ea typeface="D2Coding" pitchFamily="49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8760503" y="1153409"/>
            <a:ext cx="0" cy="32172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자유형 23"/>
          <p:cNvSpPr/>
          <p:nvPr/>
        </p:nvSpPr>
        <p:spPr>
          <a:xfrm>
            <a:off x="7169663" y="1260213"/>
            <a:ext cx="1592220" cy="367469"/>
          </a:xfrm>
          <a:custGeom>
            <a:avLst/>
            <a:gdLst>
              <a:gd name="connsiteX0" fmla="*/ 1401510 w 1401510"/>
              <a:gd name="connsiteY0" fmla="*/ 0 h 367469"/>
              <a:gd name="connsiteX1" fmla="*/ 299102 w 1401510"/>
              <a:gd name="connsiteY1" fmla="*/ 0 h 367469"/>
              <a:gd name="connsiteX2" fmla="*/ 0 w 1401510"/>
              <a:gd name="connsiteY2" fmla="*/ 367469 h 36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1510" h="367469">
                <a:moveTo>
                  <a:pt x="1401510" y="0"/>
                </a:moveTo>
                <a:lnTo>
                  <a:pt x="299102" y="0"/>
                </a:lnTo>
                <a:lnTo>
                  <a:pt x="0" y="367469"/>
                </a:ln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A7F1A5-357A-4F72-B5CB-F2ADDBB236F0}"/>
              </a:ext>
            </a:extLst>
          </p:cNvPr>
          <p:cNvSpPr txBox="1"/>
          <p:nvPr/>
        </p:nvSpPr>
        <p:spPr>
          <a:xfrm>
            <a:off x="2613155" y="2806529"/>
            <a:ext cx="2125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tx2">
                    <a:lumMod val="60000"/>
                    <a:lumOff val="40000"/>
                  </a:schemeClr>
                </a:solidFill>
              </a:rPr>
              <a:t>3</a:t>
            </a:r>
            <a:r>
              <a:rPr lang="ko-KR" altLang="en-US" sz="1200">
                <a:solidFill>
                  <a:schemeClr val="tx2">
                    <a:lumMod val="60000"/>
                    <a:lumOff val="40000"/>
                  </a:schemeClr>
                </a:solidFill>
              </a:rPr>
              <a:t>차원 공간에서 강체의 각을</a:t>
            </a:r>
            <a:endParaRPr lang="en-US" altLang="ko-KR" sz="120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1200">
                <a:solidFill>
                  <a:schemeClr val="tx2">
                    <a:lumMod val="60000"/>
                    <a:lumOff val="40000"/>
                  </a:schemeClr>
                </a:solidFill>
              </a:rPr>
              <a:t>표시하기 위한 세 개의 각도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604ED3-A1C2-4280-9653-31BD4E7DFAC8}"/>
              </a:ext>
            </a:extLst>
          </p:cNvPr>
          <p:cNvSpPr txBox="1"/>
          <p:nvPr/>
        </p:nvSpPr>
        <p:spPr>
          <a:xfrm>
            <a:off x="3153915" y="4926619"/>
            <a:ext cx="1301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tx2">
                    <a:lumMod val="60000"/>
                    <a:lumOff val="40000"/>
                  </a:schemeClr>
                </a:solidFill>
              </a:rPr>
              <a:t>4</a:t>
            </a:r>
            <a:r>
              <a:rPr lang="ko-KR" altLang="en-US" sz="1200">
                <a:solidFill>
                  <a:schemeClr val="tx2">
                    <a:lumMod val="60000"/>
                    <a:lumOff val="40000"/>
                  </a:schemeClr>
                </a:solidFill>
              </a:rPr>
              <a:t>개의 실수 성분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021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How </a:t>
            </a:r>
            <a:r>
              <a:rPr lang="en-US" altLang="ko-KR">
                <a:solidFill>
                  <a:schemeClr val="tx2">
                    <a:lumMod val="60000"/>
                    <a:lumOff val="40000"/>
                  </a:schemeClr>
                </a:solidFill>
              </a:rPr>
              <a:t>to rotate </a:t>
            </a:r>
            <a:r>
              <a:rPr lang="en-US" altLang="ko-KR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GameObject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01043" y="2052350"/>
            <a:ext cx="514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>
                <a:latin typeface="D2Coding" pitchFamily="49" charset="-127"/>
                <a:ea typeface="D2Coding" pitchFamily="49" charset="-127"/>
              </a:rPr>
              <a:t>transform.rotation</a:t>
            </a:r>
            <a:r>
              <a:rPr lang="en-US" altLang="ko-KR" sz="1800" dirty="0">
                <a:latin typeface="D2Coding" pitchFamily="49" charset="-127"/>
                <a:ea typeface="D2Coding" pitchFamily="49" charset="-127"/>
              </a:rPr>
              <a:t> = </a:t>
            </a:r>
            <a:r>
              <a:rPr lang="en-US" altLang="ko-KR" sz="1800" dirty="0" err="1">
                <a:latin typeface="D2Coding" pitchFamily="49" charset="-127"/>
                <a:ea typeface="D2Coding" pitchFamily="49" charset="-127"/>
              </a:rPr>
              <a:t>Quaternion.identity</a:t>
            </a:r>
            <a:r>
              <a:rPr lang="en-US" altLang="ko-KR" sz="1800" dirty="0">
                <a:latin typeface="D2Coding" pitchFamily="49" charset="-127"/>
                <a:ea typeface="D2Coding" pitchFamily="49" charset="-127"/>
              </a:rPr>
              <a:t>;  </a:t>
            </a:r>
            <a:endParaRPr lang="ko-KR" altLang="en-US" sz="18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96987" y="1980342"/>
            <a:ext cx="360040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01043" y="3132470"/>
            <a:ext cx="630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>
                <a:latin typeface="D2Coding" pitchFamily="49" charset="-127"/>
                <a:ea typeface="D2Coding" pitchFamily="49" charset="-127"/>
              </a:rPr>
              <a:t>transform.</a:t>
            </a:r>
            <a:r>
              <a:rPr lang="en-US" altLang="ko-KR" sz="1800" err="1">
                <a:latin typeface="D2Coding" pitchFamily="49" charset="-127"/>
                <a:ea typeface="D2Coding" pitchFamily="49" charset="-127"/>
              </a:rPr>
              <a:t>Rotate</a:t>
            </a:r>
            <a:r>
              <a:rPr lang="en-US" altLang="ko-KR" sz="1800">
                <a:latin typeface="D2Coding" pitchFamily="49" charset="-127"/>
                <a:ea typeface="D2Coding" pitchFamily="49" charset="-127"/>
              </a:rPr>
              <a:t>(new</a:t>
            </a:r>
            <a:r>
              <a:rPr lang="ko-KR" altLang="en-US" sz="1800">
                <a:latin typeface="D2Coding" pitchFamily="49" charset="-127"/>
                <a:ea typeface="D2Coding" pitchFamily="49" charset="-127"/>
              </a:rPr>
              <a:t> </a:t>
            </a:r>
            <a:r>
              <a:rPr lang="en-US" altLang="ko-KR" sz="1800">
                <a:latin typeface="D2Coding" pitchFamily="49" charset="-127"/>
                <a:ea typeface="D2Coding" pitchFamily="49" charset="-127"/>
              </a:rPr>
              <a:t>Vector(x, y, z), Space</a:t>
            </a:r>
            <a:r>
              <a:rPr lang="en-US" altLang="ko-KR" sz="1800" dirty="0" err="1">
                <a:latin typeface="D2Coding" pitchFamily="49" charset="-127"/>
                <a:ea typeface="D2Coding" pitchFamily="49" charset="-127"/>
              </a:rPr>
              <a:t>.World</a:t>
            </a:r>
            <a:r>
              <a:rPr lang="en-US" altLang="ko-KR" sz="1800" dirty="0">
                <a:latin typeface="D2Coding" pitchFamily="49" charset="-127"/>
                <a:ea typeface="D2Coding" pitchFamily="49" charset="-127"/>
              </a:rPr>
              <a:t>) ; </a:t>
            </a:r>
            <a:endParaRPr lang="ko-KR" altLang="en-US" sz="18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96987" y="3060462"/>
            <a:ext cx="360040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D1C0E-5318-4A45-927F-B76776DF1DE2}"/>
              </a:ext>
            </a:extLst>
          </p:cNvPr>
          <p:cNvSpPr txBox="1"/>
          <p:nvPr/>
        </p:nvSpPr>
        <p:spPr>
          <a:xfrm>
            <a:off x="1228641" y="1836326"/>
            <a:ext cx="4044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accent6">
                    <a:lumMod val="75000"/>
                  </a:schemeClr>
                </a:solidFill>
              </a:rPr>
              <a:t>Transform</a:t>
            </a:r>
            <a:r>
              <a:rPr lang="ko-KR" altLang="en-US" sz="1200" b="1">
                <a:solidFill>
                  <a:schemeClr val="accent6">
                    <a:lumMod val="75000"/>
                  </a:schemeClr>
                </a:solidFill>
              </a:rPr>
              <a:t> 회전 </a:t>
            </a:r>
            <a:r>
              <a:rPr lang="en-US" altLang="ko-KR" sz="1200" b="1">
                <a:solidFill>
                  <a:schemeClr val="accent6">
                    <a:lumMod val="75000"/>
                  </a:schemeClr>
                </a:solidFill>
              </a:rPr>
              <a:t>/ </a:t>
            </a:r>
            <a:r>
              <a:rPr lang="ko-KR" altLang="en-US" sz="1200" b="1">
                <a:solidFill>
                  <a:schemeClr val="accent6">
                    <a:lumMod val="75000"/>
                  </a:schemeClr>
                </a:solidFill>
              </a:rPr>
              <a:t>회전할 </a:t>
            </a:r>
            <a:r>
              <a:rPr lang="en-US" altLang="ko-KR" sz="1200" b="1">
                <a:solidFill>
                  <a:schemeClr val="accent4"/>
                </a:solidFill>
              </a:rPr>
              <a:t>Quaternion </a:t>
            </a:r>
            <a:r>
              <a:rPr lang="ko-KR" altLang="en-US" sz="1200" b="1">
                <a:solidFill>
                  <a:schemeClr val="accent4"/>
                </a:solidFill>
              </a:rPr>
              <a:t>각도</a:t>
            </a:r>
            <a:r>
              <a:rPr lang="ko-KR" altLang="en-US" sz="1200" b="1">
                <a:solidFill>
                  <a:schemeClr val="accent6">
                    <a:lumMod val="75000"/>
                  </a:schemeClr>
                </a:solidFill>
              </a:rPr>
              <a:t>를 </a:t>
            </a: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</a:rPr>
              <a:t>직접 지정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F69D16-A9F7-48C6-AEC3-6020FA314A3B}"/>
              </a:ext>
            </a:extLst>
          </p:cNvPr>
          <p:cNvSpPr txBox="1"/>
          <p:nvPr/>
        </p:nvSpPr>
        <p:spPr>
          <a:xfrm>
            <a:off x="7105699" y="1580582"/>
            <a:ext cx="2428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chemeClr val="accent3">
                    <a:lumMod val="75000"/>
                  </a:schemeClr>
                </a:solidFill>
                <a:latin typeface="D2Coding" pitchFamily="49" charset="-127"/>
                <a:ea typeface="D2Coding" pitchFamily="49" charset="-127"/>
              </a:rPr>
              <a:t>Quaternion.Euler</a:t>
            </a: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D2Coding" pitchFamily="49" charset="-127"/>
                <a:ea typeface="D2Coding" pitchFamily="49" charset="-127"/>
              </a:rPr>
              <a:t>(x, y, z)</a:t>
            </a:r>
            <a:endParaRPr lang="ko-KR" altLang="en-US" sz="1400" dirty="0">
              <a:solidFill>
                <a:schemeClr val="accent3">
                  <a:lumMod val="75000"/>
                </a:schemeClr>
              </a:solidFill>
              <a:latin typeface="D2Coding" pitchFamily="49" charset="-127"/>
              <a:ea typeface="D2Coding" pitchFamily="49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79E4818-366F-488A-8581-E4C1A873F57C}"/>
              </a:ext>
            </a:extLst>
          </p:cNvPr>
          <p:cNvCxnSpPr/>
          <p:nvPr/>
        </p:nvCxnSpPr>
        <p:spPr>
          <a:xfrm>
            <a:off x="6952377" y="1603457"/>
            <a:ext cx="0" cy="321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자유형 22">
            <a:extLst>
              <a:ext uri="{FF2B5EF4-FFF2-40B4-BE49-F238E27FC236}">
                <a16:creationId xmlns:a16="http://schemas.microsoft.com/office/drawing/2014/main" id="{94CF0AC3-7816-463F-9DF4-0760C574848B}"/>
              </a:ext>
            </a:extLst>
          </p:cNvPr>
          <p:cNvSpPr/>
          <p:nvPr/>
        </p:nvSpPr>
        <p:spPr>
          <a:xfrm>
            <a:off x="5546221" y="1704625"/>
            <a:ext cx="1401510" cy="367469"/>
          </a:xfrm>
          <a:custGeom>
            <a:avLst/>
            <a:gdLst>
              <a:gd name="connsiteX0" fmla="*/ 1401510 w 1401510"/>
              <a:gd name="connsiteY0" fmla="*/ 0 h 367469"/>
              <a:gd name="connsiteX1" fmla="*/ 299102 w 1401510"/>
              <a:gd name="connsiteY1" fmla="*/ 0 h 367469"/>
              <a:gd name="connsiteX2" fmla="*/ 0 w 1401510"/>
              <a:gd name="connsiteY2" fmla="*/ 367469 h 36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1510" h="367469">
                <a:moveTo>
                  <a:pt x="1401510" y="0"/>
                </a:moveTo>
                <a:lnTo>
                  <a:pt x="299102" y="0"/>
                </a:lnTo>
                <a:lnTo>
                  <a:pt x="0" y="367469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913491-32D5-40E7-B23F-D414A9B91BD1}"/>
              </a:ext>
            </a:extLst>
          </p:cNvPr>
          <p:cNvSpPr txBox="1"/>
          <p:nvPr/>
        </p:nvSpPr>
        <p:spPr>
          <a:xfrm>
            <a:off x="1228641" y="2936771"/>
            <a:ext cx="4298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accent6">
                    <a:lumMod val="75000"/>
                  </a:schemeClr>
                </a:solidFill>
              </a:rPr>
              <a:t>Transform</a:t>
            </a:r>
            <a:r>
              <a:rPr lang="ko-KR" altLang="en-US" sz="1200" b="1">
                <a:solidFill>
                  <a:schemeClr val="accent6">
                    <a:lumMod val="75000"/>
                  </a:schemeClr>
                </a:solidFill>
              </a:rPr>
              <a:t> 회전 </a:t>
            </a:r>
            <a:r>
              <a:rPr lang="en-US" altLang="ko-KR" sz="1200" b="1">
                <a:solidFill>
                  <a:schemeClr val="accent6">
                    <a:lumMod val="75000"/>
                  </a:schemeClr>
                </a:solidFill>
              </a:rPr>
              <a:t>/ </a:t>
            </a:r>
            <a:r>
              <a:rPr lang="ko-KR" altLang="en-US" sz="1200" b="1">
                <a:solidFill>
                  <a:schemeClr val="accent6">
                    <a:lumMod val="75000"/>
                  </a:schemeClr>
                </a:solidFill>
              </a:rPr>
              <a:t>현재 각도를 기준으로 특정각도만큼 회전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자유형 24">
            <a:extLst>
              <a:ext uri="{FF2B5EF4-FFF2-40B4-BE49-F238E27FC236}">
                <a16:creationId xmlns:a16="http://schemas.microsoft.com/office/drawing/2014/main" id="{EC22927C-8805-473A-8FDC-B535D1C204B4}"/>
              </a:ext>
            </a:extLst>
          </p:cNvPr>
          <p:cNvSpPr/>
          <p:nvPr/>
        </p:nvSpPr>
        <p:spPr>
          <a:xfrm flipV="1">
            <a:off x="4175443" y="3445588"/>
            <a:ext cx="1401510" cy="367469"/>
          </a:xfrm>
          <a:custGeom>
            <a:avLst/>
            <a:gdLst>
              <a:gd name="connsiteX0" fmla="*/ 1401510 w 1401510"/>
              <a:gd name="connsiteY0" fmla="*/ 0 h 367469"/>
              <a:gd name="connsiteX1" fmla="*/ 299102 w 1401510"/>
              <a:gd name="connsiteY1" fmla="*/ 0 h 367469"/>
              <a:gd name="connsiteX2" fmla="*/ 0 w 1401510"/>
              <a:gd name="connsiteY2" fmla="*/ 367469 h 36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1510" h="367469">
                <a:moveTo>
                  <a:pt x="1401510" y="0"/>
                </a:moveTo>
                <a:lnTo>
                  <a:pt x="299102" y="0"/>
                </a:lnTo>
                <a:lnTo>
                  <a:pt x="0" y="367469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13BA5BF-17CB-4CF4-B8ED-83F3E56CEEE2}"/>
              </a:ext>
            </a:extLst>
          </p:cNvPr>
          <p:cNvCxnSpPr/>
          <p:nvPr/>
        </p:nvCxnSpPr>
        <p:spPr>
          <a:xfrm>
            <a:off x="3248363" y="3445588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A445D14-86BC-44B0-880F-BB9F0195FB5E}"/>
              </a:ext>
            </a:extLst>
          </p:cNvPr>
          <p:cNvCxnSpPr/>
          <p:nvPr/>
        </p:nvCxnSpPr>
        <p:spPr>
          <a:xfrm>
            <a:off x="5576953" y="3724328"/>
            <a:ext cx="0" cy="321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804D4CE-D350-4086-B80D-6E6AC4CE97EB}"/>
              </a:ext>
            </a:extLst>
          </p:cNvPr>
          <p:cNvSpPr/>
          <p:nvPr/>
        </p:nvSpPr>
        <p:spPr>
          <a:xfrm>
            <a:off x="5624627" y="3724328"/>
            <a:ext cx="35060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D2Coding" pitchFamily="49" charset="-127"/>
                <a:ea typeface="D2Coding" pitchFamily="49" charset="-127"/>
              </a:rPr>
              <a:t>Unit Vector * </a:t>
            </a:r>
            <a:r>
              <a:rPr lang="en-US" altLang="ko-KR" sz="1400" dirty="0" err="1">
                <a:solidFill>
                  <a:schemeClr val="accent3">
                    <a:lumMod val="75000"/>
                  </a:schemeClr>
                </a:solidFill>
                <a:latin typeface="D2Coding" pitchFamily="49" charset="-127"/>
                <a:ea typeface="D2Coding" pitchFamily="49" charset="-127"/>
              </a:rPr>
              <a:t>Time.deltaTime</a:t>
            </a: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D2Coding" pitchFamily="49" charset="-127"/>
                <a:ea typeface="D2Coding" pitchFamily="49" charset="-127"/>
              </a:rPr>
              <a:t> * speed;</a:t>
            </a:r>
            <a:endParaRPr lang="ko-KR" altLang="en-US" sz="1400" dirty="0">
              <a:solidFill>
                <a:schemeClr val="accent3">
                  <a:lumMod val="75000"/>
                </a:schemeClr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0727FE-66AF-47C9-B7E7-6381EF44D264}"/>
              </a:ext>
            </a:extLst>
          </p:cNvPr>
          <p:cNvSpPr txBox="1"/>
          <p:nvPr/>
        </p:nvSpPr>
        <p:spPr>
          <a:xfrm>
            <a:off x="5696635" y="4068085"/>
            <a:ext cx="964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</a:rPr>
              <a:t>Direction</a:t>
            </a:r>
            <a:endParaRPr lang="ko-KR" alt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11D5E95-5AF8-42F2-BEA7-EABD8AFDAA67}"/>
              </a:ext>
            </a:extLst>
          </p:cNvPr>
          <p:cNvCxnSpPr/>
          <p:nvPr/>
        </p:nvCxnSpPr>
        <p:spPr>
          <a:xfrm>
            <a:off x="5696635" y="4032105"/>
            <a:ext cx="9029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21DE0A4-0DFD-42C7-A951-61E1A231E73E}"/>
              </a:ext>
            </a:extLst>
          </p:cNvPr>
          <p:cNvCxnSpPr/>
          <p:nvPr/>
        </p:nvCxnSpPr>
        <p:spPr>
          <a:xfrm>
            <a:off x="6986803" y="4032105"/>
            <a:ext cx="202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1623DB6-3306-4B4D-BB52-7727134597D0}"/>
              </a:ext>
            </a:extLst>
          </p:cNvPr>
          <p:cNvSpPr txBox="1"/>
          <p:nvPr/>
        </p:nvSpPr>
        <p:spPr>
          <a:xfrm>
            <a:off x="7496835" y="4068085"/>
            <a:ext cx="11462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chemeClr val="accent6">
                    <a:lumMod val="75000"/>
                  </a:schemeClr>
                </a:solidFill>
              </a:rPr>
              <a:t>Arc Degree</a:t>
            </a:r>
            <a:endParaRPr lang="ko-KR" alt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B0CFAF-66CF-48D9-A488-E75BB4667033}"/>
              </a:ext>
            </a:extLst>
          </p:cNvPr>
          <p:cNvSpPr txBox="1"/>
          <p:nvPr/>
        </p:nvSpPr>
        <p:spPr>
          <a:xfrm>
            <a:off x="6826019" y="2731550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accent3">
                    <a:lumMod val="75000"/>
                  </a:schemeClr>
                </a:solidFill>
                <a:latin typeface="D2Coding" pitchFamily="49" charset="-127"/>
                <a:ea typeface="D2Coding" pitchFamily="49" charset="-127"/>
              </a:rPr>
              <a:t>Euler Angle</a:t>
            </a:r>
            <a:endParaRPr lang="ko-KR" altLang="en-US" sz="1400" dirty="0">
              <a:solidFill>
                <a:schemeClr val="accent3">
                  <a:lumMod val="75000"/>
                </a:schemeClr>
              </a:solidFill>
              <a:latin typeface="D2Coding" pitchFamily="49" charset="-127"/>
              <a:ea typeface="D2Coding" pitchFamily="49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10663DC-CFFE-47F5-A9CE-064193B99F85}"/>
              </a:ext>
            </a:extLst>
          </p:cNvPr>
          <p:cNvCxnSpPr/>
          <p:nvPr/>
        </p:nvCxnSpPr>
        <p:spPr>
          <a:xfrm>
            <a:off x="6672697" y="2754425"/>
            <a:ext cx="0" cy="321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자유형 22">
            <a:extLst>
              <a:ext uri="{FF2B5EF4-FFF2-40B4-BE49-F238E27FC236}">
                <a16:creationId xmlns:a16="http://schemas.microsoft.com/office/drawing/2014/main" id="{B74A08F7-F67D-4AC0-A4DC-9DF549F9292C}"/>
              </a:ext>
            </a:extLst>
          </p:cNvPr>
          <p:cNvSpPr/>
          <p:nvPr/>
        </p:nvSpPr>
        <p:spPr>
          <a:xfrm>
            <a:off x="5266541" y="2855593"/>
            <a:ext cx="1401510" cy="367469"/>
          </a:xfrm>
          <a:custGeom>
            <a:avLst/>
            <a:gdLst>
              <a:gd name="connsiteX0" fmla="*/ 1401510 w 1401510"/>
              <a:gd name="connsiteY0" fmla="*/ 0 h 367469"/>
              <a:gd name="connsiteX1" fmla="*/ 299102 w 1401510"/>
              <a:gd name="connsiteY1" fmla="*/ 0 h 367469"/>
              <a:gd name="connsiteX2" fmla="*/ 0 w 1401510"/>
              <a:gd name="connsiteY2" fmla="*/ 367469 h 36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1510" h="367469">
                <a:moveTo>
                  <a:pt x="1401510" y="0"/>
                </a:moveTo>
                <a:lnTo>
                  <a:pt x="299102" y="0"/>
                </a:lnTo>
                <a:lnTo>
                  <a:pt x="0" y="367469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881DA7-336D-4B85-A8AE-248491C49FA4}"/>
              </a:ext>
            </a:extLst>
          </p:cNvPr>
          <p:cNvSpPr txBox="1"/>
          <p:nvPr/>
        </p:nvSpPr>
        <p:spPr>
          <a:xfrm>
            <a:off x="1201043" y="5220702"/>
            <a:ext cx="5609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>
                <a:latin typeface="D2Coding" pitchFamily="49" charset="-127"/>
                <a:ea typeface="D2Coding" pitchFamily="49" charset="-127"/>
              </a:rPr>
              <a:t>Rigidbody.AddTorque</a:t>
            </a:r>
            <a:r>
              <a:rPr lang="en-US" altLang="ko-KR" sz="1800" dirty="0">
                <a:latin typeface="D2Coding" pitchFamily="49" charset="-127"/>
                <a:ea typeface="D2Coding" pitchFamily="49" charset="-127"/>
              </a:rPr>
              <a:t>(new Vector3(x, y, z), Mode)</a:t>
            </a:r>
            <a:endParaRPr lang="ko-KR" altLang="en-US" sz="18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27" name="모서리가 둥근 직사각형 7">
            <a:extLst>
              <a:ext uri="{FF2B5EF4-FFF2-40B4-BE49-F238E27FC236}">
                <a16:creationId xmlns:a16="http://schemas.microsoft.com/office/drawing/2014/main" id="{4A83931D-9997-460F-A461-5AFD1342931D}"/>
              </a:ext>
            </a:extLst>
          </p:cNvPr>
          <p:cNvSpPr/>
          <p:nvPr/>
        </p:nvSpPr>
        <p:spPr>
          <a:xfrm>
            <a:off x="696987" y="5148694"/>
            <a:ext cx="360040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D9D6D8-E2F3-4B83-984C-68E2BB659248}"/>
              </a:ext>
            </a:extLst>
          </p:cNvPr>
          <p:cNvSpPr txBox="1"/>
          <p:nvPr/>
        </p:nvSpPr>
        <p:spPr>
          <a:xfrm>
            <a:off x="1228641" y="5004678"/>
            <a:ext cx="3400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err="1">
                <a:solidFill>
                  <a:schemeClr val="accent6">
                    <a:lumMod val="75000"/>
                  </a:schemeClr>
                </a:solidFill>
              </a:rPr>
              <a:t>Rigidbody</a:t>
            </a:r>
            <a:r>
              <a:rPr lang="ko-KR" altLang="en-US" sz="1200" b="1">
                <a:solidFill>
                  <a:schemeClr val="accent6">
                    <a:lumMod val="75000"/>
                  </a:schemeClr>
                </a:solidFill>
              </a:rPr>
              <a:t> 회전 </a:t>
            </a:r>
            <a:r>
              <a:rPr lang="en-US" altLang="ko-KR" sz="1200" b="1">
                <a:solidFill>
                  <a:schemeClr val="accent6">
                    <a:lumMod val="75000"/>
                  </a:schemeClr>
                </a:solidFill>
              </a:rPr>
              <a:t>/ </a:t>
            </a:r>
            <a:r>
              <a:rPr lang="en-US" altLang="ko-KR" sz="1200" b="1" dirty="0" err="1">
                <a:solidFill>
                  <a:schemeClr val="accent6">
                    <a:lumMod val="75000"/>
                  </a:schemeClr>
                </a:solidFill>
              </a:rPr>
              <a:t>Rigidbody</a:t>
            </a:r>
            <a:r>
              <a:rPr lang="ko-KR" altLang="en-US" sz="1200" b="1">
                <a:solidFill>
                  <a:schemeClr val="accent6">
                    <a:lumMod val="75000"/>
                  </a:schemeClr>
                </a:solidFill>
              </a:rPr>
              <a:t>에 회전력을 </a:t>
            </a: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</a:rPr>
              <a:t>가함</a:t>
            </a:r>
          </a:p>
        </p:txBody>
      </p:sp>
    </p:spTree>
    <p:extLst>
      <p:ext uri="{BB962C8B-B14F-4D97-AF65-F5344CB8AC3E}">
        <p14:creationId xmlns:p14="http://schemas.microsoft.com/office/powerpoint/2010/main" val="885629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40403-53FF-4A81-B49D-7451E002E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chemeClr val="tx2">
                    <a:lumMod val="60000"/>
                    <a:lumOff val="40000"/>
                  </a:schemeClr>
                </a:solidFill>
              </a:rPr>
              <a:t>How to obtain the degree of two GameObject</a:t>
            </a:r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CE51C5A-0012-4A4C-AD20-C9AA87D1B264}"/>
              </a:ext>
            </a:extLst>
          </p:cNvPr>
          <p:cNvGrpSpPr/>
          <p:nvPr/>
        </p:nvGrpSpPr>
        <p:grpSpPr>
          <a:xfrm>
            <a:off x="1417067" y="4124846"/>
            <a:ext cx="4113212" cy="1976775"/>
            <a:chOff x="2139719" y="2349674"/>
            <a:chExt cx="4113212" cy="1976775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2B87B1FD-AF33-449A-AA80-9FCCDBBC8668}"/>
                </a:ext>
              </a:extLst>
            </p:cNvPr>
            <p:cNvGrpSpPr/>
            <p:nvPr/>
          </p:nvGrpSpPr>
          <p:grpSpPr>
            <a:xfrm>
              <a:off x="2139719" y="3557615"/>
              <a:ext cx="894451" cy="706050"/>
              <a:chOff x="2425179" y="2638477"/>
              <a:chExt cx="894451" cy="706050"/>
            </a:xfrm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9AC57800-3D57-407C-B328-8C5448478093}"/>
                  </a:ext>
                </a:extLst>
              </p:cNvPr>
              <p:cNvSpPr/>
              <p:nvPr/>
            </p:nvSpPr>
            <p:spPr>
              <a:xfrm>
                <a:off x="2425179" y="2781722"/>
                <a:ext cx="576064" cy="56280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이등변 삼각형 4">
                <a:extLst>
                  <a:ext uri="{FF2B5EF4-FFF2-40B4-BE49-F238E27FC236}">
                    <a16:creationId xmlns:a16="http://schemas.microsoft.com/office/drawing/2014/main" id="{97B6C579-CE15-4EC1-8F0B-7F3DCA984ECE}"/>
                  </a:ext>
                </a:extLst>
              </p:cNvPr>
              <p:cNvSpPr/>
              <p:nvPr/>
            </p:nvSpPr>
            <p:spPr>
              <a:xfrm rot="2989223">
                <a:off x="3067602" y="2530465"/>
                <a:ext cx="144016" cy="360040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61319641-9626-4466-8946-44424BC26C2A}"/>
                </a:ext>
              </a:extLst>
            </p:cNvPr>
            <p:cNvSpPr/>
            <p:nvPr/>
          </p:nvSpPr>
          <p:spPr>
            <a:xfrm>
              <a:off x="3553503" y="2935148"/>
              <a:ext cx="144000" cy="1440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25257BF-41AF-4C9D-8B1E-A957A9C2D1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1239" y="2349674"/>
              <a:ext cx="2035914" cy="1627371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1B6F1104-DEA7-4C5B-9E90-E8CE8E702E4E}"/>
                </a:ext>
              </a:extLst>
            </p:cNvPr>
            <p:cNvCxnSpPr/>
            <p:nvPr/>
          </p:nvCxnSpPr>
          <p:spPr>
            <a:xfrm flipH="1">
              <a:off x="2403936" y="3981772"/>
              <a:ext cx="2736304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BB578F-BA4D-403D-9492-29F3D241F24E}"/>
                </a:ext>
              </a:extLst>
            </p:cNvPr>
            <p:cNvSpPr txBox="1"/>
            <p:nvPr/>
          </p:nvSpPr>
          <p:spPr>
            <a:xfrm>
              <a:off x="3715057" y="2868656"/>
              <a:ext cx="25378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Object A // can be mouse point</a:t>
              </a:r>
              <a:endParaRPr lang="ko-KR" altLang="en-US" sz="1200" b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7E4B03A-FC8E-4C93-8DD9-24FFBF2CCB3A}"/>
                </a:ext>
              </a:extLst>
            </p:cNvPr>
            <p:cNvSpPr txBox="1"/>
            <p:nvPr/>
          </p:nvSpPr>
          <p:spPr>
            <a:xfrm>
              <a:off x="2753996" y="4049450"/>
              <a:ext cx="8274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Object B</a:t>
              </a:r>
              <a:endParaRPr lang="ko-KR" altLang="en-US" sz="1200" b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C64EA462-99AA-4412-BCB6-5686DA01C7C4}"/>
              </a:ext>
            </a:extLst>
          </p:cNvPr>
          <p:cNvSpPr txBox="1"/>
          <p:nvPr/>
        </p:nvSpPr>
        <p:spPr>
          <a:xfrm>
            <a:off x="4456543" y="1681952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tx2">
                    <a:lumMod val="60000"/>
                    <a:lumOff val="40000"/>
                  </a:schemeClr>
                </a:solidFill>
              </a:rPr>
              <a:t>tan </a:t>
            </a:r>
            <a:r>
              <a:rPr lang="en-US" altLang="ko-KR" sz="1200" b="1">
                <a:solidFill>
                  <a:schemeClr val="tx2">
                    <a:lumMod val="60000"/>
                    <a:lumOff val="40000"/>
                  </a:schemeClr>
                </a:solidFill>
                <a:sym typeface="Symbol" panose="05050102010706020507" pitchFamily="18" charset="2"/>
              </a:rPr>
              <a:t> = b / a</a:t>
            </a:r>
          </a:p>
          <a:p>
            <a:r>
              <a:rPr lang="en-US" altLang="ko-KR" sz="1200" b="1">
                <a:solidFill>
                  <a:schemeClr val="tx2">
                    <a:lumMod val="60000"/>
                    <a:lumOff val="40000"/>
                  </a:schemeClr>
                </a:solidFill>
                <a:sym typeface="Symbol" panose="05050102010706020507" pitchFamily="18" charset="2"/>
              </a:rPr>
              <a:t> = tan</a:t>
            </a:r>
            <a:r>
              <a:rPr lang="en-US" altLang="ko-KR" sz="1200" b="1" baseline="30000">
                <a:solidFill>
                  <a:schemeClr val="tx2">
                    <a:lumMod val="60000"/>
                    <a:lumOff val="40000"/>
                  </a:schemeClr>
                </a:solidFill>
                <a:sym typeface="Symbol" panose="05050102010706020507" pitchFamily="18" charset="2"/>
              </a:rPr>
              <a:t>-1</a:t>
            </a:r>
            <a:r>
              <a:rPr lang="en-US" altLang="ko-KR" sz="1200" b="1">
                <a:solidFill>
                  <a:schemeClr val="tx2">
                    <a:lumMod val="60000"/>
                    <a:lumOff val="40000"/>
                  </a:schemeClr>
                </a:solidFill>
                <a:sym typeface="Symbol" panose="05050102010706020507" pitchFamily="18" charset="2"/>
              </a:rPr>
              <a:t>(b/a)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DE42F45-9018-40BF-A679-FE111836882E}"/>
              </a:ext>
            </a:extLst>
          </p:cNvPr>
          <p:cNvGrpSpPr/>
          <p:nvPr/>
        </p:nvGrpSpPr>
        <p:grpSpPr>
          <a:xfrm>
            <a:off x="1031020" y="1249177"/>
            <a:ext cx="3359998" cy="2463998"/>
            <a:chOff x="7778149" y="3707840"/>
            <a:chExt cx="3359998" cy="2463998"/>
          </a:xfrm>
        </p:grpSpPr>
        <p:pic>
          <p:nvPicPr>
            <p:cNvPr id="1026" name="Picture 2" descr="https://mblogthumb-phinf.pstatic.net/MjAxNjEwMjhfOTEg/MDAxNDc3NjMzOTEzMzUw.HyVDm1yqJR9hXLhd6yjFGjf8WxpSYiw_JG2yidBIg20g.WHz7XZ_ukLUVtmmB_U6EgjIzSb21Rd27FAI3OsGgJhAg.PNG.paulj2000/aa.png?type=w2">
              <a:extLst>
                <a:ext uri="{FF2B5EF4-FFF2-40B4-BE49-F238E27FC236}">
                  <a16:creationId xmlns:a16="http://schemas.microsoft.com/office/drawing/2014/main" id="{07AD8800-78CE-4382-A93A-DC951B0B8D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8149" y="3707840"/>
              <a:ext cx="3359998" cy="2463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DBA007C-07F7-465F-B2EA-38D70A0150A8}"/>
                </a:ext>
              </a:extLst>
            </p:cNvPr>
            <p:cNvSpPr txBox="1"/>
            <p:nvPr/>
          </p:nvSpPr>
          <p:spPr>
            <a:xfrm>
              <a:off x="9481963" y="5482858"/>
              <a:ext cx="26802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</a:t>
              </a:r>
              <a:endParaRPr lang="ko-KR" altLang="en-US" sz="1200" b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BEC1355-7E77-4D67-B5F0-6FE4C7D8AE9C}"/>
                </a:ext>
              </a:extLst>
            </p:cNvPr>
            <p:cNvSpPr txBox="1"/>
            <p:nvPr/>
          </p:nvSpPr>
          <p:spPr>
            <a:xfrm>
              <a:off x="10444443" y="4747459"/>
              <a:ext cx="28084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</a:t>
              </a:r>
              <a:endParaRPr lang="ko-KR" altLang="en-US" sz="1200" b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DFDC759-9788-4C42-B623-471BA36EB774}"/>
              </a:ext>
            </a:extLst>
          </p:cNvPr>
          <p:cNvSpPr txBox="1"/>
          <p:nvPr/>
        </p:nvSpPr>
        <p:spPr>
          <a:xfrm>
            <a:off x="4240654" y="2617961"/>
            <a:ext cx="3147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</a:rPr>
              <a:t>Mathf.Atan2(a, b) // radian</a:t>
            </a:r>
          </a:p>
          <a:p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</a:rPr>
              <a:t>Mathf.Atan2(a, b) * Mathf.Rad2Deg</a:t>
            </a:r>
            <a:endParaRPr lang="ko-KR" altLang="en-US" sz="14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693F3A1-0D82-466B-8C93-B73B5C7F8B7D}"/>
              </a:ext>
            </a:extLst>
          </p:cNvPr>
          <p:cNvCxnSpPr/>
          <p:nvPr/>
        </p:nvCxnSpPr>
        <p:spPr>
          <a:xfrm>
            <a:off x="4919452" y="2214009"/>
            <a:ext cx="0" cy="403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B8F4358-1436-4A9A-B0F7-28F857C11D35}"/>
              </a:ext>
            </a:extLst>
          </p:cNvPr>
          <p:cNvSpPr/>
          <p:nvPr/>
        </p:nvSpPr>
        <p:spPr>
          <a:xfrm>
            <a:off x="5809555" y="4277047"/>
            <a:ext cx="53285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ko-KR" sz="1200">
                <a:solidFill>
                  <a:schemeClr val="accent3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200">
                <a:solidFill>
                  <a:schemeClr val="accent3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마우스 포인트 방향으로 객체 회전 시키기</a:t>
            </a:r>
            <a:endParaRPr lang="nn-NO" altLang="ko-KR" sz="1200">
              <a:solidFill>
                <a:schemeClr val="accent3">
                  <a:lumMod val="7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nn-NO" altLang="ko-KR" sz="1200">
              <a:solidFill>
                <a:srgbClr val="000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nn-NO" altLang="ko-KR" sz="12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mousePos = Camera.main.ScreenToWorldPoint (Input.mousePosition) ;</a:t>
            </a:r>
          </a:p>
          <a:p>
            <a:r>
              <a:rPr lang="nn-NO" altLang="ko-KR" sz="12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Vector3 d = mousePos - transform.position ;</a:t>
            </a:r>
          </a:p>
          <a:p>
            <a:r>
              <a:rPr lang="nn-NO" altLang="ko-KR" sz="12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float deg = Mathf.Atan2(d.y, d.x) * Mathf.Rad2Deg;</a:t>
            </a:r>
          </a:p>
          <a:p>
            <a:endParaRPr lang="nn-NO" altLang="ko-KR" sz="1200">
              <a:solidFill>
                <a:srgbClr val="000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nn-NO" altLang="ko-KR" sz="12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Transform.rotation = Quaternion.Euler (of, of, deg) ;</a:t>
            </a:r>
            <a:endParaRPr lang="ko-KR" altLang="en-US" sz="1200">
              <a:solidFill>
                <a:srgbClr val="000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6691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51986-4710-45E9-B4E1-0BA3F6C9A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chemeClr val="tx2">
                    <a:lumMod val="60000"/>
                    <a:lumOff val="40000"/>
                  </a:schemeClr>
                </a:solidFill>
              </a:rPr>
              <a:t>How to move Main Camera</a:t>
            </a:r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DB2F6A-BC7C-46B4-94CB-6DF860A3AEBA}"/>
              </a:ext>
            </a:extLst>
          </p:cNvPr>
          <p:cNvSpPr/>
          <p:nvPr/>
        </p:nvSpPr>
        <p:spPr>
          <a:xfrm>
            <a:off x="3049588" y="1905427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Follow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140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MonoBehaviour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endParaRPr lang="ko-KR" altLang="en-US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Use this for initialization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GameObject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target;</a:t>
            </a: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Vector3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offset;</a:t>
            </a:r>
          </a:p>
          <a:p>
            <a:r>
              <a:rPr lang="en-US" altLang="ko-KR" sz="14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void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Start () {</a:t>
            </a:r>
          </a:p>
          <a:p>
            <a:r>
              <a:rPr lang="fr-FR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offset = target.transform.position - transform.position;</a:t>
            </a: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}</a:t>
            </a:r>
          </a:p>
          <a:p>
            <a:endParaRPr lang="ko-KR" altLang="en-US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// Update is called once per frame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void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LateUpdate () {</a:t>
            </a: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transform.position = target.transform.position - offset;</a:t>
            </a: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}</a:t>
            </a: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4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4123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 파일의 크기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065139" y="1457916"/>
            <a:ext cx="2016224" cy="648072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그림 파일의 크기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65139" y="2709714"/>
            <a:ext cx="2016224" cy="648072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Sprite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65139" y="4005858"/>
            <a:ext cx="2016224" cy="648072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Camera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65139" y="5374010"/>
            <a:ext cx="2016224" cy="648072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화면 크기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41403" y="1628063"/>
            <a:ext cx="1426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3"/>
                </a:solidFill>
                <a:sym typeface="Wingdings" pitchFamily="2" charset="2"/>
              </a:rPr>
              <a:t> 1000 x 1000</a:t>
            </a:r>
            <a:endParaRPr lang="ko-KR" altLang="en-US" sz="1400" dirty="0">
              <a:solidFill>
                <a:schemeClr val="accent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41403" y="2879861"/>
            <a:ext cx="34366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3"/>
                </a:solidFill>
                <a:sym typeface="Wingdings" pitchFamily="2" charset="2"/>
              </a:rPr>
              <a:t> 1 unit</a:t>
            </a:r>
            <a:r>
              <a:rPr lang="ko-KR" altLang="en-US" sz="1400" dirty="0">
                <a:solidFill>
                  <a:schemeClr val="accent3"/>
                </a:solidFill>
                <a:sym typeface="Wingdings" pitchFamily="2" charset="2"/>
              </a:rPr>
              <a:t>당 </a:t>
            </a:r>
            <a:r>
              <a:rPr lang="en-US" altLang="ko-KR" sz="1400" dirty="0">
                <a:solidFill>
                  <a:schemeClr val="accent3"/>
                </a:solidFill>
                <a:sym typeface="Wingdings" pitchFamily="2" charset="2"/>
              </a:rPr>
              <a:t>pixel </a:t>
            </a:r>
            <a:r>
              <a:rPr lang="ko-KR" altLang="en-US" sz="1400" dirty="0">
                <a:solidFill>
                  <a:schemeClr val="accent3"/>
                </a:solidFill>
                <a:sym typeface="Wingdings" pitchFamily="2" charset="2"/>
              </a:rPr>
              <a:t>수 결정 </a:t>
            </a:r>
            <a:r>
              <a:rPr lang="en-US" altLang="ko-KR" sz="1400" dirty="0">
                <a:solidFill>
                  <a:schemeClr val="accent3"/>
                </a:solidFill>
                <a:sym typeface="Wingdings" pitchFamily="2" charset="2"/>
              </a:rPr>
              <a:t>: Pixel Per Unit</a:t>
            </a:r>
            <a:endParaRPr lang="ko-KR" altLang="en-US" sz="1400" dirty="0">
              <a:solidFill>
                <a:schemeClr val="accent3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41403" y="4176005"/>
            <a:ext cx="3209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3"/>
                </a:solidFill>
                <a:sym typeface="Wingdings" pitchFamily="2" charset="2"/>
              </a:rPr>
              <a:t> </a:t>
            </a:r>
            <a:r>
              <a:rPr lang="ko-KR" altLang="en-US" sz="1400" dirty="0">
                <a:solidFill>
                  <a:schemeClr val="accent3"/>
                </a:solidFill>
                <a:sym typeface="Wingdings" pitchFamily="2" charset="2"/>
              </a:rPr>
              <a:t>카메라에 표시하는 </a:t>
            </a:r>
            <a:r>
              <a:rPr lang="en-US" altLang="ko-KR" sz="1400" dirty="0">
                <a:solidFill>
                  <a:schemeClr val="accent3"/>
                </a:solidFill>
                <a:sym typeface="Wingdings" pitchFamily="2" charset="2"/>
              </a:rPr>
              <a:t>unit</a:t>
            </a:r>
            <a:r>
              <a:rPr lang="ko-KR" altLang="en-US" sz="1400" dirty="0">
                <a:solidFill>
                  <a:schemeClr val="accent3"/>
                </a:solidFill>
                <a:sym typeface="Wingdings" pitchFamily="2" charset="2"/>
              </a:rPr>
              <a:t>의 수 </a:t>
            </a:r>
            <a:r>
              <a:rPr lang="en-US" altLang="ko-KR" sz="1400" dirty="0">
                <a:solidFill>
                  <a:schemeClr val="accent3"/>
                </a:solidFill>
                <a:sym typeface="Wingdings" pitchFamily="2" charset="2"/>
              </a:rPr>
              <a:t>: Size</a:t>
            </a:r>
            <a:endParaRPr lang="ko-KR" altLang="en-US" sz="1400" dirty="0">
              <a:solidFill>
                <a:schemeClr val="accent3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41403" y="5544157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3"/>
                </a:solidFill>
                <a:sym typeface="Wingdings" pitchFamily="2" charset="2"/>
              </a:rPr>
              <a:t> 800 x 600</a:t>
            </a:r>
            <a:endParaRPr lang="ko-KR" altLang="en-US" sz="1400" dirty="0">
              <a:solidFill>
                <a:schemeClr val="accent3"/>
              </a:solidFill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2911233" y="2274105"/>
            <a:ext cx="324036" cy="28803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>
            <a:off x="2911233" y="3573810"/>
            <a:ext cx="324036" cy="28803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>
            <a:off x="2911233" y="4941962"/>
            <a:ext cx="324036" cy="28803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657427" y="4483782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b="1" dirty="0"/>
              <a:t>세로 사이즈의 반</a:t>
            </a:r>
            <a:r>
              <a:rPr lang="ko-KR" altLang="en-US" sz="1400" dirty="0"/>
              <a:t>의 크기는 </a:t>
            </a:r>
            <a:r>
              <a:rPr lang="en-US" altLang="ko-KR" sz="1400" b="1" dirty="0"/>
              <a:t>1 Unit</a:t>
            </a:r>
          </a:p>
          <a:p>
            <a:r>
              <a:rPr lang="en-US" altLang="ko-KR" sz="1400" dirty="0"/>
              <a:t>Default : 5 </a:t>
            </a:r>
            <a:r>
              <a:rPr lang="en-US" altLang="ko-KR" sz="1400" dirty="0">
                <a:sym typeface="Wingdings" pitchFamily="2" charset="2"/>
              </a:rPr>
              <a:t> </a:t>
            </a:r>
            <a:r>
              <a:rPr lang="ko-KR" altLang="en-US" sz="1400" dirty="0">
                <a:sym typeface="Wingdings" pitchFamily="2" charset="2"/>
              </a:rPr>
              <a:t>세로로 </a:t>
            </a:r>
            <a:r>
              <a:rPr lang="en-US" altLang="ko-KR" sz="1400" dirty="0">
                <a:sym typeface="Wingdings" pitchFamily="2" charset="2"/>
              </a:rPr>
              <a:t>10</a:t>
            </a:r>
            <a:r>
              <a:rPr lang="ko-KR" altLang="en-US" sz="1400" dirty="0">
                <a:sym typeface="Wingdings" pitchFamily="2" charset="2"/>
              </a:rPr>
              <a:t>개의 </a:t>
            </a:r>
            <a:r>
              <a:rPr lang="en-US" altLang="ko-KR" sz="1400" dirty="0">
                <a:sym typeface="Wingdings" pitchFamily="2" charset="2"/>
              </a:rPr>
              <a:t>1x1 </a:t>
            </a:r>
            <a:r>
              <a:rPr lang="ko-KR" altLang="en-US" sz="1400" dirty="0" err="1">
                <a:sym typeface="Wingdings" pitchFamily="2" charset="2"/>
              </a:rPr>
              <a:t>큐브를</a:t>
            </a:r>
            <a:r>
              <a:rPr lang="ko-KR" altLang="en-US" sz="1400" dirty="0">
                <a:sym typeface="Wingdings" pitchFamily="2" charset="2"/>
              </a:rPr>
              <a:t> 그릴 수 있음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95455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How </a:t>
            </a:r>
            <a:r>
              <a:rPr lang="en-US" altLang="ko-KR">
                <a:solidFill>
                  <a:schemeClr val="tx2">
                    <a:lumMod val="60000"/>
                    <a:lumOff val="40000"/>
                  </a:schemeClr>
                </a:solidFill>
              </a:rPr>
              <a:t>to destroy </a:t>
            </a:r>
            <a:r>
              <a:rPr lang="en-US" altLang="ko-KR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GameObject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CCD00D-DBDD-445D-A832-490B0824D3BD}"/>
              </a:ext>
            </a:extLst>
          </p:cNvPr>
          <p:cNvSpPr txBox="1"/>
          <p:nvPr/>
        </p:nvSpPr>
        <p:spPr>
          <a:xfrm>
            <a:off x="1345059" y="2781722"/>
            <a:ext cx="4698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Instantiate</a:t>
            </a:r>
            <a:r>
              <a:rPr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(GameObject, position, rotation)</a:t>
            </a:r>
            <a:endParaRPr lang="ko-KR" altLang="en-US" sz="16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913934-EF2B-4730-B003-15D4512CEB9C}"/>
              </a:ext>
            </a:extLst>
          </p:cNvPr>
          <p:cNvSpPr txBox="1"/>
          <p:nvPr/>
        </p:nvSpPr>
        <p:spPr>
          <a:xfrm>
            <a:off x="1345059" y="1989634"/>
            <a:ext cx="1928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u="sng">
                <a:solidFill>
                  <a:schemeClr val="accent6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Create GameObject</a:t>
            </a:r>
            <a:endParaRPr lang="ko-KR" altLang="en-US" sz="1600" u="sng">
              <a:solidFill>
                <a:schemeClr val="accent6">
                  <a:lumMod val="7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115B07-A2B6-4BCA-8D2D-408EC9307F8A}"/>
              </a:ext>
            </a:extLst>
          </p:cNvPr>
          <p:cNvSpPr txBox="1"/>
          <p:nvPr/>
        </p:nvSpPr>
        <p:spPr>
          <a:xfrm>
            <a:off x="7249715" y="2781722"/>
            <a:ext cx="2852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Destroy</a:t>
            </a:r>
            <a:r>
              <a:rPr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(GameObject, 0.5f)</a:t>
            </a:r>
            <a:endParaRPr lang="ko-KR" altLang="en-US" sz="16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81C566-3BD2-46C0-A97B-EF1C3F148094}"/>
              </a:ext>
            </a:extLst>
          </p:cNvPr>
          <p:cNvSpPr txBox="1"/>
          <p:nvPr/>
        </p:nvSpPr>
        <p:spPr>
          <a:xfrm>
            <a:off x="7249715" y="1989634"/>
            <a:ext cx="1928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u="sng">
                <a:solidFill>
                  <a:schemeClr val="accent6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Remove GameObject</a:t>
            </a:r>
            <a:endParaRPr lang="ko-KR" altLang="en-US" sz="1600" u="sng">
              <a:solidFill>
                <a:schemeClr val="accent6">
                  <a:lumMod val="7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3685902-5F70-4C6A-808B-75FDDF79B6AE}"/>
              </a:ext>
            </a:extLst>
          </p:cNvPr>
          <p:cNvCxnSpPr>
            <a:cxnSpLocks/>
          </p:cNvCxnSpPr>
          <p:nvPr/>
        </p:nvCxnSpPr>
        <p:spPr>
          <a:xfrm>
            <a:off x="7681763" y="3120276"/>
            <a:ext cx="0" cy="52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87D8B6-42C5-4BEE-B12D-B50F851BC9E9}"/>
              </a:ext>
            </a:extLst>
          </p:cNvPr>
          <p:cNvSpPr txBox="1"/>
          <p:nvPr/>
        </p:nvSpPr>
        <p:spPr>
          <a:xfrm>
            <a:off x="6961683" y="3739313"/>
            <a:ext cx="26111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Destroy the GameObject after 0.5s</a:t>
            </a:r>
            <a:endParaRPr lang="ko-KR" altLang="en-US" sz="120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BE9891A-489A-407C-B50E-D6AB81892FB0}"/>
              </a:ext>
            </a:extLst>
          </p:cNvPr>
          <p:cNvCxnSpPr>
            <a:cxnSpLocks/>
          </p:cNvCxnSpPr>
          <p:nvPr/>
        </p:nvCxnSpPr>
        <p:spPr>
          <a:xfrm>
            <a:off x="1993131" y="3120276"/>
            <a:ext cx="0" cy="52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447F285-FB81-4B98-8925-1A3EC94061DC}"/>
              </a:ext>
            </a:extLst>
          </p:cNvPr>
          <p:cNvSpPr txBox="1"/>
          <p:nvPr/>
        </p:nvSpPr>
        <p:spPr>
          <a:xfrm>
            <a:off x="1273051" y="3739313"/>
            <a:ext cx="4278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Create the GameObject to the position with rotation angle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885629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UI &amp; Canvas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화면에 </a:t>
            </a:r>
            <a:r>
              <a:rPr lang="en-US" altLang="ko-KR" dirty="0"/>
              <a:t>Text, </a:t>
            </a:r>
            <a:r>
              <a:rPr lang="ko-KR" altLang="en-US" dirty="0"/>
              <a:t>버튼</a:t>
            </a:r>
            <a:r>
              <a:rPr lang="en-US" altLang="ko-KR" dirty="0"/>
              <a:t>, </a:t>
            </a:r>
            <a:r>
              <a:rPr lang="ko-KR" altLang="en-US" dirty="0" err="1"/>
              <a:t>토글</a:t>
            </a:r>
            <a:r>
              <a:rPr lang="en-US" altLang="ko-KR" dirty="0"/>
              <a:t>, </a:t>
            </a:r>
            <a:r>
              <a:rPr lang="ko-KR" altLang="en-US" dirty="0"/>
              <a:t>슬라이드 메뉴패널 등을 추가하고 싶을 때 사용할 수 있는 </a:t>
            </a:r>
            <a:r>
              <a:rPr lang="en-US" altLang="ko-KR" dirty="0"/>
              <a:t>UI System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63" y="1485578"/>
            <a:ext cx="44577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77507" y="1773610"/>
            <a:ext cx="652903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UI </a:t>
            </a:r>
            <a:r>
              <a:rPr lang="en-US" altLang="ko-KR" sz="1400" dirty="0" err="1"/>
              <a:t>GameObject</a:t>
            </a:r>
            <a:r>
              <a:rPr lang="ko-KR" altLang="en-US" sz="1400" dirty="0"/>
              <a:t>는 항상 </a:t>
            </a:r>
            <a:r>
              <a:rPr lang="en-US" altLang="ko-KR" sz="1400" dirty="0"/>
              <a:t>Canvas</a:t>
            </a:r>
            <a:r>
              <a:rPr lang="ko-KR" altLang="en-US" sz="1400" dirty="0"/>
              <a:t>의 </a:t>
            </a:r>
            <a:r>
              <a:rPr lang="en-US" altLang="ko-KR" sz="1400" dirty="0"/>
              <a:t>Child</a:t>
            </a:r>
            <a:r>
              <a:rPr lang="ko-KR" altLang="en-US" sz="1400" dirty="0"/>
              <a:t>로 추가됨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Canvas </a:t>
            </a:r>
            <a:r>
              <a:rPr lang="en-US" altLang="ko-KR" sz="1400" dirty="0">
                <a:sym typeface="Wingdings" pitchFamily="2" charset="2"/>
              </a:rPr>
              <a:t> </a:t>
            </a:r>
            <a:r>
              <a:rPr lang="ko-KR" altLang="en-US" sz="1400" dirty="0">
                <a:sym typeface="Wingdings" pitchFamily="2" charset="2"/>
              </a:rPr>
              <a:t>그림 그리는 곳</a:t>
            </a:r>
            <a:endParaRPr lang="en-US" altLang="ko-KR" sz="1400" dirty="0">
              <a:sym typeface="Wingdings" pitchFamily="2" charset="2"/>
            </a:endParaRPr>
          </a:p>
          <a:p>
            <a:endParaRPr lang="en-US" altLang="ko-KR" sz="1400" dirty="0">
              <a:sym typeface="Wingdings" pitchFamily="2" charset="2"/>
            </a:endParaRPr>
          </a:p>
          <a:p>
            <a:r>
              <a:rPr lang="en-US" altLang="ko-KR" sz="1400" dirty="0"/>
              <a:t>Camera</a:t>
            </a:r>
            <a:r>
              <a:rPr lang="ko-KR" altLang="en-US" sz="1400" dirty="0"/>
              <a:t>와 관계없이 특정 위치에 표시됨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Scene View</a:t>
            </a:r>
            <a:r>
              <a:rPr lang="ko-KR" altLang="en-US" sz="1400" dirty="0"/>
              <a:t>에서는 </a:t>
            </a:r>
            <a:r>
              <a:rPr lang="en-US" altLang="ko-KR" sz="1400" dirty="0"/>
              <a:t>Canvas</a:t>
            </a:r>
            <a:r>
              <a:rPr lang="ko-KR" altLang="en-US" sz="1400" dirty="0"/>
              <a:t>의 크기가 엄청 크게 보이나</a:t>
            </a:r>
            <a:r>
              <a:rPr lang="en-US" altLang="ko-KR" sz="1400" dirty="0"/>
              <a:t>, </a:t>
            </a:r>
            <a:r>
              <a:rPr lang="ko-KR" altLang="en-US" sz="1400" dirty="0"/>
              <a:t>게임을 실행하면 화면에</a:t>
            </a:r>
            <a:endParaRPr lang="en-US" altLang="ko-KR" sz="1400" dirty="0"/>
          </a:p>
          <a:p>
            <a:r>
              <a:rPr lang="ko-KR" altLang="en-US" sz="1400" dirty="0"/>
              <a:t>입혀져서 보임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771" y="3717826"/>
            <a:ext cx="3232654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5281" y="3717826"/>
            <a:ext cx="3123537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9283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Physics 2D / 2D Joints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2D Joints</a:t>
            </a:r>
          </a:p>
          <a:p>
            <a:pPr lvl="1"/>
            <a:r>
              <a:rPr lang="en-US" altLang="ko-KR" dirty="0"/>
              <a:t>GameObject</a:t>
            </a:r>
            <a:r>
              <a:rPr lang="ko-KR" altLang="en-US" dirty="0"/>
              <a:t>를 하나로 연결하는 기능을 수행</a:t>
            </a:r>
            <a:endParaRPr lang="en-US" altLang="ko-KR" dirty="0"/>
          </a:p>
          <a:p>
            <a:pPr lvl="1"/>
            <a:r>
              <a:rPr lang="en-US" altLang="ko-KR" dirty="0"/>
              <a:t>2D</a:t>
            </a:r>
            <a:r>
              <a:rPr lang="ko-KR" altLang="en-US" dirty="0"/>
              <a:t>에서 사용 가능한 </a:t>
            </a:r>
            <a:r>
              <a:rPr lang="en-US" altLang="ko-KR" dirty="0"/>
              <a:t>Joint</a:t>
            </a:r>
            <a:r>
              <a:rPr lang="ko-KR" altLang="en-US" dirty="0"/>
              <a:t>는 이름 끝에 </a:t>
            </a:r>
            <a:r>
              <a:rPr lang="en-US" altLang="ko-KR" dirty="0"/>
              <a:t>2D</a:t>
            </a:r>
            <a:r>
              <a:rPr lang="ko-KR" altLang="en-US" dirty="0"/>
              <a:t>를 붙임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2D</a:t>
            </a:r>
            <a:r>
              <a:rPr lang="ko-KR" altLang="en-US" dirty="0"/>
              <a:t> </a:t>
            </a:r>
            <a:r>
              <a:rPr lang="en-US" altLang="ko-KR" dirty="0"/>
              <a:t>Joints</a:t>
            </a:r>
            <a:r>
              <a:rPr lang="ko-KR" altLang="en-US" dirty="0"/>
              <a:t>의 종류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Distance</a:t>
            </a:r>
            <a:r>
              <a:rPr lang="en-US" altLang="ko-KR" dirty="0"/>
              <a:t> Joint 2D / </a:t>
            </a:r>
            <a:r>
              <a:rPr lang="ko-KR" altLang="en-US" dirty="0"/>
              <a:t>거리 조인트 </a:t>
            </a:r>
            <a:r>
              <a:rPr lang="en-US" altLang="ko-KR" dirty="0"/>
              <a:t>: </a:t>
            </a:r>
            <a:r>
              <a:rPr lang="ko-KR" altLang="en-US" dirty="0"/>
              <a:t>두 </a:t>
            </a:r>
            <a:r>
              <a:rPr lang="en-US" altLang="ko-KR" dirty="0"/>
              <a:t>rigidbody object</a:t>
            </a:r>
            <a:r>
              <a:rPr lang="ko-KR" altLang="en-US" dirty="0"/>
              <a:t>를 일정한 거리로 연결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Fixed</a:t>
            </a:r>
            <a:r>
              <a:rPr lang="en-US" altLang="ko-KR" dirty="0"/>
              <a:t> Joint 2D / </a:t>
            </a:r>
            <a:r>
              <a:rPr lang="ko-KR" altLang="en-US" dirty="0"/>
              <a:t>고정 조인트 </a:t>
            </a:r>
            <a:r>
              <a:rPr lang="en-US" altLang="ko-KR" dirty="0"/>
              <a:t>: </a:t>
            </a:r>
            <a:r>
              <a:rPr lang="ko-KR" altLang="en-US" dirty="0"/>
              <a:t>두 </a:t>
            </a:r>
            <a:r>
              <a:rPr lang="en-US" altLang="ko-KR" dirty="0"/>
              <a:t>Object</a:t>
            </a:r>
            <a:r>
              <a:rPr lang="ko-KR" altLang="en-US" dirty="0"/>
              <a:t>의 상대적 위치를 고정 </a:t>
            </a:r>
            <a:r>
              <a:rPr lang="en-US" altLang="ko-KR" dirty="0"/>
              <a:t>(</a:t>
            </a:r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/>
              <a:t>각도 유지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Friction Joint 2D / </a:t>
            </a:r>
            <a:r>
              <a:rPr lang="ko-KR" altLang="en-US" dirty="0"/>
              <a:t>마찰 조인트 </a:t>
            </a:r>
            <a:r>
              <a:rPr lang="en-US" altLang="ko-KR" dirty="0"/>
              <a:t>: </a:t>
            </a:r>
            <a:r>
              <a:rPr lang="ko-KR" altLang="en-US" dirty="0"/>
              <a:t>두 </a:t>
            </a:r>
            <a:r>
              <a:rPr lang="en-US" altLang="ko-KR" dirty="0"/>
              <a:t>Object </a:t>
            </a:r>
            <a:r>
              <a:rPr lang="ko-KR" altLang="en-US" dirty="0"/>
              <a:t>사이의 속도</a:t>
            </a:r>
            <a:r>
              <a:rPr lang="en-US" altLang="ko-KR" dirty="0"/>
              <a:t>, </a:t>
            </a:r>
            <a:r>
              <a:rPr lang="ko-KR" altLang="en-US" dirty="0"/>
              <a:t>각도 차를 감소</a:t>
            </a:r>
            <a:endParaRPr lang="en-US" altLang="ko-KR" dirty="0"/>
          </a:p>
          <a:p>
            <a:pPr lvl="1"/>
            <a:r>
              <a:rPr lang="en-US" altLang="ko-KR" dirty="0"/>
              <a:t>Hinge Joint 2D / </a:t>
            </a:r>
            <a:r>
              <a:rPr lang="ko-KR" altLang="en-US" dirty="0"/>
              <a:t>경첩 조인트 </a:t>
            </a:r>
            <a:r>
              <a:rPr lang="en-US" altLang="ko-KR" dirty="0"/>
              <a:t>: </a:t>
            </a:r>
            <a:r>
              <a:rPr lang="ko-KR" altLang="en-US" dirty="0"/>
              <a:t>회전 중심점으로 연결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Relative</a:t>
            </a:r>
            <a:r>
              <a:rPr lang="en-US" altLang="ko-KR" dirty="0"/>
              <a:t> Joint 2D / </a:t>
            </a:r>
            <a:r>
              <a:rPr lang="ko-KR" altLang="en-US" dirty="0"/>
              <a:t>상대 조인트 </a:t>
            </a:r>
            <a:r>
              <a:rPr lang="en-US" altLang="ko-KR" dirty="0"/>
              <a:t>: </a:t>
            </a:r>
            <a:r>
              <a:rPr lang="ko-KR" altLang="en-US" dirty="0"/>
              <a:t>두 </a:t>
            </a:r>
            <a:r>
              <a:rPr lang="en-US" altLang="ko-KR" dirty="0"/>
              <a:t>Object</a:t>
            </a:r>
            <a:r>
              <a:rPr lang="ko-KR" altLang="en-US" dirty="0"/>
              <a:t>가 서로의 위치를 기준으로 유지 </a:t>
            </a:r>
            <a:r>
              <a:rPr lang="en-US" altLang="ko-KR" dirty="0"/>
              <a:t>(</a:t>
            </a:r>
            <a:r>
              <a:rPr lang="ko-KR" altLang="en-US" dirty="0"/>
              <a:t>플레이어를 따라 움직이는 펫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Slider Joint 2D / </a:t>
            </a:r>
            <a:r>
              <a:rPr lang="ko-KR" altLang="en-US" dirty="0"/>
              <a:t>슬라이더 조인트 </a:t>
            </a:r>
            <a:r>
              <a:rPr lang="en-US" altLang="ko-KR" dirty="0"/>
              <a:t>: </a:t>
            </a:r>
            <a:r>
              <a:rPr lang="ko-KR" altLang="en-US" dirty="0"/>
              <a:t>공간에서 선을 따라 미끄러지듯 연결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Sprint</a:t>
            </a:r>
            <a:r>
              <a:rPr lang="en-US" altLang="ko-KR" dirty="0"/>
              <a:t> Joint 2D / </a:t>
            </a:r>
            <a:r>
              <a:rPr lang="ko-KR" altLang="en-US" dirty="0"/>
              <a:t>스프링 조인트 </a:t>
            </a:r>
            <a:r>
              <a:rPr lang="en-US" altLang="ko-KR" dirty="0"/>
              <a:t>: </a:t>
            </a:r>
            <a:r>
              <a:rPr lang="ko-KR" altLang="en-US" dirty="0"/>
              <a:t>스프링이 연결된 것 처럼 두 </a:t>
            </a:r>
            <a:r>
              <a:rPr lang="en-US" altLang="ko-KR" dirty="0"/>
              <a:t>Object </a:t>
            </a:r>
            <a:r>
              <a:rPr lang="ko-KR" altLang="en-US" dirty="0"/>
              <a:t>연결</a:t>
            </a:r>
            <a:endParaRPr lang="en-US" altLang="ko-KR" dirty="0"/>
          </a:p>
          <a:p>
            <a:pPr lvl="1"/>
            <a:r>
              <a:rPr lang="en-US" altLang="ko-KR" dirty="0"/>
              <a:t>Target Joint 2D / </a:t>
            </a:r>
            <a:r>
              <a:rPr lang="ko-KR" altLang="en-US" dirty="0"/>
              <a:t>타겟 조인트 </a:t>
            </a:r>
            <a:r>
              <a:rPr lang="en-US" altLang="ko-KR" dirty="0"/>
              <a:t>: Object</a:t>
            </a:r>
            <a:r>
              <a:rPr lang="ko-KR" altLang="en-US" dirty="0"/>
              <a:t>가 아니라 특정 </a:t>
            </a:r>
            <a:r>
              <a:rPr lang="en-US" altLang="ko-KR" dirty="0"/>
              <a:t>target</a:t>
            </a:r>
            <a:r>
              <a:rPr lang="ko-KR" altLang="en-US" dirty="0"/>
              <a:t>에 연결</a:t>
            </a:r>
            <a:endParaRPr lang="en-US" altLang="ko-KR" dirty="0"/>
          </a:p>
          <a:p>
            <a:pPr lvl="1"/>
            <a:r>
              <a:rPr lang="en-US" altLang="ko-KR" dirty="0"/>
              <a:t>Wheel Joint 2D / </a:t>
            </a:r>
            <a:r>
              <a:rPr lang="ko-KR" altLang="en-US" dirty="0"/>
              <a:t>바퀴 조인트 </a:t>
            </a:r>
            <a:r>
              <a:rPr lang="en-US" altLang="ko-KR" dirty="0"/>
              <a:t>: </a:t>
            </a:r>
            <a:r>
              <a:rPr lang="ko-KR" altLang="en-US" dirty="0"/>
              <a:t>바퀴처럼 연결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세부 정보</a:t>
            </a:r>
            <a:endParaRPr lang="en-US" altLang="ko-KR" dirty="0"/>
          </a:p>
          <a:p>
            <a:pPr lvl="1"/>
            <a:r>
              <a:rPr lang="en-US" altLang="ko-KR" dirty="0"/>
              <a:t>Constraints : </a:t>
            </a:r>
            <a:r>
              <a:rPr lang="ko-KR" altLang="en-US" dirty="0"/>
              <a:t>각 </a:t>
            </a:r>
            <a:r>
              <a:rPr lang="en-US" altLang="ko-KR" dirty="0"/>
              <a:t>Joint</a:t>
            </a:r>
            <a:r>
              <a:rPr lang="ko-KR" altLang="en-US" dirty="0"/>
              <a:t>는 제약</a:t>
            </a:r>
            <a:r>
              <a:rPr lang="en-US" altLang="ko-KR" dirty="0"/>
              <a:t> </a:t>
            </a:r>
            <a:r>
              <a:rPr lang="ko-KR" altLang="en-US" dirty="0"/>
              <a:t>사항을 하나 이상 가짐</a:t>
            </a:r>
          </a:p>
        </p:txBody>
      </p:sp>
    </p:spTree>
    <p:extLst>
      <p:ext uri="{BB962C8B-B14F-4D97-AF65-F5344CB8AC3E}">
        <p14:creationId xmlns:p14="http://schemas.microsoft.com/office/powerpoint/2010/main" val="2598926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AD5E6AC-E422-4BB3-BE5C-19E66493D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03. Physics 2D / 2D Joints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6C3352-1E0F-4F28-9061-4EA32383A9A7}"/>
              </a:ext>
            </a:extLst>
          </p:cNvPr>
          <p:cNvSpPr/>
          <p:nvPr/>
        </p:nvSpPr>
        <p:spPr>
          <a:xfrm>
            <a:off x="3649315" y="1989368"/>
            <a:ext cx="2304256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/>
              <a:t>Spring J2D</a:t>
            </a:r>
            <a:endParaRPr lang="ko-KR" altLang="en-US" sz="18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361B81-BF4C-4D6C-B397-74593365F3C0}"/>
              </a:ext>
            </a:extLst>
          </p:cNvPr>
          <p:cNvSpPr/>
          <p:nvPr/>
        </p:nvSpPr>
        <p:spPr>
          <a:xfrm>
            <a:off x="3649315" y="2637493"/>
            <a:ext cx="2304256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/>
              <a:t>Fixed J2D</a:t>
            </a:r>
            <a:endParaRPr lang="ko-KR" altLang="en-US" sz="18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922AC3-716C-4E25-89C1-F09DE9A41577}"/>
              </a:ext>
            </a:extLst>
          </p:cNvPr>
          <p:cNvSpPr/>
          <p:nvPr/>
        </p:nvSpPr>
        <p:spPr>
          <a:xfrm>
            <a:off x="3649315" y="3285618"/>
            <a:ext cx="2304256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/>
              <a:t>Relative J2D</a:t>
            </a:r>
            <a:endParaRPr lang="ko-KR" altLang="en-US" sz="18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3BE708-5412-4773-9938-2D6D4F465AB9}"/>
              </a:ext>
            </a:extLst>
          </p:cNvPr>
          <p:cNvSpPr/>
          <p:nvPr/>
        </p:nvSpPr>
        <p:spPr>
          <a:xfrm>
            <a:off x="3649315" y="1341243"/>
            <a:ext cx="2304256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/>
              <a:t>Distance J2D</a:t>
            </a:r>
            <a:endParaRPr lang="ko-KR" altLang="en-US" sz="180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4C46E877-27C7-4DBE-B5FD-B7DB423BB475}"/>
              </a:ext>
            </a:extLst>
          </p:cNvPr>
          <p:cNvCxnSpPr>
            <a:cxnSpLocks/>
            <a:stCxn id="8" idx="1"/>
            <a:endCxn id="5" idx="1"/>
          </p:cNvCxnSpPr>
          <p:nvPr/>
        </p:nvCxnSpPr>
        <p:spPr>
          <a:xfrm rot="10800000" flipV="1">
            <a:off x="3649315" y="1557266"/>
            <a:ext cx="12700" cy="648125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DFBC049-304B-4F97-BC69-77BF2B6F44BC}"/>
              </a:ext>
            </a:extLst>
          </p:cNvPr>
          <p:cNvSpPr txBox="1"/>
          <p:nvPr/>
        </p:nvSpPr>
        <p:spPr>
          <a:xfrm>
            <a:off x="2889552" y="1701602"/>
            <a:ext cx="54373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/>
              <a:t>거리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124573FD-143C-46EE-9B90-16B8EFBDAE5A}"/>
              </a:ext>
            </a:extLst>
          </p:cNvPr>
          <p:cNvCxnSpPr>
            <a:cxnSpLocks/>
            <a:stCxn id="6" idx="1"/>
            <a:endCxn id="7" idx="1"/>
          </p:cNvCxnSpPr>
          <p:nvPr/>
        </p:nvCxnSpPr>
        <p:spPr>
          <a:xfrm rot="10800000" flipV="1">
            <a:off x="3649315" y="2853516"/>
            <a:ext cx="12700" cy="648125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F390274-7218-4735-B864-C53240542907}"/>
              </a:ext>
            </a:extLst>
          </p:cNvPr>
          <p:cNvSpPr txBox="1"/>
          <p:nvPr/>
        </p:nvSpPr>
        <p:spPr>
          <a:xfrm>
            <a:off x="2427888" y="3032425"/>
            <a:ext cx="100540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/>
              <a:t>거리</a:t>
            </a:r>
            <a:r>
              <a:rPr lang="en-US" altLang="ko-KR" sz="1400"/>
              <a:t>, </a:t>
            </a:r>
            <a:r>
              <a:rPr lang="ko-KR" altLang="en-US" sz="1400"/>
              <a:t>각도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BA3916D5-93AA-49DB-825A-51F13AE8AC1C}"/>
              </a:ext>
            </a:extLst>
          </p:cNvPr>
          <p:cNvCxnSpPr>
            <a:stCxn id="5" idx="3"/>
            <a:endCxn id="6" idx="3"/>
          </p:cNvCxnSpPr>
          <p:nvPr/>
        </p:nvCxnSpPr>
        <p:spPr>
          <a:xfrm>
            <a:off x="5953571" y="2205392"/>
            <a:ext cx="12700" cy="648125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747172E-F86F-438A-976C-A6D88940E804}"/>
              </a:ext>
            </a:extLst>
          </p:cNvPr>
          <p:cNvSpPr txBox="1"/>
          <p:nvPr/>
        </p:nvSpPr>
        <p:spPr>
          <a:xfrm>
            <a:off x="6386973" y="2366223"/>
            <a:ext cx="113204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/>
              <a:t>Spring </a:t>
            </a:r>
            <a:r>
              <a:rPr lang="ko-KR" altLang="en-US" sz="1400"/>
              <a:t>연결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D90375-888A-4D6C-8237-F10367666E32}"/>
              </a:ext>
            </a:extLst>
          </p:cNvPr>
          <p:cNvSpPr txBox="1"/>
          <p:nvPr/>
        </p:nvSpPr>
        <p:spPr>
          <a:xfrm>
            <a:off x="7609755" y="2258502"/>
            <a:ext cx="327365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/>
              <a:t>Damping Ratio </a:t>
            </a:r>
            <a:r>
              <a:rPr lang="ko-KR" altLang="en-US" sz="1400"/>
              <a:t>스프링 진동 억제 정도</a:t>
            </a:r>
            <a:endParaRPr lang="en-US" altLang="ko-KR" sz="1400"/>
          </a:p>
          <a:p>
            <a:r>
              <a:rPr lang="en-US" altLang="ko-KR" sz="1400"/>
              <a:t>Frequency </a:t>
            </a:r>
            <a:r>
              <a:rPr lang="ko-KR" altLang="en-US" sz="1400"/>
              <a:t>스프링 초당 진동수</a:t>
            </a:r>
          </a:p>
        </p:txBody>
      </p:sp>
      <p:sp>
        <p:nvSpPr>
          <p:cNvPr id="21" name="왼쪽 중괄호 20">
            <a:extLst>
              <a:ext uri="{FF2B5EF4-FFF2-40B4-BE49-F238E27FC236}">
                <a16:creationId xmlns:a16="http://schemas.microsoft.com/office/drawing/2014/main" id="{982D0A29-8AC2-43A3-9232-EFC8E4EFB9D8}"/>
              </a:ext>
            </a:extLst>
          </p:cNvPr>
          <p:cNvSpPr/>
          <p:nvPr/>
        </p:nvSpPr>
        <p:spPr>
          <a:xfrm>
            <a:off x="7519014" y="2311799"/>
            <a:ext cx="90741" cy="4154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1E430A-D8A9-4581-AE0C-F4B93ED3A33B}"/>
              </a:ext>
            </a:extLst>
          </p:cNvPr>
          <p:cNvSpPr txBox="1"/>
          <p:nvPr/>
        </p:nvSpPr>
        <p:spPr>
          <a:xfrm>
            <a:off x="1345059" y="1701602"/>
            <a:ext cx="85632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/>
              <a:t>distance</a:t>
            </a:r>
            <a:endParaRPr lang="ko-KR" altLang="en-US" sz="14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387596-CC93-468A-9A64-03761EE997C1}"/>
              </a:ext>
            </a:extLst>
          </p:cNvPr>
          <p:cNvSpPr txBox="1"/>
          <p:nvPr/>
        </p:nvSpPr>
        <p:spPr>
          <a:xfrm>
            <a:off x="1345059" y="3032425"/>
            <a:ext cx="63799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/>
              <a:t>offset</a:t>
            </a:r>
            <a:endParaRPr lang="ko-KR" altLang="en-US" sz="140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6C96FEF-6201-4CA2-BB5A-63BD29BA5136}"/>
              </a:ext>
            </a:extLst>
          </p:cNvPr>
          <p:cNvCxnSpPr>
            <a:stCxn id="10" idx="1"/>
            <a:endCxn id="23" idx="3"/>
          </p:cNvCxnSpPr>
          <p:nvPr/>
        </p:nvCxnSpPr>
        <p:spPr>
          <a:xfrm flipH="1">
            <a:off x="2201384" y="1855491"/>
            <a:ext cx="688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5699194-7597-4288-B8C7-96A3772680BC}"/>
              </a:ext>
            </a:extLst>
          </p:cNvPr>
          <p:cNvCxnSpPr>
            <a:stCxn id="12" idx="1"/>
            <a:endCxn id="24" idx="3"/>
          </p:cNvCxnSpPr>
          <p:nvPr/>
        </p:nvCxnSpPr>
        <p:spPr>
          <a:xfrm flipH="1">
            <a:off x="1983054" y="3186314"/>
            <a:ext cx="444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EFE3BE2-B85C-4545-865E-F14827EF79BB}"/>
              </a:ext>
            </a:extLst>
          </p:cNvPr>
          <p:cNvSpPr/>
          <p:nvPr/>
        </p:nvSpPr>
        <p:spPr>
          <a:xfrm>
            <a:off x="3534915" y="1197546"/>
            <a:ext cx="2562672" cy="4608508"/>
          </a:xfrm>
          <a:prstGeom prst="roundRect">
            <a:avLst>
              <a:gd name="adj" fmla="val 5496"/>
            </a:avLst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922DE61-82F4-4718-8E43-6963F6B082E3}"/>
              </a:ext>
            </a:extLst>
          </p:cNvPr>
          <p:cNvCxnSpPr/>
          <p:nvPr/>
        </p:nvCxnSpPr>
        <p:spPr>
          <a:xfrm>
            <a:off x="6097587" y="1560746"/>
            <a:ext cx="720080" cy="0"/>
          </a:xfrm>
          <a:prstGeom prst="straightConnector1">
            <a:avLst/>
          </a:prstGeom>
          <a:noFill/>
          <a:ln w="3175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E23B402-F300-4BDA-A9C5-70C77008C292}"/>
              </a:ext>
            </a:extLst>
          </p:cNvPr>
          <p:cNvSpPr txBox="1"/>
          <p:nvPr/>
        </p:nvSpPr>
        <p:spPr>
          <a:xfrm>
            <a:off x="6908365" y="1410575"/>
            <a:ext cx="60625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/>
              <a:t>대상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D6F42F-1985-48CC-A8F6-8566E0437D5A}"/>
              </a:ext>
            </a:extLst>
          </p:cNvPr>
          <p:cNvSpPr txBox="1"/>
          <p:nvPr/>
        </p:nvSpPr>
        <p:spPr>
          <a:xfrm>
            <a:off x="7609755" y="1250391"/>
            <a:ext cx="295144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/>
              <a:t>두 개의 </a:t>
            </a:r>
            <a:r>
              <a:rPr lang="en-US" altLang="ko-KR" sz="1400"/>
              <a:t>GameObject</a:t>
            </a:r>
          </a:p>
          <a:p>
            <a:r>
              <a:rPr lang="ko-KR" altLang="en-US" sz="1400"/>
              <a:t>한 개의 </a:t>
            </a:r>
            <a:r>
              <a:rPr lang="en-US" altLang="ko-KR" sz="1400"/>
              <a:t>GameObject + </a:t>
            </a:r>
            <a:r>
              <a:rPr lang="ko-KR" altLang="en-US" sz="1400"/>
              <a:t>한 개의 점</a:t>
            </a:r>
          </a:p>
        </p:txBody>
      </p:sp>
      <p:sp>
        <p:nvSpPr>
          <p:cNvPr id="35" name="왼쪽 중괄호 34">
            <a:extLst>
              <a:ext uri="{FF2B5EF4-FFF2-40B4-BE49-F238E27FC236}">
                <a16:creationId xmlns:a16="http://schemas.microsoft.com/office/drawing/2014/main" id="{ECE893CE-665A-4F66-99C5-BA55534D86EC}"/>
              </a:ext>
            </a:extLst>
          </p:cNvPr>
          <p:cNvSpPr/>
          <p:nvPr/>
        </p:nvSpPr>
        <p:spPr>
          <a:xfrm>
            <a:off x="7519014" y="1314152"/>
            <a:ext cx="90741" cy="4154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033CFA9-1EBE-4615-9FE5-352A68D92CBE}"/>
              </a:ext>
            </a:extLst>
          </p:cNvPr>
          <p:cNvSpPr/>
          <p:nvPr/>
        </p:nvSpPr>
        <p:spPr>
          <a:xfrm>
            <a:off x="3649315" y="3933743"/>
            <a:ext cx="2304256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/>
              <a:t>Hinge J2D</a:t>
            </a:r>
            <a:endParaRPr lang="ko-KR" altLang="en-US" sz="18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815D26B-E739-463E-AB7A-EDAD7F9159C1}"/>
              </a:ext>
            </a:extLst>
          </p:cNvPr>
          <p:cNvSpPr/>
          <p:nvPr/>
        </p:nvSpPr>
        <p:spPr>
          <a:xfrm>
            <a:off x="3649315" y="4581868"/>
            <a:ext cx="2304256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/>
              <a:t>Wheel J2D</a:t>
            </a:r>
            <a:endParaRPr lang="ko-KR" altLang="en-US" sz="1800"/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D066D4E2-FF90-4A37-A887-428008F6A8FB}"/>
              </a:ext>
            </a:extLst>
          </p:cNvPr>
          <p:cNvCxnSpPr>
            <a:cxnSpLocks/>
            <a:stCxn id="7" idx="3"/>
            <a:endCxn id="30" idx="3"/>
          </p:cNvCxnSpPr>
          <p:nvPr/>
        </p:nvCxnSpPr>
        <p:spPr>
          <a:xfrm>
            <a:off x="5953571" y="3501642"/>
            <a:ext cx="12700" cy="648125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8A27BC78-1930-4670-BDB6-B220D803A90D}"/>
              </a:ext>
            </a:extLst>
          </p:cNvPr>
          <p:cNvCxnSpPr>
            <a:cxnSpLocks/>
            <a:stCxn id="30" idx="1"/>
            <a:endCxn id="32" idx="1"/>
          </p:cNvCxnSpPr>
          <p:nvPr/>
        </p:nvCxnSpPr>
        <p:spPr>
          <a:xfrm rot="10800000" flipV="1">
            <a:off x="3649315" y="4149766"/>
            <a:ext cx="12700" cy="648125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AE2D1C2-42F9-4EEA-A975-23B3A30DB0E1}"/>
              </a:ext>
            </a:extLst>
          </p:cNvPr>
          <p:cNvSpPr txBox="1"/>
          <p:nvPr/>
        </p:nvSpPr>
        <p:spPr>
          <a:xfrm>
            <a:off x="2713211" y="4216142"/>
            <a:ext cx="65274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400"/>
              <a:t>각도</a:t>
            </a:r>
            <a:endParaRPr lang="en-US" altLang="ko-KR" sz="1400"/>
          </a:p>
          <a:p>
            <a:pPr algn="ctr"/>
            <a:r>
              <a:rPr lang="en-US" altLang="ko-KR" sz="1400"/>
              <a:t>(</a:t>
            </a:r>
            <a:r>
              <a:rPr lang="ko-KR" altLang="en-US" sz="1400"/>
              <a:t>회전</a:t>
            </a:r>
            <a:r>
              <a:rPr lang="en-US" altLang="ko-KR" sz="1400"/>
              <a:t>)</a:t>
            </a:r>
            <a:endParaRPr lang="ko-KR" altLang="en-US" sz="14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33C975-09D9-4E29-BE91-64AFC00EE265}"/>
              </a:ext>
            </a:extLst>
          </p:cNvPr>
          <p:cNvSpPr txBox="1"/>
          <p:nvPr/>
        </p:nvSpPr>
        <p:spPr>
          <a:xfrm>
            <a:off x="1345059" y="4323863"/>
            <a:ext cx="63030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/>
              <a:t>angle</a:t>
            </a:r>
            <a:endParaRPr lang="ko-KR" altLang="en-US" sz="140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D31BC82-6B60-4FD7-8E78-E65D6A2CD350}"/>
              </a:ext>
            </a:extLst>
          </p:cNvPr>
          <p:cNvCxnSpPr>
            <a:stCxn id="38" idx="1"/>
            <a:endCxn id="39" idx="3"/>
          </p:cNvCxnSpPr>
          <p:nvPr/>
        </p:nvCxnSpPr>
        <p:spPr>
          <a:xfrm flipH="1">
            <a:off x="1975360" y="4477752"/>
            <a:ext cx="737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EBA8696-7503-40A7-B4AA-9D585C42C741}"/>
              </a:ext>
            </a:extLst>
          </p:cNvPr>
          <p:cNvSpPr/>
          <p:nvPr/>
        </p:nvSpPr>
        <p:spPr>
          <a:xfrm>
            <a:off x="3649315" y="5229994"/>
            <a:ext cx="2304256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/>
              <a:t>Friction J2D</a:t>
            </a:r>
            <a:endParaRPr lang="ko-KR" altLang="en-US" sz="18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C276FF7-02C5-45A6-8304-676B852EBF9B}"/>
              </a:ext>
            </a:extLst>
          </p:cNvPr>
          <p:cNvSpPr txBox="1"/>
          <p:nvPr/>
        </p:nvSpPr>
        <p:spPr>
          <a:xfrm>
            <a:off x="2427888" y="5292129"/>
            <a:ext cx="100540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/>
              <a:t>거리</a:t>
            </a:r>
            <a:r>
              <a:rPr lang="en-US" altLang="ko-KR" sz="1400"/>
              <a:t>, </a:t>
            </a:r>
            <a:r>
              <a:rPr lang="ko-KR" altLang="en-US" sz="1400"/>
              <a:t>각도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ABF1B91-6C9C-4999-B7DC-D3415B3CD76F}"/>
              </a:ext>
            </a:extLst>
          </p:cNvPr>
          <p:cNvSpPr/>
          <p:nvPr/>
        </p:nvSpPr>
        <p:spPr>
          <a:xfrm>
            <a:off x="3649315" y="6022077"/>
            <a:ext cx="2304256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/>
              <a:t>Target J2D</a:t>
            </a:r>
            <a:endParaRPr lang="ko-KR" altLang="en-US" sz="180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ACF6373-6970-40B1-8305-659C8E987D01}"/>
              </a:ext>
            </a:extLst>
          </p:cNvPr>
          <p:cNvCxnSpPr/>
          <p:nvPr/>
        </p:nvCxnSpPr>
        <p:spPr>
          <a:xfrm>
            <a:off x="6097587" y="6228239"/>
            <a:ext cx="720080" cy="0"/>
          </a:xfrm>
          <a:prstGeom prst="straightConnector1">
            <a:avLst/>
          </a:prstGeom>
          <a:noFill/>
          <a:ln w="3175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8CD91AC-5410-4E87-B7E1-F83FE3531A8E}"/>
              </a:ext>
            </a:extLst>
          </p:cNvPr>
          <p:cNvSpPr txBox="1"/>
          <p:nvPr/>
        </p:nvSpPr>
        <p:spPr>
          <a:xfrm>
            <a:off x="7609755" y="5966624"/>
            <a:ext cx="295144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/>
              <a:t>한 개의 </a:t>
            </a:r>
            <a:r>
              <a:rPr lang="en-US" altLang="ko-KR" sz="1400"/>
              <a:t>GameObject + </a:t>
            </a:r>
            <a:r>
              <a:rPr lang="ko-KR" altLang="en-US" sz="1400"/>
              <a:t>한 개의 점</a:t>
            </a:r>
            <a:endParaRPr lang="en-US" altLang="ko-KR" sz="1400"/>
          </a:p>
          <a:p>
            <a:r>
              <a:rPr lang="en-US" altLang="ko-KR" sz="1400"/>
              <a:t>(</a:t>
            </a:r>
            <a:r>
              <a:rPr lang="ko-KR" altLang="en-US" sz="1400"/>
              <a:t>그리고</a:t>
            </a:r>
            <a:r>
              <a:rPr lang="en-US" altLang="ko-KR" sz="1400"/>
              <a:t> Spring </a:t>
            </a:r>
            <a:r>
              <a:rPr lang="ko-KR" altLang="en-US" sz="1400"/>
              <a:t>연결 </a:t>
            </a:r>
            <a:r>
              <a:rPr lang="en-US" altLang="ko-KR" sz="1400"/>
              <a:t>/ </a:t>
            </a:r>
            <a:r>
              <a:rPr lang="ko-KR" altLang="en-US" sz="1400"/>
              <a:t>거리 </a:t>
            </a:r>
            <a:r>
              <a:rPr lang="en-US" altLang="ko-KR" sz="1400"/>
              <a:t>X)</a:t>
            </a:r>
            <a:endParaRPr lang="ko-KR" altLang="en-US" sz="14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4D96EFA-0C53-4BD4-8D59-C25ABFD38B59}"/>
              </a:ext>
            </a:extLst>
          </p:cNvPr>
          <p:cNvSpPr txBox="1"/>
          <p:nvPr/>
        </p:nvSpPr>
        <p:spPr>
          <a:xfrm>
            <a:off x="6908365" y="6069405"/>
            <a:ext cx="60625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/>
              <a:t>대상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9375DA-F475-4EBC-95B3-1A5F0AC6CC6C}"/>
              </a:ext>
            </a:extLst>
          </p:cNvPr>
          <p:cNvSpPr txBox="1"/>
          <p:nvPr/>
        </p:nvSpPr>
        <p:spPr>
          <a:xfrm>
            <a:off x="6386973" y="3671815"/>
            <a:ext cx="266464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/>
              <a:t>Motor </a:t>
            </a:r>
            <a:r>
              <a:rPr lang="ko-KR" altLang="en-US" sz="1400"/>
              <a:t>연결 </a:t>
            </a:r>
            <a:r>
              <a:rPr lang="en-US" altLang="ko-KR" sz="1400"/>
              <a:t>(</a:t>
            </a:r>
            <a:r>
              <a:rPr lang="ko-KR" altLang="en-US" sz="1400"/>
              <a:t>실시간 수정 가능</a:t>
            </a:r>
            <a:r>
              <a:rPr lang="en-US" altLang="ko-KR" sz="1400"/>
              <a:t>)</a:t>
            </a:r>
            <a:endParaRPr lang="ko-KR" altLang="en-US" sz="14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78EC7BD-673A-4115-8A05-5DD426869F6B}"/>
              </a:ext>
            </a:extLst>
          </p:cNvPr>
          <p:cNvSpPr txBox="1"/>
          <p:nvPr/>
        </p:nvSpPr>
        <p:spPr>
          <a:xfrm>
            <a:off x="6457627" y="5256370"/>
            <a:ext cx="1534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복원력</a:t>
            </a:r>
            <a:r>
              <a:rPr lang="en-US" altLang="ko-KR" sz="1400"/>
              <a:t>, </a:t>
            </a:r>
            <a:r>
              <a:rPr lang="ko-KR" altLang="en-US" sz="1400"/>
              <a:t>탄성력 </a:t>
            </a:r>
            <a:r>
              <a:rPr lang="en-US" altLang="ko-KR" sz="1400"/>
              <a:t>X</a:t>
            </a:r>
            <a:endParaRPr lang="ko-KR" altLang="en-US" sz="140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6609B38-6BDE-4B29-9052-71A9744CE9C7}"/>
              </a:ext>
            </a:extLst>
          </p:cNvPr>
          <p:cNvCxnSpPr/>
          <p:nvPr/>
        </p:nvCxnSpPr>
        <p:spPr>
          <a:xfrm>
            <a:off x="5953571" y="5418655"/>
            <a:ext cx="3752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DE22A3E-2A3E-43E9-A24A-F149A0DABB1B}"/>
              </a:ext>
            </a:extLst>
          </p:cNvPr>
          <p:cNvSpPr txBox="1"/>
          <p:nvPr/>
        </p:nvSpPr>
        <p:spPr>
          <a:xfrm>
            <a:off x="6457627" y="462185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서스펜션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CF313A73-203F-4427-973F-26F96118329D}"/>
              </a:ext>
            </a:extLst>
          </p:cNvPr>
          <p:cNvCxnSpPr/>
          <p:nvPr/>
        </p:nvCxnSpPr>
        <p:spPr>
          <a:xfrm>
            <a:off x="5953571" y="4784135"/>
            <a:ext cx="3752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97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Physics 2D / 2D Joints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759" y="981523"/>
            <a:ext cx="10975658" cy="5146060"/>
          </a:xfrm>
        </p:spPr>
        <p:txBody>
          <a:bodyPr/>
          <a:lstStyle/>
          <a:p>
            <a:endParaRPr lang="en-US" altLang="ko-KR"/>
          </a:p>
          <a:p>
            <a:r>
              <a:rPr lang="en-US" altLang="ko-KR"/>
              <a:t>Distance Joint 2D</a:t>
            </a:r>
          </a:p>
          <a:p>
            <a:pPr lvl="1"/>
            <a:r>
              <a:rPr lang="ko-KR" altLang="en-US"/>
              <a:t>목적 </a:t>
            </a:r>
            <a:r>
              <a:rPr lang="en-US" altLang="ko-KR" dirty="0"/>
              <a:t>: </a:t>
            </a:r>
            <a:r>
              <a:rPr lang="ko-KR" altLang="en-US" dirty="0"/>
              <a:t>대상간 </a:t>
            </a:r>
            <a:r>
              <a:rPr lang="ko-KR" altLang="en-US"/>
              <a:t>동일한 거리로 연결</a:t>
            </a:r>
            <a:endParaRPr lang="en-US" altLang="ko-KR" dirty="0"/>
          </a:p>
          <a:p>
            <a:pPr lvl="1"/>
            <a:r>
              <a:rPr lang="ko-KR" altLang="en-US"/>
              <a:t>특징 </a:t>
            </a:r>
            <a:r>
              <a:rPr lang="en-US" altLang="ko-KR" dirty="0"/>
              <a:t>: </a:t>
            </a:r>
            <a:r>
              <a:rPr lang="ko-KR" altLang="en-US" dirty="0"/>
              <a:t>최대 거리를 지정할 수 있음 </a:t>
            </a:r>
            <a:r>
              <a:rPr lang="en-US" altLang="ko-KR"/>
              <a:t>(Max Distance Only)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/>
              <a:t>Spring Joint</a:t>
            </a:r>
          </a:p>
          <a:p>
            <a:pPr lvl="1"/>
            <a:r>
              <a:rPr lang="ko-KR" altLang="en-US"/>
              <a:t>목적 </a:t>
            </a:r>
            <a:r>
              <a:rPr lang="en-US" altLang="ko-KR"/>
              <a:t>: </a:t>
            </a:r>
            <a:r>
              <a:rPr lang="ko-KR" altLang="en-US"/>
              <a:t>대상간 동일한 거리로 연결</a:t>
            </a:r>
            <a:r>
              <a:rPr lang="en-US" altLang="ko-KR"/>
              <a:t> </a:t>
            </a:r>
          </a:p>
          <a:p>
            <a:pPr lvl="1"/>
            <a:r>
              <a:rPr lang="ko-KR" altLang="en-US"/>
              <a:t>특징 </a:t>
            </a:r>
            <a:r>
              <a:rPr lang="en-US" altLang="ko-KR"/>
              <a:t>: </a:t>
            </a:r>
            <a:r>
              <a:rPr lang="ko-KR" altLang="en-US"/>
              <a:t>스프링처럼 연결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Fixed </a:t>
            </a:r>
            <a:r>
              <a:rPr lang="en-US" altLang="ko-KR" dirty="0"/>
              <a:t>Joint</a:t>
            </a:r>
          </a:p>
          <a:p>
            <a:pPr lvl="1"/>
            <a:r>
              <a:rPr lang="ko-KR" altLang="en-US" dirty="0"/>
              <a:t>목적 </a:t>
            </a:r>
            <a:r>
              <a:rPr lang="en-US" altLang="ko-KR" dirty="0"/>
              <a:t>: </a:t>
            </a:r>
            <a:r>
              <a:rPr lang="ko-KR" altLang="en-US" dirty="0"/>
              <a:t>서로 상대적인 위치와 </a:t>
            </a:r>
            <a:r>
              <a:rPr lang="ko-KR" altLang="en-US"/>
              <a:t>각도를 유지하도록 연결</a:t>
            </a:r>
            <a:endParaRPr lang="en-US" altLang="ko-KR"/>
          </a:p>
          <a:p>
            <a:pPr lvl="1"/>
            <a:r>
              <a:rPr lang="ko-KR" altLang="en-US"/>
              <a:t>특징 </a:t>
            </a:r>
            <a:r>
              <a:rPr lang="en-US" altLang="ko-KR"/>
              <a:t>: </a:t>
            </a:r>
            <a:r>
              <a:rPr lang="ko-KR" altLang="en-US"/>
              <a:t>스프링처럼 </a:t>
            </a:r>
            <a:r>
              <a:rPr lang="ko-KR" altLang="en-US" dirty="0"/>
              <a:t>연결 </a:t>
            </a:r>
            <a:r>
              <a:rPr lang="en-US" altLang="ko-KR" dirty="0"/>
              <a:t>– </a:t>
            </a:r>
            <a:r>
              <a:rPr lang="ko-KR" altLang="en-US" dirty="0"/>
              <a:t>탄성 </a:t>
            </a:r>
            <a:r>
              <a:rPr lang="en-US" altLang="ko-KR" dirty="0"/>
              <a:t>(</a:t>
            </a:r>
            <a:r>
              <a:rPr lang="ko-KR" altLang="en-US" dirty="0"/>
              <a:t>연결 정도는 </a:t>
            </a:r>
            <a:r>
              <a:rPr lang="en-US" altLang="ko-KR" dirty="0"/>
              <a:t>Frequency</a:t>
            </a:r>
            <a:r>
              <a:rPr lang="ko-KR" altLang="en-US" dirty="0"/>
              <a:t>로 정의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Relative Joint</a:t>
            </a:r>
          </a:p>
          <a:p>
            <a:pPr lvl="1"/>
            <a:r>
              <a:rPr lang="ko-KR" altLang="en-US" dirty="0"/>
              <a:t>목적 </a:t>
            </a:r>
            <a:r>
              <a:rPr lang="en-US" altLang="ko-KR" dirty="0"/>
              <a:t>: </a:t>
            </a:r>
            <a:r>
              <a:rPr lang="ko-KR" altLang="en-US" dirty="0"/>
              <a:t>서로 상대적인 위치와 </a:t>
            </a:r>
            <a:r>
              <a:rPr lang="ko-KR" altLang="en-US"/>
              <a:t>각도를 유지하도록 연결</a:t>
            </a:r>
            <a:endParaRPr lang="en-US" altLang="ko-KR"/>
          </a:p>
          <a:p>
            <a:pPr lvl="1"/>
            <a:r>
              <a:rPr lang="ko-KR" altLang="en-US"/>
              <a:t>특징 </a:t>
            </a:r>
            <a:r>
              <a:rPr lang="en-US" altLang="ko-KR"/>
              <a:t>: </a:t>
            </a:r>
            <a:r>
              <a:rPr lang="ko-KR" altLang="en-US"/>
              <a:t>모터로 연결 </a:t>
            </a:r>
            <a:r>
              <a:rPr lang="en-US" altLang="ko-KR"/>
              <a:t>- </a:t>
            </a:r>
            <a:r>
              <a:rPr lang="ko-KR" altLang="en-US"/>
              <a:t>축을 </a:t>
            </a:r>
            <a:r>
              <a:rPr lang="ko-KR" altLang="en-US" dirty="0"/>
              <a:t>기준으로 회전 가능하도록 </a:t>
            </a:r>
            <a:r>
              <a:rPr lang="ko-KR" altLang="en-US"/>
              <a:t>연결 </a:t>
            </a:r>
            <a:br>
              <a:rPr lang="en-US" altLang="ko-KR"/>
            </a:br>
            <a:r>
              <a:rPr lang="en-US" altLang="ko-KR"/>
              <a:t>          runtime</a:t>
            </a:r>
            <a:r>
              <a:rPr lang="ko-KR" altLang="en-US" dirty="0"/>
              <a:t>에 거리</a:t>
            </a:r>
            <a:r>
              <a:rPr lang="en-US" altLang="ko-KR" dirty="0"/>
              <a:t>, </a:t>
            </a:r>
            <a:r>
              <a:rPr lang="ko-KR" altLang="en-US" dirty="0"/>
              <a:t>각도 변경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Picture 2" descr="https://docs.unity3d.com/kr/current/uploads/Main/DistanceJoint2DInspector.png">
            <a:extLst>
              <a:ext uri="{FF2B5EF4-FFF2-40B4-BE49-F238E27FC236}">
                <a16:creationId xmlns:a16="http://schemas.microsoft.com/office/drawing/2014/main" id="{8061236D-E822-4F29-8151-7F157788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732" y="1242621"/>
            <a:ext cx="4080186" cy="115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docs.unity3d.com/kr/current/uploads/Main/SpringJoint2DInspector.png">
            <a:extLst>
              <a:ext uri="{FF2B5EF4-FFF2-40B4-BE49-F238E27FC236}">
                <a16:creationId xmlns:a16="http://schemas.microsoft.com/office/drawing/2014/main" id="{61D7364C-9184-4D42-B56D-F88CDAB6A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732" y="2496240"/>
            <a:ext cx="4080186" cy="126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s://docs.unity3d.com/kr/current/uploads/Main/FixedJoint2DInspector.png">
            <a:extLst>
              <a:ext uri="{FF2B5EF4-FFF2-40B4-BE49-F238E27FC236}">
                <a16:creationId xmlns:a16="http://schemas.microsoft.com/office/drawing/2014/main" id="{BD30533F-7779-4DB7-B013-4609CE968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732" y="3864436"/>
            <a:ext cx="4080186" cy="115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ttps://docs.unity3d.com/kr/current/uploads/Main/RelativeJoint2DInspector.png">
            <a:extLst>
              <a:ext uri="{FF2B5EF4-FFF2-40B4-BE49-F238E27FC236}">
                <a16:creationId xmlns:a16="http://schemas.microsoft.com/office/drawing/2014/main" id="{215E0844-A15C-466C-9306-8E69CF312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731" y="5118055"/>
            <a:ext cx="4065341" cy="126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475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90966-035F-42EE-9912-BA3C19C40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03. Physics 2D / 2D Joints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34F4AC-8D8F-41F8-8182-C4A02462E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Hinge</a:t>
            </a:r>
            <a:r>
              <a:rPr lang="ko-KR" altLang="en-US"/>
              <a:t> </a:t>
            </a:r>
            <a:r>
              <a:rPr lang="en-US" altLang="ko-KR"/>
              <a:t>Joint</a:t>
            </a:r>
            <a:r>
              <a:rPr lang="ko-KR" altLang="en-US"/>
              <a:t> </a:t>
            </a:r>
            <a:r>
              <a:rPr lang="en-US" altLang="ko-KR"/>
              <a:t>2D</a:t>
            </a:r>
          </a:p>
          <a:p>
            <a:pPr lvl="1"/>
            <a:r>
              <a:rPr lang="ko-KR" altLang="en-US"/>
              <a:t>목적</a:t>
            </a:r>
            <a:r>
              <a:rPr lang="en-US" altLang="ko-KR"/>
              <a:t> : </a:t>
            </a:r>
            <a:r>
              <a:rPr lang="ko-KR" altLang="en-US"/>
              <a:t>대상을 상호 회전하도록 고정 연결</a:t>
            </a:r>
            <a:endParaRPr lang="en-US" altLang="ko-KR"/>
          </a:p>
          <a:p>
            <a:pPr lvl="1"/>
            <a:r>
              <a:rPr lang="ko-KR" altLang="en-US"/>
              <a:t>특징 </a:t>
            </a:r>
            <a:r>
              <a:rPr lang="en-US" altLang="ko-KR"/>
              <a:t>: </a:t>
            </a:r>
            <a:r>
              <a:rPr lang="ko-KR" altLang="en-US"/>
              <a:t>수동회전</a:t>
            </a:r>
            <a:r>
              <a:rPr lang="en-US" altLang="ko-KR"/>
              <a:t>, </a:t>
            </a:r>
            <a:r>
              <a:rPr lang="ko-KR" altLang="en-US"/>
              <a:t>자동회전</a:t>
            </a:r>
            <a:r>
              <a:rPr lang="en-US" altLang="ko-KR"/>
              <a:t>(</a:t>
            </a:r>
            <a:r>
              <a:rPr lang="ko-KR" altLang="en-US"/>
              <a:t>모터 사용</a:t>
            </a:r>
            <a:r>
              <a:rPr lang="en-US" altLang="ko-KR"/>
              <a:t>), </a:t>
            </a:r>
            <a:r>
              <a:rPr lang="ko-KR" altLang="en-US"/>
              <a:t>회전 범위 지정이 가능</a:t>
            </a:r>
            <a:endParaRPr lang="en-US" altLang="ko-KR"/>
          </a:p>
          <a:p>
            <a:pPr lvl="1"/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Wheel Joint 2D</a:t>
            </a:r>
          </a:p>
          <a:p>
            <a:pPr lvl="1"/>
            <a:r>
              <a:rPr lang="ko-KR" altLang="en-US"/>
              <a:t>목적 </a:t>
            </a:r>
            <a:r>
              <a:rPr lang="en-US" altLang="ko-KR"/>
              <a:t>: </a:t>
            </a:r>
            <a:r>
              <a:rPr lang="ko-KR" altLang="en-US"/>
              <a:t>대상을 상호 회전하도록 서스펜션 연결 </a:t>
            </a:r>
            <a:endParaRPr lang="en-US" altLang="ko-KR"/>
          </a:p>
          <a:p>
            <a:pPr lvl="1"/>
            <a:r>
              <a:rPr lang="ko-KR" altLang="en-US"/>
              <a:t>특징 </a:t>
            </a:r>
            <a:r>
              <a:rPr lang="en-US" altLang="ko-KR"/>
              <a:t>: </a:t>
            </a:r>
            <a:r>
              <a:rPr lang="ko-KR" altLang="en-US"/>
              <a:t>수동회전</a:t>
            </a:r>
            <a:r>
              <a:rPr lang="en-US" altLang="ko-KR"/>
              <a:t>, </a:t>
            </a:r>
            <a:r>
              <a:rPr lang="ko-KR" altLang="en-US"/>
              <a:t>자동회전</a:t>
            </a:r>
            <a:r>
              <a:rPr lang="en-US" altLang="ko-KR"/>
              <a:t>(</a:t>
            </a:r>
            <a:r>
              <a:rPr lang="ko-KR" altLang="en-US"/>
              <a:t>모터 사용</a:t>
            </a:r>
            <a:r>
              <a:rPr lang="en-US" altLang="ko-KR"/>
              <a:t>), </a:t>
            </a:r>
            <a:r>
              <a:rPr lang="ko-KR" altLang="en-US"/>
              <a:t>회전범위 제약없음</a:t>
            </a:r>
          </a:p>
        </p:txBody>
      </p:sp>
      <p:pic>
        <p:nvPicPr>
          <p:cNvPr id="1028" name="Picture 4" descr="https://docs.unity3d.com/kr/current/uploads/Main/HingeJoint2DInspector.png">
            <a:extLst>
              <a:ext uri="{FF2B5EF4-FFF2-40B4-BE49-F238E27FC236}">
                <a16:creationId xmlns:a16="http://schemas.microsoft.com/office/drawing/2014/main" id="{F9077E28-6A4F-483C-A801-7A051FA12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806" y="1380226"/>
            <a:ext cx="5153015" cy="232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docs.unity3d.com/kr/current/uploads/Main/WheelJoint2DInspector.png">
            <a:extLst>
              <a:ext uri="{FF2B5EF4-FFF2-40B4-BE49-F238E27FC236}">
                <a16:creationId xmlns:a16="http://schemas.microsoft.com/office/drawing/2014/main" id="{997891C3-8330-41BE-84CF-3CB4098D2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806" y="3927103"/>
            <a:ext cx="5153015" cy="231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011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90966-035F-42EE-9912-BA3C19C40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03. Physics 2D / 2D Joints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34F4AC-8D8F-41F8-8182-C4A02462E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Friction Joint 2D</a:t>
            </a:r>
          </a:p>
          <a:p>
            <a:pPr lvl="1"/>
            <a:r>
              <a:rPr lang="ko-KR" altLang="en-US"/>
              <a:t>목적 </a:t>
            </a:r>
            <a:r>
              <a:rPr lang="en-US" altLang="ko-KR"/>
              <a:t>: </a:t>
            </a:r>
            <a:r>
              <a:rPr lang="ko-KR" altLang="en-US"/>
              <a:t>대상간 거리</a:t>
            </a:r>
            <a:r>
              <a:rPr lang="en-US" altLang="ko-KR"/>
              <a:t>, </a:t>
            </a:r>
            <a:r>
              <a:rPr lang="ko-KR" altLang="en-US"/>
              <a:t>각도를 점차 줄이도록 연결 </a:t>
            </a:r>
            <a:endParaRPr lang="en-US" altLang="ko-KR"/>
          </a:p>
          <a:p>
            <a:pPr lvl="1"/>
            <a:r>
              <a:rPr lang="ko-KR" altLang="en-US"/>
              <a:t>특징 </a:t>
            </a:r>
            <a:r>
              <a:rPr lang="en-US" altLang="ko-KR"/>
              <a:t>: </a:t>
            </a:r>
            <a:r>
              <a:rPr lang="ko-KR" altLang="en-US"/>
              <a:t>복원력</a:t>
            </a:r>
            <a:r>
              <a:rPr lang="en-US" altLang="ko-KR"/>
              <a:t>, </a:t>
            </a:r>
            <a:r>
              <a:rPr lang="ko-KR" altLang="en-US"/>
              <a:t>탄성력이 없음</a:t>
            </a:r>
            <a:endParaRPr lang="en-US" altLang="ko-KR"/>
          </a:p>
          <a:p>
            <a:pPr lvl="1"/>
            <a:r>
              <a:rPr lang="ko-KR" altLang="en-US"/>
              <a:t>비교대상</a:t>
            </a:r>
            <a:r>
              <a:rPr lang="en-US" altLang="ko-KR"/>
              <a:t>: Relative Joint 2D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r>
              <a:rPr lang="en-US" altLang="ko-KR"/>
              <a:t>Target Joint 2D</a:t>
            </a:r>
          </a:p>
          <a:p>
            <a:pPr lvl="1"/>
            <a:r>
              <a:rPr lang="ko-KR" altLang="en-US"/>
              <a:t>목적 </a:t>
            </a:r>
            <a:r>
              <a:rPr lang="en-US" altLang="ko-KR"/>
              <a:t>: GameObject</a:t>
            </a:r>
            <a:r>
              <a:rPr lang="ko-KR" altLang="en-US"/>
              <a:t>와 한 지점을 연결</a:t>
            </a:r>
            <a:endParaRPr lang="en-US" altLang="ko-KR"/>
          </a:p>
          <a:p>
            <a:pPr lvl="1"/>
            <a:r>
              <a:rPr lang="ko-KR" altLang="en-US"/>
              <a:t>특징 </a:t>
            </a:r>
            <a:r>
              <a:rPr lang="en-US" altLang="ko-KR"/>
              <a:t>: </a:t>
            </a:r>
            <a:r>
              <a:rPr lang="ko-KR" altLang="en-US"/>
              <a:t>탄성력이 있는 스프링 연결 </a:t>
            </a:r>
            <a:r>
              <a:rPr lang="en-US" altLang="ko-KR"/>
              <a:t>/ </a:t>
            </a:r>
            <a:r>
              <a:rPr lang="ko-KR" altLang="en-US"/>
              <a:t>거리를 유지하지 않음</a:t>
            </a:r>
            <a:endParaRPr lang="en-US" altLang="ko-KR"/>
          </a:p>
          <a:p>
            <a:pPr lvl="1"/>
            <a:r>
              <a:rPr lang="ko-KR" altLang="en-US"/>
              <a:t>비교대상</a:t>
            </a:r>
            <a:r>
              <a:rPr lang="en-US" altLang="ko-KR"/>
              <a:t>: Spring Joint 2D / Distance Joint 2D</a:t>
            </a:r>
          </a:p>
          <a:p>
            <a:pPr lvl="1"/>
            <a:endParaRPr lang="en-US" altLang="ko-KR"/>
          </a:p>
        </p:txBody>
      </p:sp>
      <p:pic>
        <p:nvPicPr>
          <p:cNvPr id="1026" name="Picture 2" descr="https://docs.unity3d.com/kr/current/uploads/Main/TargetJoint2DInspector.png">
            <a:extLst>
              <a:ext uri="{FF2B5EF4-FFF2-40B4-BE49-F238E27FC236}">
                <a16:creationId xmlns:a16="http://schemas.microsoft.com/office/drawing/2014/main" id="{E08C70D8-D7A3-4480-8476-EF06D717D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806" y="3553309"/>
            <a:ext cx="5169421" cy="116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docs.unity3d.com/kr/current/uploads/Main/FrictionJoint2DInspector.png">
            <a:extLst>
              <a:ext uri="{FF2B5EF4-FFF2-40B4-BE49-F238E27FC236}">
                <a16:creationId xmlns:a16="http://schemas.microsoft.com/office/drawing/2014/main" id="{216A07E2-4542-48C5-A131-C026CE3ED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806" y="1845618"/>
            <a:ext cx="5142109" cy="145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614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4A27F3-8A7C-46B2-B57B-07BEFA2DA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04. Effector 2D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63DE8D-C193-4155-9A1A-73C26761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759" y="981523"/>
            <a:ext cx="10975658" cy="5146060"/>
          </a:xfrm>
        </p:spPr>
        <p:txBody>
          <a:bodyPr/>
          <a:lstStyle/>
          <a:p>
            <a:r>
              <a:rPr lang="en-US" altLang="ko-KR"/>
              <a:t>Effector : GameObject Collider</a:t>
            </a:r>
            <a:r>
              <a:rPr lang="ko-KR" altLang="en-US"/>
              <a:t>들 상호간에 적용될 물리적 힘을 정의</a:t>
            </a:r>
            <a:br>
              <a:rPr lang="en-US" altLang="ko-KR"/>
            </a:br>
            <a:r>
              <a:rPr lang="ko-KR" altLang="en-US"/>
              <a:t>두 </a:t>
            </a:r>
            <a:r>
              <a:rPr lang="en-US" altLang="ko-KR"/>
              <a:t>GameObject</a:t>
            </a:r>
            <a:r>
              <a:rPr lang="ko-KR" altLang="en-US"/>
              <a:t>가 만났을 때</a:t>
            </a:r>
            <a:r>
              <a:rPr lang="en-US" altLang="ko-KR"/>
              <a:t>, </a:t>
            </a:r>
            <a:r>
              <a:rPr lang="ko-KR" altLang="en-US"/>
              <a:t>즉 충돌이 발생했을 때 적용시키고자 하는 힘</a:t>
            </a:r>
            <a:endParaRPr lang="en-US" altLang="ko-KR"/>
          </a:p>
          <a:p>
            <a:pPr lvl="1"/>
            <a:r>
              <a:rPr lang="en-US" altLang="ko-KR"/>
              <a:t>Area : </a:t>
            </a:r>
            <a:r>
              <a:rPr lang="ko-KR" altLang="en-US"/>
              <a:t>특정 영역에 접촉하는 </a:t>
            </a:r>
            <a:r>
              <a:rPr lang="en-US" altLang="ko-KR"/>
              <a:t>GameObject</a:t>
            </a:r>
            <a:r>
              <a:rPr lang="ko-KR" altLang="en-US"/>
              <a:t>에 힘을 가함 </a:t>
            </a:r>
            <a:r>
              <a:rPr lang="en-US" altLang="ko-KR"/>
              <a:t>(</a:t>
            </a:r>
            <a:r>
              <a:rPr lang="ko-KR" altLang="en-US"/>
              <a:t>힘의 각도</a:t>
            </a:r>
            <a:r>
              <a:rPr lang="en-US" altLang="ko-KR"/>
              <a:t>, </a:t>
            </a:r>
            <a:r>
              <a:rPr lang="ko-KR" altLang="en-US"/>
              <a:t>크기</a:t>
            </a:r>
            <a:r>
              <a:rPr lang="en-US" altLang="ko-KR"/>
              <a:t>, </a:t>
            </a:r>
            <a:r>
              <a:rPr lang="ko-KR" altLang="en-US"/>
              <a:t>편차 등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Buoancy : </a:t>
            </a:r>
            <a:r>
              <a:rPr lang="ko-KR" altLang="en-US"/>
              <a:t>특정 영역에 접촉하는 </a:t>
            </a:r>
            <a:r>
              <a:rPr lang="en-US" altLang="ko-KR"/>
              <a:t>GameObject</a:t>
            </a:r>
            <a:r>
              <a:rPr lang="ko-KR" altLang="en-US"/>
              <a:t>에 부력과 같은 힘을 가함 </a:t>
            </a:r>
            <a:r>
              <a:rPr lang="en-US" altLang="ko-KR"/>
              <a:t>(</a:t>
            </a:r>
            <a:r>
              <a:rPr lang="ko-KR" altLang="en-US"/>
              <a:t>유체의 표면</a:t>
            </a:r>
            <a:r>
              <a:rPr lang="en-US" altLang="ko-KR"/>
              <a:t>, </a:t>
            </a:r>
            <a:r>
              <a:rPr lang="ko-KR" altLang="en-US"/>
              <a:t>밀도</a:t>
            </a:r>
            <a:r>
              <a:rPr lang="en-US" altLang="ko-KR"/>
              <a:t>, </a:t>
            </a:r>
            <a:r>
              <a:rPr lang="ko-KR" altLang="en-US"/>
              <a:t>흐름 등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Point : </a:t>
            </a:r>
            <a:r>
              <a:rPr lang="ko-KR" altLang="en-US"/>
              <a:t>특정 포인트로 끌어당기거나 밀어내는 힘을 가함 </a:t>
            </a:r>
            <a:r>
              <a:rPr lang="en-US" altLang="ko-KR"/>
              <a:t>(</a:t>
            </a:r>
            <a:r>
              <a:rPr lang="ko-KR" altLang="en-US"/>
              <a:t>힘의 크기</a:t>
            </a:r>
            <a:r>
              <a:rPr lang="en-US" altLang="ko-KR"/>
              <a:t>, </a:t>
            </a:r>
            <a:r>
              <a:rPr lang="ko-KR" altLang="en-US"/>
              <a:t>편차</a:t>
            </a:r>
            <a:r>
              <a:rPr lang="en-US" altLang="ko-KR"/>
              <a:t>, </a:t>
            </a:r>
            <a:r>
              <a:rPr lang="ko-KR" altLang="en-US"/>
              <a:t>힘 종류 등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Platform : One way collision, </a:t>
            </a:r>
            <a:r>
              <a:rPr lang="ko-KR" altLang="en-US"/>
              <a:t>마찰</a:t>
            </a:r>
            <a:r>
              <a:rPr lang="en-US" altLang="ko-KR"/>
              <a:t>, </a:t>
            </a:r>
            <a:r>
              <a:rPr lang="ko-KR" altLang="en-US"/>
              <a:t>바운스 등을 적용하고자 할 때</a:t>
            </a:r>
            <a:endParaRPr lang="en-US" altLang="ko-KR"/>
          </a:p>
          <a:p>
            <a:pPr lvl="1"/>
            <a:r>
              <a:rPr lang="en-US" altLang="ko-KR"/>
              <a:t>Surface : </a:t>
            </a:r>
            <a:r>
              <a:rPr lang="ko-KR" altLang="en-US"/>
              <a:t>특정 표면에 접촉하는 </a:t>
            </a:r>
            <a:r>
              <a:rPr lang="en-US" altLang="ko-KR"/>
              <a:t>GameObject</a:t>
            </a:r>
            <a:r>
              <a:rPr lang="ko-KR" altLang="en-US"/>
              <a:t>에 힘을 가함 </a:t>
            </a:r>
            <a:r>
              <a:rPr lang="en-US" altLang="ko-KR"/>
              <a:t>(</a:t>
            </a:r>
            <a:r>
              <a:rPr lang="ko-KR" altLang="en-US"/>
              <a:t>속도</a:t>
            </a:r>
            <a:r>
              <a:rPr lang="en-US" altLang="ko-KR"/>
              <a:t>, </a:t>
            </a:r>
            <a:r>
              <a:rPr lang="ko-KR" altLang="en-US"/>
              <a:t>편차 등</a:t>
            </a:r>
            <a:r>
              <a:rPr lang="en-US" altLang="ko-KR"/>
              <a:t>)</a:t>
            </a:r>
          </a:p>
          <a:p>
            <a:pPr lvl="1"/>
            <a:endParaRPr lang="en-US" altLang="ko-KR"/>
          </a:p>
        </p:txBody>
      </p:sp>
      <p:pic>
        <p:nvPicPr>
          <p:cNvPr id="4098" name="Picture 2" descr="The Area Effector 2D Inspector">
            <a:extLst>
              <a:ext uri="{FF2B5EF4-FFF2-40B4-BE49-F238E27FC236}">
                <a16:creationId xmlns:a16="http://schemas.microsoft.com/office/drawing/2014/main" id="{0D91F51D-94AC-47ED-A142-6AF37A775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172" y="3089172"/>
            <a:ext cx="29718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he Buoyancy Effector 2D Inspector">
            <a:extLst>
              <a:ext uri="{FF2B5EF4-FFF2-40B4-BE49-F238E27FC236}">
                <a16:creationId xmlns:a16="http://schemas.microsoft.com/office/drawing/2014/main" id="{F7EB9AD0-8B07-41D8-A994-6575779616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054"/>
          <a:stretch/>
        </p:blipFill>
        <p:spPr bwMode="auto">
          <a:xfrm>
            <a:off x="4445738" y="3089172"/>
            <a:ext cx="3384376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The Point Effector 2D Inspector">
            <a:extLst>
              <a:ext uri="{FF2B5EF4-FFF2-40B4-BE49-F238E27FC236}">
                <a16:creationId xmlns:a16="http://schemas.microsoft.com/office/drawing/2014/main" id="{3698115A-BFE1-469B-B449-142E145A1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826" y="3069754"/>
            <a:ext cx="2817616" cy="173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The Platform Effector 2D Inspector">
            <a:extLst>
              <a:ext uri="{FF2B5EF4-FFF2-40B4-BE49-F238E27FC236}">
                <a16:creationId xmlns:a16="http://schemas.microsoft.com/office/drawing/2014/main" id="{A95EA0EF-884E-4ECF-A2D3-E95B91EFF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437" y="4941962"/>
            <a:ext cx="38671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The Surface Effector 2D Inspector">
            <a:extLst>
              <a:ext uri="{FF2B5EF4-FFF2-40B4-BE49-F238E27FC236}">
                <a16:creationId xmlns:a16="http://schemas.microsoft.com/office/drawing/2014/main" id="{86447EC3-1F6D-4F9E-BE96-4A09F09B8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772" y="4941962"/>
            <a:ext cx="309562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909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How to debug Script</a:t>
            </a:r>
            <a:endParaRPr lang="ko-KR" altLang="en-US" dirty="0"/>
          </a:p>
        </p:txBody>
      </p:sp>
      <p:pic>
        <p:nvPicPr>
          <p:cNvPr id="1026" name="Picture 2" descr="http://cfile1.uf.tistory.com/image/2176604F57A0BA0E239C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155" y="1197546"/>
            <a:ext cx="7737376" cy="4926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29895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6988</TotalTime>
  <Words>1354</Words>
  <Application>Microsoft Office PowerPoint</Application>
  <PresentationFormat>사용자 지정</PresentationFormat>
  <Paragraphs>271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D2Coding</vt:lpstr>
      <vt:lpstr>다음_Regular</vt:lpstr>
      <vt:lpstr>맑은 고딕</vt:lpstr>
      <vt:lpstr>Arial</vt:lpstr>
      <vt:lpstr>Symbol</vt:lpstr>
      <vt:lpstr>Wingdings</vt:lpstr>
      <vt:lpstr>Default Theme</vt:lpstr>
      <vt:lpstr>How to Import Sprite</vt:lpstr>
      <vt:lpstr>이미지 파일의 크기</vt:lpstr>
      <vt:lpstr>03. Physics 2D / 2D Joints</vt:lpstr>
      <vt:lpstr>03. Physics 2D / 2D Joints</vt:lpstr>
      <vt:lpstr>03. Physics 2D / 2D Joints</vt:lpstr>
      <vt:lpstr>03. Physics 2D / 2D Joints</vt:lpstr>
      <vt:lpstr>03. Physics 2D / 2D Joints</vt:lpstr>
      <vt:lpstr>04. Effector 2D</vt:lpstr>
      <vt:lpstr>How to debug Script</vt:lpstr>
      <vt:lpstr>How to handle Collision Event</vt:lpstr>
      <vt:lpstr>How to access GameObject in Script</vt:lpstr>
      <vt:lpstr>How to access GameObject in Script (continue)</vt:lpstr>
      <vt:lpstr>Unity Coordinate System</vt:lpstr>
      <vt:lpstr>How to obtain coorinates of Mouse-Clicked-Point</vt:lpstr>
      <vt:lpstr>How to move GameObject</vt:lpstr>
      <vt:lpstr>Unity에서의 각도 표현</vt:lpstr>
      <vt:lpstr>How to rotate GameObject</vt:lpstr>
      <vt:lpstr>How to obtain the degree of two GameObject</vt:lpstr>
      <vt:lpstr>How to move Main Camera</vt:lpstr>
      <vt:lpstr>How to destroy GameObject</vt:lpstr>
      <vt:lpstr>UI &amp;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Chap1. Working in Unity</dc:title>
  <dc:creator>Windows 사용자</dc:creator>
  <cp:lastModifiedBy>김 민수</cp:lastModifiedBy>
  <cp:revision>230</cp:revision>
  <dcterms:created xsi:type="dcterms:W3CDTF">2018-01-19T02:33:27Z</dcterms:created>
  <dcterms:modified xsi:type="dcterms:W3CDTF">2018-04-19T22:26:10Z</dcterms:modified>
</cp:coreProperties>
</file>