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D1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46D3-9E17-4A61-8B12-4C39D798DFE8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5DE4-E338-4D94-B1C9-BA2EF93AA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19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46D3-9E17-4A61-8B12-4C39D798DFE8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5DE4-E338-4D94-B1C9-BA2EF93AA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97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46D3-9E17-4A61-8B12-4C39D798DFE8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5DE4-E338-4D94-B1C9-BA2EF93AA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2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46D3-9E17-4A61-8B12-4C39D798DFE8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5DE4-E338-4D94-B1C9-BA2EF93AA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21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46D3-9E17-4A61-8B12-4C39D798DFE8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5DE4-E338-4D94-B1C9-BA2EF93AA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03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46D3-9E17-4A61-8B12-4C39D798DFE8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5DE4-E338-4D94-B1C9-BA2EF93AA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59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46D3-9E17-4A61-8B12-4C39D798DFE8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5DE4-E338-4D94-B1C9-BA2EF93AA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05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46D3-9E17-4A61-8B12-4C39D798DFE8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5DE4-E338-4D94-B1C9-BA2EF93AA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01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46D3-9E17-4A61-8B12-4C39D798DFE8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5DE4-E338-4D94-B1C9-BA2EF93AA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1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46D3-9E17-4A61-8B12-4C39D798DFE8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5DE4-E338-4D94-B1C9-BA2EF93AA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88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46D3-9E17-4A61-8B12-4C39D798DFE8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5DE4-E338-4D94-B1C9-BA2EF93AA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66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046D3-9E17-4A61-8B12-4C39D798DFE8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25DE4-E338-4D94-B1C9-BA2EF93AA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80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/>
            </a:extLst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/>
            </a:extLst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400" b="1" dirty="0" smtClean="0"/>
              <a:t>광명시 시장 현황</a:t>
            </a:r>
            <a:endParaRPr kumimoji="0" lang="ko-KR" altLang="en-US" sz="2400" b="1" dirty="0">
              <a:ea typeface="맑은 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743" y="1525714"/>
            <a:ext cx="3718394" cy="3940133"/>
          </a:xfrm>
          <a:prstGeom prst="rect">
            <a:avLst/>
          </a:prstGeom>
        </p:spPr>
      </p:pic>
      <p:sp>
        <p:nvSpPr>
          <p:cNvPr id="9" name="모서리가 둥근 직사각형 51">
            <a:extLst>
              <a:ext uri="{FF2B5EF4-FFF2-40B4-BE49-F238E27FC236}"/>
            </a:extLst>
          </p:cNvPr>
          <p:cNvSpPr/>
          <p:nvPr/>
        </p:nvSpPr>
        <p:spPr bwMode="auto">
          <a:xfrm>
            <a:off x="806556" y="1525714"/>
            <a:ext cx="4602162" cy="4655630"/>
          </a:xfrm>
          <a:prstGeom prst="roundRect">
            <a:avLst>
              <a:gd name="adj" fmla="val 2767"/>
            </a:avLst>
          </a:prstGeom>
          <a:solidFill>
            <a:schemeClr val="bg1">
              <a:alpha val="76000"/>
            </a:schemeClr>
          </a:solidFill>
          <a:ln w="12700">
            <a:solidFill>
              <a:sysClr val="window" lastClr="FFFFFF">
                <a:lumMod val="75000"/>
              </a:sysClr>
            </a:solidFill>
            <a:prstDash val="sysDot"/>
            <a:round/>
            <a:headEnd/>
            <a:tailEnd/>
          </a:ln>
          <a:effectLst/>
        </p:spPr>
        <p:txBody>
          <a:bodyPr anchor="ctr"/>
          <a:lstStyle/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광명 문화의 집</a:t>
            </a:r>
            <a:endParaRPr lang="en-US" altLang="ko-KR" sz="1200" b="1" kern="0" dirty="0">
              <a:solidFill>
                <a:prstClr val="black"/>
              </a:solidFill>
              <a:latin typeface="맑은 고딕" pitchFamily="50" charset="-127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: 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시민 문화 예술 교육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, 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생활문화공동체 외 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10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개의</a:t>
            </a:r>
            <a:endParaRPr lang="en-US" altLang="ko-KR" sz="1200" b="1" kern="0" dirty="0" smtClean="0">
              <a:solidFill>
                <a:prstClr val="black"/>
              </a:solidFill>
              <a:latin typeface="맑은 고딕" pitchFamily="50" charset="-127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 문화예술 </a:t>
            </a:r>
            <a:r>
              <a:rPr lang="ko-KR" altLang="en-US" sz="1200" b="1" kern="0" dirty="0" err="1" smtClean="0">
                <a:solidFill>
                  <a:prstClr val="black"/>
                </a:solidFill>
                <a:latin typeface="맑은 고딕" pitchFamily="50" charset="-127"/>
              </a:rPr>
              <a:t>콘텐츠</a:t>
            </a:r>
            <a:endParaRPr lang="en-US" altLang="ko-KR" sz="1200" b="1" kern="0" dirty="0" smtClean="0">
              <a:solidFill>
                <a:prstClr val="black"/>
              </a:solidFill>
              <a:latin typeface="맑은 고딕" pitchFamily="50" charset="-127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endParaRPr lang="en-US" altLang="ko-KR" sz="1200" b="1" kern="0" dirty="0" smtClean="0">
              <a:solidFill>
                <a:prstClr val="black"/>
              </a:solidFill>
              <a:latin typeface="맑은 고딕" pitchFamily="50" charset="-127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2. 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광명 문화원</a:t>
            </a:r>
            <a:endParaRPr lang="en-US" altLang="ko-KR" sz="1200" b="1" kern="0" dirty="0" smtClean="0">
              <a:solidFill>
                <a:prstClr val="black"/>
              </a:solidFill>
              <a:latin typeface="맑은 고딕" pitchFamily="50" charset="-127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: 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지역문화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(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오리문화제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, 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민속예술제 외 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2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개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), </a:t>
            </a: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lang="ko-KR" altLang="en-US" sz="1200" b="1" kern="0" dirty="0" err="1" smtClean="0">
                <a:solidFill>
                  <a:prstClr val="black"/>
                </a:solidFill>
                <a:latin typeface="맑은 고딕" pitchFamily="50" charset="-127"/>
              </a:rPr>
              <a:t>향토사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 보급확대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(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관내답사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, 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향토인물인형극 외 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3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개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)</a:t>
            </a: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endParaRPr lang="en-US" altLang="ko-KR" sz="1200" b="1" kern="0" dirty="0" smtClean="0">
              <a:solidFill>
                <a:prstClr val="black"/>
              </a:solidFill>
              <a:latin typeface="맑은 고딕" pitchFamily="50" charset="-127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kumimoji="0"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3. 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광명시청 문화체육과</a:t>
            </a:r>
            <a:endParaRPr kumimoji="0" lang="en-US" altLang="ko-KR" sz="1200" b="1" kern="0" dirty="0" smtClean="0">
              <a:solidFill>
                <a:prstClr val="black"/>
              </a:solidFill>
              <a:latin typeface="맑은 고딕" pitchFamily="50" charset="-127"/>
              <a:ea typeface="+mn-ea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: 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문화예술단체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, 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광명 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8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경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, 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시민회관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, 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광명동굴</a:t>
            </a:r>
            <a:endParaRPr kumimoji="0" lang="en-US" altLang="ko-KR" sz="1200" b="1" kern="0" dirty="0" smtClean="0">
              <a:solidFill>
                <a:prstClr val="black"/>
              </a:solidFill>
              <a:latin typeface="맑은 고딕" pitchFamily="50" charset="-127"/>
              <a:ea typeface="+mn-ea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endParaRPr lang="en-US" altLang="ko-KR" sz="1200" b="1" kern="0" dirty="0" smtClean="0">
              <a:solidFill>
                <a:prstClr val="black"/>
              </a:solidFill>
              <a:latin typeface="맑은 고딕" pitchFamily="50" charset="-127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4. 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광명시 문화관광</a:t>
            </a:r>
            <a:endParaRPr lang="en-US" altLang="ko-KR" sz="1200" b="1" kern="0" dirty="0" smtClean="0">
              <a:solidFill>
                <a:prstClr val="black"/>
              </a:solidFill>
              <a:latin typeface="맑은 고딕" pitchFamily="50" charset="-127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 </a:t>
            </a:r>
            <a:r>
              <a:rPr kumimoji="0"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: 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광명 </a:t>
            </a:r>
            <a:r>
              <a:rPr kumimoji="0" lang="ko-KR" altLang="en-US" sz="1200" b="1" kern="0" dirty="0" err="1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업사이클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 아트센터</a:t>
            </a:r>
            <a:r>
              <a:rPr kumimoji="0"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, 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축제</a:t>
            </a:r>
            <a:r>
              <a:rPr kumimoji="0"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(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광명 </a:t>
            </a:r>
            <a:r>
              <a:rPr kumimoji="0" lang="ko-KR" altLang="en-US" sz="1200" b="1" kern="0" dirty="0" err="1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해피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 페스티벌</a:t>
            </a:r>
            <a:r>
              <a:rPr kumimoji="0"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, 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광명농악</a:t>
            </a:r>
            <a:endParaRPr kumimoji="0" lang="en-US" altLang="ko-KR" sz="1200" b="1" kern="0" dirty="0" smtClean="0">
              <a:solidFill>
                <a:prstClr val="black"/>
              </a:solidFill>
              <a:latin typeface="맑은 고딕" pitchFamily="50" charset="-127"/>
              <a:ea typeface="+mn-ea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 대축제</a:t>
            </a:r>
            <a:r>
              <a:rPr kumimoji="0"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, </a:t>
            </a:r>
            <a:r>
              <a:rPr kumimoji="0" lang="ko-KR" altLang="en-US" sz="1200" b="1" kern="0" dirty="0" err="1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구름산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 예술제 외 </a:t>
            </a:r>
            <a:r>
              <a:rPr kumimoji="0"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5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개</a:t>
            </a:r>
            <a:r>
              <a:rPr kumimoji="0"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), 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공연</a:t>
            </a:r>
            <a:r>
              <a:rPr kumimoji="0"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(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문화예술단체</a:t>
            </a:r>
            <a:r>
              <a:rPr kumimoji="0"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, 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찾아가는</a:t>
            </a:r>
            <a:endParaRPr kumimoji="0" lang="en-US" altLang="ko-KR" sz="1200" b="1" kern="0" dirty="0" smtClean="0">
              <a:solidFill>
                <a:prstClr val="black"/>
              </a:solidFill>
              <a:latin typeface="맑은 고딕" pitchFamily="50" charset="-127"/>
              <a:ea typeface="+mn-ea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 즐거운 음악여행 외 </a:t>
            </a:r>
            <a:r>
              <a:rPr kumimoji="0"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2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개</a:t>
            </a:r>
            <a:r>
              <a:rPr kumimoji="0"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)</a:t>
            </a:r>
            <a:endParaRPr kumimoji="0" lang="ko-KR" altLang="en-US" sz="1200" b="1" kern="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/>
            </a:extLst>
          </p:cNvPr>
          <p:cNvSpPr/>
          <p:nvPr/>
        </p:nvSpPr>
        <p:spPr>
          <a:xfrm>
            <a:off x="2497931" y="1305911"/>
            <a:ext cx="1380395" cy="418972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b="1" kern="0" dirty="0" smtClean="0">
                <a:solidFill>
                  <a:srgbClr val="0070C0"/>
                </a:solidFill>
                <a:latin typeface="맑은 고딕" charset="0"/>
                <a:ea typeface="맑은 고딕" charset="0"/>
              </a:rPr>
              <a:t>&lt;</a:t>
            </a:r>
            <a:r>
              <a:rPr kumimoji="0" lang="ko-KR" altLang="en-US" sz="1500" b="1" kern="0" dirty="0" smtClean="0">
                <a:solidFill>
                  <a:srgbClr val="0070C0"/>
                </a:solidFill>
                <a:latin typeface="맑은 고딕" charset="0"/>
                <a:ea typeface="맑은 고딕" charset="0"/>
              </a:rPr>
              <a:t>공공기관</a:t>
            </a:r>
            <a:r>
              <a:rPr kumimoji="0" lang="en-US" altLang="ko-KR" sz="1500" b="1" kern="0" dirty="0" smtClean="0">
                <a:solidFill>
                  <a:srgbClr val="0070C0"/>
                </a:solidFill>
                <a:latin typeface="맑은 고딕" charset="0"/>
                <a:ea typeface="맑은 고딕" charset="0"/>
              </a:rPr>
              <a:t>&gt;</a:t>
            </a:r>
            <a:endParaRPr kumimoji="0" lang="ko-KR" altLang="en-US" sz="1500" b="1" kern="0" dirty="0">
              <a:solidFill>
                <a:srgbClr val="0070C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모서리가 둥근 직사각형 51">
            <a:extLst>
              <a:ext uri="{FF2B5EF4-FFF2-40B4-BE49-F238E27FC236}"/>
            </a:extLst>
          </p:cNvPr>
          <p:cNvSpPr/>
          <p:nvPr/>
        </p:nvSpPr>
        <p:spPr bwMode="auto">
          <a:xfrm>
            <a:off x="6735087" y="1525714"/>
            <a:ext cx="4602162" cy="4655630"/>
          </a:xfrm>
          <a:prstGeom prst="roundRect">
            <a:avLst>
              <a:gd name="adj" fmla="val 2767"/>
            </a:avLst>
          </a:prstGeom>
          <a:solidFill>
            <a:schemeClr val="bg1">
              <a:alpha val="76000"/>
            </a:schemeClr>
          </a:solidFill>
          <a:ln w="12700">
            <a:solidFill>
              <a:sysClr val="window" lastClr="FFFFFF">
                <a:lumMod val="75000"/>
              </a:sysClr>
            </a:solidFill>
            <a:prstDash val="sysDot"/>
            <a:round/>
            <a:headEnd/>
            <a:tailEnd/>
          </a:ln>
          <a:effectLst/>
        </p:spPr>
        <p:txBody>
          <a:bodyPr anchor="ctr"/>
          <a:lstStyle/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AutoNum type="arabicPeriod"/>
              <a:defRPr/>
            </a:pP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광명문화원</a:t>
            </a:r>
            <a:endParaRPr lang="en-US" altLang="ko-KR" sz="1200" b="1" kern="0" dirty="0" smtClean="0">
              <a:solidFill>
                <a:prstClr val="black"/>
              </a:solidFill>
              <a:latin typeface="맑은 고딕" pitchFamily="50" charset="-127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 : 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어린이 문화 </a:t>
            </a:r>
            <a:r>
              <a:rPr lang="ko-KR" altLang="en-US" sz="1200" b="1" kern="0" dirty="0" err="1" smtClean="0">
                <a:solidFill>
                  <a:prstClr val="black"/>
                </a:solidFill>
                <a:latin typeface="맑은 고딕" pitchFamily="50" charset="-127"/>
              </a:rPr>
              <a:t>콘텐츠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(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바이올린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, 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발레교실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, 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어린이 </a:t>
            </a:r>
            <a:r>
              <a:rPr lang="ko-KR" altLang="en-US" sz="1200" b="1" kern="0" dirty="0" err="1" smtClean="0">
                <a:solidFill>
                  <a:prstClr val="black"/>
                </a:solidFill>
                <a:latin typeface="맑은 고딕" pitchFamily="50" charset="-127"/>
              </a:rPr>
              <a:t>풍물단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, </a:t>
            </a: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요리여행 외 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7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개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), 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성인 문화 </a:t>
            </a:r>
            <a:r>
              <a:rPr lang="ko-KR" altLang="en-US" sz="1200" b="1" kern="0" dirty="0" err="1" smtClean="0">
                <a:solidFill>
                  <a:prstClr val="black"/>
                </a:solidFill>
                <a:latin typeface="맑은 고딕" pitchFamily="50" charset="-127"/>
              </a:rPr>
              <a:t>콘텐츠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(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통기타 교실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, 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서예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,</a:t>
            </a: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체형교정요가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, 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기초스페인회화 외 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9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개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) 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외 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5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개의 </a:t>
            </a:r>
            <a:r>
              <a:rPr lang="ko-KR" altLang="en-US" sz="1200" b="1" kern="0" dirty="0" err="1" smtClean="0">
                <a:solidFill>
                  <a:prstClr val="black"/>
                </a:solidFill>
                <a:latin typeface="맑은 고딕" pitchFamily="50" charset="-127"/>
              </a:rPr>
              <a:t>콘텐츠</a:t>
            </a:r>
            <a:endParaRPr lang="en-US" altLang="ko-KR" sz="1200" b="1" kern="0" dirty="0" smtClean="0">
              <a:solidFill>
                <a:prstClr val="black"/>
              </a:solidFill>
              <a:latin typeface="맑은 고딕" pitchFamily="50" charset="-127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endParaRPr kumimoji="0" lang="en-US" altLang="ko-KR" sz="1200" b="1" kern="0" dirty="0" smtClean="0">
              <a:solidFill>
                <a:prstClr val="black"/>
              </a:solidFill>
              <a:latin typeface="맑은 고딕" pitchFamily="50" charset="-127"/>
              <a:ea typeface="+mn-ea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kumimoji="0"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2. 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광명 풀잎 문화센터</a:t>
            </a:r>
            <a:endParaRPr kumimoji="0" lang="en-US" altLang="ko-KR" sz="1200" b="1" kern="0" dirty="0" smtClean="0">
              <a:solidFill>
                <a:prstClr val="black"/>
              </a:solidFill>
              <a:latin typeface="맑은 고딕" pitchFamily="50" charset="-127"/>
              <a:ea typeface="+mn-ea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 : 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요일 별 문화프로그램 운영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(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퀼트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, </a:t>
            </a:r>
            <a:r>
              <a:rPr lang="ko-KR" altLang="en-US" sz="1200" b="1" kern="0" dirty="0" err="1" smtClean="0">
                <a:solidFill>
                  <a:prstClr val="black"/>
                </a:solidFill>
                <a:latin typeface="맑은 고딕" pitchFamily="50" charset="-127"/>
              </a:rPr>
              <a:t>아로마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 향초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, </a:t>
            </a:r>
            <a:r>
              <a:rPr lang="ko-KR" altLang="en-US" sz="1200" b="1" kern="0" dirty="0" err="1" smtClean="0">
                <a:solidFill>
                  <a:prstClr val="black"/>
                </a:solidFill>
                <a:latin typeface="맑은 고딕" pitchFamily="50" charset="-127"/>
              </a:rPr>
              <a:t>쿠키클레이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 등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)</a:t>
            </a:r>
            <a:endParaRPr kumimoji="0" lang="en-US" altLang="ko-KR" sz="1200" b="1" kern="0" dirty="0" smtClean="0">
              <a:solidFill>
                <a:prstClr val="black"/>
              </a:solidFill>
              <a:latin typeface="맑은 고딕" pitchFamily="50" charset="-127"/>
              <a:ea typeface="+mn-ea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endParaRPr lang="en-US" altLang="ko-KR" sz="1200" b="1" kern="0" dirty="0" smtClean="0">
              <a:solidFill>
                <a:prstClr val="black"/>
              </a:solidFill>
              <a:latin typeface="맑은 고딕" pitchFamily="50" charset="-127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3. (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광명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) 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기아스포츠 문화센터</a:t>
            </a:r>
            <a:endParaRPr lang="en-US" altLang="ko-KR" sz="1200" b="1" kern="0" dirty="0" smtClean="0">
              <a:solidFill>
                <a:prstClr val="black"/>
              </a:solidFill>
              <a:latin typeface="맑은 고딕" pitchFamily="50" charset="-127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 </a:t>
            </a:r>
            <a:r>
              <a:rPr kumimoji="0"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: </a:t>
            </a:r>
            <a:r>
              <a:rPr kumimoji="0" lang="ko-KR" altLang="en-US" sz="1200" b="1" kern="0" dirty="0" err="1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트니트니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lang="ko-KR" altLang="en-US" sz="1200" b="1" kern="0" dirty="0" err="1" smtClean="0">
                <a:solidFill>
                  <a:prstClr val="black"/>
                </a:solidFill>
                <a:latin typeface="맑은 고딕" pitchFamily="50" charset="-127"/>
              </a:rPr>
              <a:t>키즈챔프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, 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아미고 </a:t>
            </a:r>
            <a:r>
              <a:rPr lang="ko-KR" altLang="en-US" sz="1200" b="1" kern="0" dirty="0" err="1" smtClean="0">
                <a:solidFill>
                  <a:prstClr val="black"/>
                </a:solidFill>
                <a:latin typeface="맑은 고딕" pitchFamily="50" charset="-127"/>
              </a:rPr>
              <a:t>키즈스쿨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 마마발레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, 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어린이</a:t>
            </a:r>
            <a:endParaRPr lang="en-US" altLang="ko-KR" sz="1200" b="1" kern="0" dirty="0" smtClean="0">
              <a:solidFill>
                <a:prstClr val="black"/>
              </a:solidFill>
              <a:latin typeface="맑은 고딕" pitchFamily="50" charset="-127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lang="ko-KR" altLang="en-US" sz="1200" b="1" kern="0" dirty="0" err="1" smtClean="0">
                <a:solidFill>
                  <a:prstClr val="black"/>
                </a:solidFill>
                <a:latin typeface="맑은 고딕" pitchFamily="50" charset="-127"/>
              </a:rPr>
              <a:t>북아트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, 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내가 만드는 곤충나라 조형나라 외 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23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개의 </a:t>
            </a:r>
            <a:r>
              <a:rPr lang="ko-KR" altLang="en-US" sz="1200" b="1" kern="0" dirty="0" err="1" smtClean="0">
                <a:solidFill>
                  <a:prstClr val="black"/>
                </a:solidFill>
                <a:latin typeface="맑은 고딕" pitchFamily="50" charset="-127"/>
              </a:rPr>
              <a:t>콘텐츠</a:t>
            </a:r>
            <a:endParaRPr lang="en-US" altLang="ko-KR" sz="1200" b="1" kern="0" dirty="0" smtClean="0">
              <a:solidFill>
                <a:prstClr val="black"/>
              </a:solidFill>
              <a:latin typeface="맑은 고딕" pitchFamily="50" charset="-127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endParaRPr lang="en-US" altLang="ko-KR" sz="1200" b="1" kern="0" dirty="0" smtClean="0">
              <a:solidFill>
                <a:prstClr val="black"/>
              </a:solidFill>
              <a:latin typeface="맑은 고딕" pitchFamily="50" charset="-127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4. 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이천일 </a:t>
            </a:r>
            <a:r>
              <a:rPr lang="ko-KR" altLang="en-US" sz="1200" b="1" kern="0" dirty="0" err="1" smtClean="0">
                <a:solidFill>
                  <a:prstClr val="black"/>
                </a:solidFill>
                <a:latin typeface="맑은 고딕" pitchFamily="50" charset="-127"/>
              </a:rPr>
              <a:t>아울렛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 광명 </a:t>
            </a:r>
            <a:r>
              <a:rPr lang="ko-KR" altLang="en-US" sz="1200" b="1" kern="0" dirty="0" err="1" smtClean="0">
                <a:solidFill>
                  <a:prstClr val="black"/>
                </a:solidFill>
                <a:latin typeface="맑은 고딕" pitchFamily="50" charset="-127"/>
              </a:rPr>
              <a:t>철산점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 문화센터</a:t>
            </a:r>
            <a:endParaRPr lang="en-US" altLang="ko-KR" sz="1200" b="1" kern="0" dirty="0" smtClean="0">
              <a:solidFill>
                <a:prstClr val="black"/>
              </a:solidFill>
              <a:latin typeface="맑은 고딕" pitchFamily="50" charset="-127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 </a:t>
            </a:r>
            <a:r>
              <a:rPr kumimoji="0"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: 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수요 쿠키 앤 </a:t>
            </a:r>
            <a:r>
              <a:rPr kumimoji="0" lang="ko-KR" altLang="en-US" sz="1200" b="1" kern="0" dirty="0" err="1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클레이</a:t>
            </a:r>
            <a:r>
              <a:rPr kumimoji="0"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, 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재봉틀 </a:t>
            </a:r>
            <a:r>
              <a:rPr kumimoji="0"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100% 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활용법 </a:t>
            </a:r>
            <a:r>
              <a:rPr kumimoji="0"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&amp; 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신생아 </a:t>
            </a:r>
            <a:r>
              <a:rPr kumimoji="0" lang="ko-KR" altLang="en-US" sz="1200" b="1" kern="0" dirty="0" err="1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홈패션</a:t>
            </a:r>
            <a:r>
              <a:rPr kumimoji="0"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,</a:t>
            </a: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kumimoji="0"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 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토요 </a:t>
            </a:r>
            <a:r>
              <a:rPr kumimoji="0"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K-POP 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인기가요댄스 등의 문화프로그램 운영</a:t>
            </a:r>
            <a:endParaRPr kumimoji="0" lang="en-US" altLang="ko-KR" sz="1200" b="1" kern="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</p:txBody>
      </p:sp>
      <p:sp>
        <p:nvSpPr>
          <p:cNvPr id="14" name="직사각형 13">
            <a:extLst>
              <a:ext uri="{FF2B5EF4-FFF2-40B4-BE49-F238E27FC236}"/>
            </a:extLst>
          </p:cNvPr>
          <p:cNvSpPr/>
          <p:nvPr/>
        </p:nvSpPr>
        <p:spPr>
          <a:xfrm>
            <a:off x="8482899" y="1305911"/>
            <a:ext cx="1220955" cy="418972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b="1" kern="0" dirty="0" smtClean="0">
                <a:solidFill>
                  <a:srgbClr val="0070C0"/>
                </a:solidFill>
                <a:latin typeface="맑은 고딕" charset="0"/>
                <a:ea typeface="맑은 고딕" charset="0"/>
              </a:rPr>
              <a:t>&lt;</a:t>
            </a:r>
            <a:r>
              <a:rPr lang="ko-KR" altLang="en-US" sz="1500" b="1" kern="0" dirty="0" smtClean="0">
                <a:solidFill>
                  <a:srgbClr val="0070C0"/>
                </a:solidFill>
                <a:latin typeface="맑은 고딕" charset="0"/>
                <a:ea typeface="맑은 고딕" charset="0"/>
              </a:rPr>
              <a:t>민간기관</a:t>
            </a:r>
            <a:r>
              <a:rPr kumimoji="0" lang="en-US" altLang="ko-KR" sz="1500" b="1" kern="0" dirty="0" smtClean="0">
                <a:solidFill>
                  <a:srgbClr val="0070C0"/>
                </a:solidFill>
                <a:latin typeface="맑은 고딕" charset="0"/>
                <a:ea typeface="맑은 고딕" charset="0"/>
              </a:rPr>
              <a:t>&gt;</a:t>
            </a:r>
            <a:endParaRPr kumimoji="0" lang="ko-KR" altLang="en-US" sz="1500" b="1" kern="0" dirty="0">
              <a:solidFill>
                <a:srgbClr val="0070C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54411" y="2807208"/>
            <a:ext cx="28620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r>
              <a:rPr lang="ko-KR" altLang="en-US" sz="4800" b="1" dirty="0" smtClean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개의 문화기관 </a:t>
            </a:r>
            <a:endParaRPr lang="ko-KR" altLang="en-US" sz="4800" b="1" dirty="0">
              <a:ln>
                <a:solidFill>
                  <a:schemeClr val="bg1"/>
                </a:solidFill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255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226</Words>
  <Application>Microsoft Office PowerPoint</Application>
  <PresentationFormat>와이드스크린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양윤선</dc:creator>
  <cp:lastModifiedBy>양윤선</cp:lastModifiedBy>
  <cp:revision>4</cp:revision>
  <dcterms:created xsi:type="dcterms:W3CDTF">2017-07-06T07:38:15Z</dcterms:created>
  <dcterms:modified xsi:type="dcterms:W3CDTF">2017-07-06T08:04:38Z</dcterms:modified>
</cp:coreProperties>
</file>