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2" clrIdx="0">
    <p:extLst>
      <p:ext uri="{19B8F6BF-5375-455C-9EA6-DF929625EA0E}">
        <p15:presenceInfo xmlns:p15="http://schemas.microsoft.com/office/powerpoint/2012/main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6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9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4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0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1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0F7A-2E87-42EE-94FD-91678A627BDE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DD3-CBB9-497A-9DE1-D53408EF8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google.co.kr/url?sa=i&amp;rct=j&amp;q=&amp;esrc=s&amp;source=images&amp;cd=&amp;ved=0ahUKEwjI9Zmz_r_UAhXEVZQKHWz7DD8QjRwIBw&amp;url=http://koreancontent.kr/1389&amp;psig=AFQjCNFyCkvVi0GwnekOwhtwe_IrumGo3w&amp;ust=149762079885349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kr/url?sa=i&amp;rct=j&amp;q=&amp;esrc=s&amp;source=images&amp;cd=&amp;ved=0ahUKEwjI9Zmz_r_UAhXEVZQKHWz7DD8QjRwIBw&amp;url=http://koreancontent.kr/1389&amp;psig=AFQjCNFyCkvVi0GwnekOwhtwe_IrumGo3w&amp;ust=1497620798853499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jpg"/><Relationship Id="rId9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/>
            </a:extLst>
          </p:cNvPr>
          <p:cNvCxnSpPr/>
          <p:nvPr/>
        </p:nvCxnSpPr>
        <p:spPr>
          <a:xfrm>
            <a:off x="559080" y="50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559080" y="11604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59080" y="617538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 smtClean="0"/>
              <a:t>목차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1482" y="508512"/>
            <a:ext cx="32810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시장조사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문제점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개요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구성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특징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유사서비스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기대효과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</a:t>
            </a:r>
            <a:r>
              <a:rPr lang="ko-KR" altLang="en-US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확장성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1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</a:t>
            </a:r>
            <a:r>
              <a:rPr lang="ko-KR" altLang="en-US" sz="2400" b="1" dirty="0" smtClean="0"/>
              <a:t>구성 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3077516" y="1250831"/>
            <a:ext cx="162865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2800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빅데이터</a:t>
            </a:r>
            <a:endParaRPr lang="en-US" altLang="ko-KR" sz="28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16" name="object 6">
            <a:extLst>
              <a:ext uri="{FF2B5EF4-FFF2-40B4-BE49-F238E27FC236}"/>
            </a:extLst>
          </p:cNvPr>
          <p:cNvSpPr txBox="1"/>
          <p:nvPr/>
        </p:nvSpPr>
        <p:spPr>
          <a:xfrm>
            <a:off x="7109573" y="1301142"/>
            <a:ext cx="4001248" cy="4308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>
            <a:spAutoFit/>
          </a:bodyPr>
          <a:lstStyle>
            <a:lvl1pPr marL="12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8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문화재단 및 공연 시설</a:t>
            </a:r>
            <a:endParaRPr kumimoji="0" lang="ko-KR" altLang="ko-KR" sz="2800" dirty="0">
              <a:solidFill>
                <a:srgbClr val="00000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98006" y="1732029"/>
            <a:ext cx="2424382" cy="135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축적된 데이터를 통해</a:t>
            </a:r>
            <a:endParaRPr lang="en-US" altLang="ko-KR" b="1" spc="-10" dirty="0" smtClean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 algn="ctr">
              <a:lnSpc>
                <a:spcPct val="250000"/>
              </a:lnSpc>
              <a:defRPr/>
            </a:pP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맞춤형 서비스 제공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0" y="1250831"/>
            <a:ext cx="3077516" cy="1457864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15761" y="4994748"/>
            <a:ext cx="18376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2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사용자 방문</a:t>
            </a:r>
            <a:endParaRPr lang="en-US" altLang="ko-KR" sz="2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80" y="4344112"/>
            <a:ext cx="877246" cy="877246"/>
          </a:xfrm>
          <a:prstGeom prst="rect">
            <a:avLst/>
          </a:prstGeom>
        </p:spPr>
      </p:pic>
      <p:grpSp>
        <p:nvGrpSpPr>
          <p:cNvPr id="24" name="그룹 2"/>
          <p:cNvGrpSpPr>
            <a:grpSpLocks/>
          </p:cNvGrpSpPr>
          <p:nvPr/>
        </p:nvGrpSpPr>
        <p:grpSpPr bwMode="auto">
          <a:xfrm>
            <a:off x="7661695" y="3773091"/>
            <a:ext cx="1180380" cy="2206621"/>
            <a:chOff x="775765" y="1359516"/>
            <a:chExt cx="2465337" cy="4423782"/>
          </a:xfrm>
        </p:grpSpPr>
        <p:pic>
          <p:nvPicPr>
            <p:cNvPr id="26" name="Picture 5" descr="Description: mobile_samp_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65" y="1359516"/>
              <a:ext cx="2465337" cy="4423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 descr="문화콘텐츠에 대한 이미지 검색결과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467" y="2198164"/>
              <a:ext cx="1825144" cy="1753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484738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</a:rPr>
                <a:t>자세히 보기</a:t>
              </a:r>
            </a:p>
          </p:txBody>
        </p:sp>
        <p:sp>
          <p:nvSpPr>
            <p:cNvPr id="30" name="직사각형 2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779959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err="1">
                  <a:solidFill>
                    <a:schemeClr val="tx1"/>
                  </a:solidFill>
                </a:rPr>
                <a:t>예약하</a:t>
              </a:r>
              <a:r>
                <a:rPr kumimoji="0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0" lang="ko-KR" altLang="en-US" sz="1000" dirty="0" smtClean="0">
                  <a:solidFill>
                    <a:schemeClr val="tx1"/>
                  </a:solidFill>
                </a:rPr>
                <a:t>기</a:t>
              </a:r>
              <a:endParaRPr kumimoji="0"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8076811" y="4213076"/>
            <a:ext cx="3784509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2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서비스 이용</a:t>
            </a:r>
            <a:r>
              <a:rPr lang="en-US" altLang="ko-KR" sz="2400" b="1" spc="-10" dirty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endParaRPr lang="en-US" altLang="ko-KR" sz="2400" b="1" spc="-10" dirty="0" smtClean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 algn="ctr">
              <a:lnSpc>
                <a:spcPct val="250000"/>
              </a:lnSpc>
              <a:defRPr/>
            </a:pPr>
            <a:r>
              <a:rPr lang="en-US" altLang="ko-KR" sz="2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( </a:t>
            </a:r>
            <a:r>
              <a:rPr lang="ko-KR" altLang="en-US" sz="2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자체 </a:t>
            </a:r>
            <a:r>
              <a:rPr lang="ko-KR" altLang="en-US" sz="2400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티켓팅</a:t>
            </a:r>
            <a:r>
              <a:rPr lang="en-US" altLang="ko-KR" sz="2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en-US" altLang="ko-KR" sz="2400" b="1" spc="-10" dirty="0">
                <a:solidFill>
                  <a:srgbClr val="404040"/>
                </a:solidFill>
                <a:latin typeface="+mj-ea"/>
                <a:cs typeface="Georgia"/>
              </a:rPr>
              <a:t>)</a:t>
            </a:r>
            <a:endParaRPr lang="en-US" altLang="ko-KR" sz="2400" b="1" spc="-10" dirty="0" smtClean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 algn="ctr">
              <a:lnSpc>
                <a:spcPct val="250000"/>
              </a:lnSpc>
              <a:defRPr/>
            </a:pPr>
            <a:endParaRPr lang="en-US" altLang="ko-KR" sz="2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83" y="2420382"/>
            <a:ext cx="2788527" cy="28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7027175" y="2505843"/>
            <a:ext cx="4602162" cy="2879360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사용자가 선택한 카테고리를 기반으로 하여 관련 문화활동 위치 정보를 지도를 이용하여 알려줌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지도 위 문화활동 아이콘 클릭 시 해당 장소의 스케줄 확인 가능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일반 사용자도 직접 문화활동 등록 가능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등록한 문화활동에 대한 방문자 수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연령대 등 다양한 종합 정보 확인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7C65E7F-5FD1-4142-B599-43BADC268D40}"/>
              </a:ext>
            </a:extLst>
          </p:cNvPr>
          <p:cNvSpPr/>
          <p:nvPr/>
        </p:nvSpPr>
        <p:spPr>
          <a:xfrm>
            <a:off x="7852675" y="1690226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문화활동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위치 서비스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DDDD9F9-5DF6-483D-BE24-F5803272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733033"/>
            <a:ext cx="5314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6516456" y="2476949"/>
            <a:ext cx="4655127" cy="2881745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실시간으로 모바일 및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PC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와 연동하는 안면인식 </a:t>
            </a: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도어락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모바일 및 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PC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로 서버에 저장해 둔 사용자의 사진을 기반으로 </a:t>
            </a:r>
            <a:r>
              <a:rPr lang="ko-KR" altLang="en-US" sz="1200" b="1" kern="0" spc="100" dirty="0" err="1">
                <a:solidFill>
                  <a:prstClr val="black"/>
                </a:solidFill>
                <a:latin typeface="맑은 고딕" pitchFamily="50" charset="-127"/>
              </a:rPr>
              <a:t>도어락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 작동</a:t>
            </a: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err="1">
                <a:solidFill>
                  <a:prstClr val="black"/>
                </a:solidFill>
                <a:latin typeface="맑은 고딕" pitchFamily="50" charset="-127"/>
                <a:ea typeface="+mn-ea"/>
              </a:rPr>
              <a:t>도어락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카메라로 방문자를 인식하여 문화활동을 예약한 방문자의 방문기록을 남김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7C65E7F-5FD1-4142-B599-43BADC268D40}"/>
              </a:ext>
            </a:extLst>
          </p:cNvPr>
          <p:cNvSpPr/>
          <p:nvPr/>
        </p:nvSpPr>
        <p:spPr>
          <a:xfrm>
            <a:off x="7382221" y="1663718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안면인식 </a:t>
            </a:r>
            <a:r>
              <a:rPr kumimoji="0" lang="ko-KR" altLang="en-US" sz="1500" b="1" kern="0" dirty="0" err="1">
                <a:solidFill>
                  <a:srgbClr val="0070C0"/>
                </a:solidFill>
                <a:latin typeface="맑은 고딕" charset="0"/>
                <a:ea typeface="맑은 고딕" charset="0"/>
              </a:rPr>
              <a:t>도어락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D96C9FC-E06F-4037-95E3-1B1E1334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13" y="1279585"/>
            <a:ext cx="3599888" cy="50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7577138" y="2706255"/>
            <a:ext cx="4602162" cy="2909454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사용자의 채팅내용을 분석하여 그에 맞는 답변 기능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생활 봇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,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 문화 봇 등 다양한 봇을 사용자가 직접 선택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사용자가 선택한 카테고리를 기반으로 하여 관련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정보를 알려줌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en-US" altLang="ko-KR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24</a:t>
            </a:r>
            <a:r>
              <a:rPr kumimoji="0" lang="ko-KR" altLang="en-US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시간 문의 및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spc="100" dirty="0" err="1">
                <a:solidFill>
                  <a:prstClr val="black"/>
                </a:solidFill>
                <a:latin typeface="맑은 고딕" pitchFamily="50" charset="-127"/>
              </a:rPr>
              <a:t>티켓팅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예약 기능</a:t>
            </a: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7C65E7F-5FD1-4142-B599-43BADC268D40}"/>
              </a:ext>
            </a:extLst>
          </p:cNvPr>
          <p:cNvSpPr/>
          <p:nvPr/>
        </p:nvSpPr>
        <p:spPr>
          <a:xfrm>
            <a:off x="8402638" y="1902259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err="1">
                <a:solidFill>
                  <a:srgbClr val="0070C0"/>
                </a:solidFill>
                <a:latin typeface="맑은 고딕" charset="0"/>
                <a:ea typeface="맑은 고딕" charset="0"/>
              </a:rPr>
              <a:t>챗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 봇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6F056D4-BBAC-4675-943B-6386B890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8" y="1422400"/>
            <a:ext cx="7042872" cy="4933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EEE24BE-477D-4504-A335-50B4F6CB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4" y="4662487"/>
            <a:ext cx="2128018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유사 서비스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172" y="1797089"/>
            <a:ext cx="3802063" cy="21001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5502" y="3293891"/>
            <a:ext cx="4550335" cy="2344909"/>
          </a:xfrm>
          <a:prstGeom prst="rect">
            <a:avLst/>
          </a:prstGeom>
        </p:spPr>
      </p:pic>
      <p:sp>
        <p:nvSpPr>
          <p:cNvPr id="11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6075988" y="653089"/>
            <a:ext cx="5291667" cy="5689653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600" dirty="0"/>
              <a:t> </a:t>
            </a:r>
            <a:endParaRPr lang="en-US" altLang="ko-KR" sz="1600" dirty="0"/>
          </a:p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안면인식기를 탑재한 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</a:rPr>
              <a:t>디지털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사이니지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(</a:t>
            </a:r>
            <a:r>
              <a:rPr lang="en-US" altLang="ko-KR" sz="2000" b="1" dirty="0">
                <a:solidFill>
                  <a:schemeClr val="accent1"/>
                </a:solidFill>
              </a:rPr>
              <a:t>Digital Signage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)&gt;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400" b="1" dirty="0"/>
              <a:t>미디어에 내장된 소형 마이크로 카메라가 고객의 안면을 탐색해서 광고 주목 여부</a:t>
            </a:r>
            <a:r>
              <a:rPr lang="en-US" altLang="ko-KR" sz="1400" b="1" dirty="0"/>
              <a:t>(Media Attention) </a:t>
            </a:r>
            <a:r>
              <a:rPr lang="ko-KR" altLang="en-US" sz="1400" b="1" dirty="0"/>
              <a:t>주목 시간</a:t>
            </a:r>
            <a:r>
              <a:rPr lang="en-US" altLang="ko-KR" sz="1400" b="1" dirty="0"/>
              <a:t>(Attention Duration)</a:t>
            </a:r>
            <a:r>
              <a:rPr lang="ko-KR" altLang="en-US" sz="1400" b="1" dirty="0"/>
              <a:t>을 분석한 뒤 소비자의 성별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연령 등의 기본정보를 분석한 후 맞춤 광고를 전송하는 첨단 옥외광고이다</a:t>
            </a:r>
            <a:r>
              <a:rPr lang="en-US" altLang="ko-KR" sz="1400" b="1" dirty="0"/>
              <a:t>.</a:t>
            </a:r>
          </a:p>
          <a:p>
            <a:pPr algn="just"/>
            <a:endParaRPr lang="en-US" altLang="ko-KR" sz="1400" b="1" dirty="0"/>
          </a:p>
          <a:p>
            <a:pPr algn="just"/>
            <a:r>
              <a:rPr lang="ko-KR" altLang="en-US" sz="1400" b="1" dirty="0"/>
              <a:t>안면인식 기술은 상업적 활용도가 크게 높아질 것으로 기대되고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기대만큼 시민들의 사생활 침해에 대한 우려도 상당하다</a:t>
            </a:r>
            <a:r>
              <a:rPr lang="en-US" altLang="ko-KR" sz="1400" b="1" dirty="0"/>
              <a:t>.</a:t>
            </a:r>
          </a:p>
          <a:p>
            <a:pPr algn="just"/>
            <a:endParaRPr lang="en-US" altLang="ko-KR" sz="1400" dirty="0"/>
          </a:p>
          <a:p>
            <a:pPr algn="just"/>
            <a:r>
              <a:rPr lang="ko-KR" altLang="en-US" sz="1400" dirty="0"/>
              <a:t>안면인식 기술의 사생활 침해 논란은 다양한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애플리케이션</a:t>
            </a:r>
            <a:r>
              <a:rPr lang="en-US" altLang="ko-KR" sz="1400" dirty="0"/>
              <a:t>, </a:t>
            </a:r>
            <a:r>
              <a:rPr lang="ko-KR" altLang="en-US" sz="1400" dirty="0"/>
              <a:t>디지털 </a:t>
            </a:r>
            <a:r>
              <a:rPr lang="ko-KR" altLang="en-US" sz="1400" dirty="0" err="1"/>
              <a:t>사이니지로</a:t>
            </a:r>
            <a:r>
              <a:rPr lang="ko-KR" altLang="en-US" sz="1400" dirty="0"/>
              <a:t> 확대되는 추세이다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맥락에서 미국 </a:t>
            </a:r>
            <a:r>
              <a:rPr lang="en-US" altLang="ko-KR" sz="1400" dirty="0"/>
              <a:t>FTC</a:t>
            </a:r>
            <a:r>
              <a:rPr lang="ko-KR" altLang="en-US" sz="1400" dirty="0"/>
              <a:t>는 </a:t>
            </a:r>
            <a:r>
              <a:rPr lang="en-US" altLang="ko-KR" sz="1400" dirty="0"/>
              <a:t>2011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시민단체 리더들</a:t>
            </a:r>
            <a:r>
              <a:rPr lang="en-US" altLang="ko-KR" sz="1400" dirty="0"/>
              <a:t>, </a:t>
            </a:r>
            <a:r>
              <a:rPr lang="ko-KR" altLang="en-US" sz="1400" dirty="0"/>
              <a:t>광고업계 단체장들</a:t>
            </a:r>
            <a:r>
              <a:rPr lang="en-US" altLang="ko-KR" sz="1400" dirty="0"/>
              <a:t> </a:t>
            </a:r>
            <a:r>
              <a:rPr lang="ko-KR" altLang="en-US" sz="1400" dirty="0"/>
              <a:t>기술 및 법 전문가들을 초청해 안면인식 기술과 규제에 대한 포럼을 열었고 현재는 관련 법안을 준비하는 과정에 있다</a:t>
            </a:r>
            <a:r>
              <a:rPr lang="en-US" altLang="ko-KR" sz="1400" dirty="0"/>
              <a:t>.</a:t>
            </a:r>
          </a:p>
          <a:p>
            <a:pPr algn="just"/>
            <a:endParaRPr lang="en-US" altLang="ko-KR" sz="1400" b="1" dirty="0"/>
          </a:p>
          <a:p>
            <a:pPr algn="just"/>
            <a:r>
              <a:rPr lang="ko-KR" altLang="en-US" sz="1400" b="1" dirty="0"/>
              <a:t>이런 문제점들이 해결 된다면 첨단 기술 발전의 빠른 속도를 감안할 때 인공지능에 기반한 안면인식의 시대가 멀지 않았다고 보여진다</a:t>
            </a:r>
            <a:r>
              <a:rPr lang="en-US" altLang="ko-KR" sz="1400" b="1" dirty="0"/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22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유사 서비스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11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6097486" y="651164"/>
            <a:ext cx="5291667" cy="508461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600" dirty="0"/>
              <a:t> </a:t>
            </a:r>
            <a:endParaRPr lang="en-US" altLang="ko-KR" sz="2000" dirty="0" smtClean="0"/>
          </a:p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배달의 민족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&gt;</a:t>
            </a:r>
          </a:p>
          <a:p>
            <a:pPr marL="12700" marR="5080" algn="just">
              <a:lnSpc>
                <a:spcPct val="150000"/>
              </a:lnSpc>
            </a:pPr>
            <a:endParaRPr lang="en-US" altLang="ko-KR" sz="1200" b="1" dirty="0" smtClean="0">
              <a:latin typeface="+mn-ea"/>
              <a:cs typeface="Malgun Gothic"/>
            </a:endParaRPr>
          </a:p>
          <a:p>
            <a:pPr marL="12700" marR="5080" algn="just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  <a:cs typeface="Malgun Gothic"/>
              </a:rPr>
              <a:t>소상공단의 주요 아이템이었던 전단지가 </a:t>
            </a:r>
            <a:r>
              <a:rPr lang="ko-KR" altLang="en-US" sz="1400" b="1" dirty="0" err="1" smtClean="0">
                <a:latin typeface="+mn-ea"/>
                <a:cs typeface="Malgun Gothic"/>
              </a:rPr>
              <a:t>스마트폰으로</a:t>
            </a:r>
            <a:r>
              <a:rPr lang="ko-KR" altLang="en-US" sz="1400" b="1" dirty="0" smtClean="0">
                <a:latin typeface="+mn-ea"/>
                <a:cs typeface="Malgun Gothic"/>
              </a:rPr>
              <a:t> 들어 왔다</a:t>
            </a:r>
            <a:r>
              <a:rPr lang="en-US" altLang="ko-KR" sz="1400" b="1" dirty="0" smtClean="0">
                <a:latin typeface="+mn-ea"/>
                <a:cs typeface="Malgun Gothic"/>
              </a:rPr>
              <a:t>.</a:t>
            </a:r>
          </a:p>
          <a:p>
            <a:pPr marL="12700" marR="5080" algn="just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  <a:cs typeface="Malgun Gothic"/>
              </a:rPr>
              <a:t>배달의 민족은 사용자가 원하는 카테고리를 쉽고 빠르게 찾을 수 있으며 </a:t>
            </a:r>
            <a:r>
              <a:rPr lang="ko-KR" altLang="en-US" sz="1400" b="1" dirty="0" err="1" smtClean="0">
                <a:latin typeface="+mn-ea"/>
                <a:cs typeface="Malgun Gothic"/>
              </a:rPr>
              <a:t>스마트폰</a:t>
            </a:r>
            <a:r>
              <a:rPr lang="ko-KR" altLang="en-US" sz="1400" b="1" dirty="0" smtClean="0">
                <a:latin typeface="+mn-ea"/>
                <a:cs typeface="Malgun Gothic"/>
              </a:rPr>
              <a:t> 위치를 기반으로 사용자 주변의 배달 식당을 일목요연하게 보여주며</a:t>
            </a:r>
            <a:r>
              <a:rPr lang="en-US" altLang="ko-KR" sz="1400" b="1" dirty="0" smtClean="0">
                <a:latin typeface="+mn-ea"/>
                <a:cs typeface="Malgun Gothic"/>
              </a:rPr>
              <a:t>, </a:t>
            </a:r>
            <a:r>
              <a:rPr lang="ko-KR" altLang="en-US" sz="1400" b="1" dirty="0" smtClean="0">
                <a:latin typeface="+mn-ea"/>
                <a:cs typeface="Malgun Gothic"/>
              </a:rPr>
              <a:t>전단지로는 볼 수 없던 다른 이용자의  맛 평가도 볼 수 있도록 구성되어  있다</a:t>
            </a:r>
            <a:r>
              <a:rPr lang="en-US" altLang="ko-KR" sz="1400" b="1" dirty="0" smtClean="0">
                <a:latin typeface="+mn-ea"/>
                <a:cs typeface="Malgun Gothic"/>
              </a:rPr>
              <a:t>. </a:t>
            </a:r>
            <a:r>
              <a:rPr lang="ko-KR" altLang="en-US" sz="1400" b="1" dirty="0" smtClean="0">
                <a:latin typeface="+mn-ea"/>
                <a:cs typeface="Malgun Gothic"/>
              </a:rPr>
              <a:t>기존의 </a:t>
            </a:r>
            <a:r>
              <a:rPr lang="ko-KR" altLang="en-US" sz="1400" b="1" dirty="0" err="1" smtClean="0">
                <a:latin typeface="+mn-ea"/>
                <a:cs typeface="Malgun Gothic"/>
              </a:rPr>
              <a:t>전단지의</a:t>
            </a:r>
            <a:r>
              <a:rPr lang="ko-KR" altLang="en-US" sz="1400" b="1" dirty="0" smtClean="0">
                <a:latin typeface="+mn-ea"/>
                <a:cs typeface="Malgun Gothic"/>
              </a:rPr>
              <a:t> </a:t>
            </a:r>
            <a:r>
              <a:rPr lang="ko-KR" altLang="en-US" sz="1400" b="1" dirty="0" err="1" smtClean="0">
                <a:latin typeface="+mn-ea"/>
                <a:cs typeface="Malgun Gothic"/>
              </a:rPr>
              <a:t>콘텐츠를</a:t>
            </a:r>
            <a:r>
              <a:rPr lang="ko-KR" altLang="en-US" sz="1400" b="1" dirty="0" smtClean="0">
                <a:latin typeface="+mn-ea"/>
                <a:cs typeface="Malgun Gothic"/>
              </a:rPr>
              <a:t> 대처할 뿐 아니라 그 이상의 정보를 담고 </a:t>
            </a:r>
            <a:r>
              <a:rPr lang="ko-KR" altLang="en-US" sz="1400" b="1" dirty="0" err="1" smtClean="0">
                <a:latin typeface="+mn-ea"/>
                <a:cs typeface="Malgun Gothic"/>
              </a:rPr>
              <a:t>몇번의</a:t>
            </a:r>
            <a:r>
              <a:rPr lang="ko-KR" altLang="en-US" sz="1400" b="1" dirty="0" smtClean="0">
                <a:latin typeface="+mn-ea"/>
                <a:cs typeface="Malgun Gothic"/>
              </a:rPr>
              <a:t> 터치로 주문에 결제 까지 할 수 있는 편의성까지 갖추고 있다</a:t>
            </a:r>
            <a:r>
              <a:rPr lang="en-US" altLang="ko-KR" sz="1400" b="1" dirty="0" smtClean="0">
                <a:latin typeface="+mn-ea"/>
                <a:cs typeface="Malgun Gothic"/>
              </a:rPr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b="1" dirty="0" smtClean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endParaRPr lang="en-US" altLang="ko-KR" sz="1200" b="1" dirty="0" smtClean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endParaRPr lang="en-US" altLang="ko-KR" sz="1200" b="1" dirty="0" smtClean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211" y="1274619"/>
            <a:ext cx="2578244" cy="490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1267" y="1260723"/>
            <a:ext cx="2728479" cy="49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31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유사 서비스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11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6097486" y="651164"/>
            <a:ext cx="5291667" cy="508461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600" dirty="0"/>
              <a:t> </a:t>
            </a:r>
            <a:endParaRPr lang="en-US" altLang="ko-KR" sz="2000" dirty="0" smtClean="0"/>
          </a:p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롯데월드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매직패스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&gt;</a:t>
            </a:r>
          </a:p>
          <a:p>
            <a:pPr marL="12700" marR="5080" algn="just">
              <a:lnSpc>
                <a:spcPct val="150000"/>
              </a:lnSpc>
            </a:pPr>
            <a:endParaRPr lang="en-US" altLang="ko-KR" sz="1200" b="1" dirty="0" smtClean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  <a:cs typeface="Malgun Gothic"/>
              </a:rPr>
              <a:t>날짜와 인원을 입력하면 자동으로 최적으로 가격을 안내해 주는 방식으로 심플하게 화면을 구성해 고객 편의성에 </a:t>
            </a:r>
            <a:r>
              <a:rPr lang="ko-KR" altLang="en-US" sz="1400" b="1" dirty="0" err="1" smtClean="0">
                <a:latin typeface="+mn-ea"/>
                <a:cs typeface="Malgun Gothic"/>
              </a:rPr>
              <a:t>초첨을</a:t>
            </a:r>
            <a:r>
              <a:rPr lang="ko-KR" altLang="en-US" sz="1400" b="1" dirty="0" smtClean="0">
                <a:latin typeface="+mn-ea"/>
                <a:cs typeface="Malgun Gothic"/>
              </a:rPr>
              <a:t> 맞춘 것이 특징이다</a:t>
            </a:r>
            <a:r>
              <a:rPr lang="en-US" altLang="ko-KR" sz="1400" b="1" dirty="0" smtClean="0">
                <a:latin typeface="+mn-ea"/>
                <a:cs typeface="Malgun Gothic"/>
              </a:rPr>
              <a:t>. </a:t>
            </a:r>
            <a:r>
              <a:rPr lang="ko-KR" altLang="en-US" sz="1400" b="1" dirty="0" err="1" smtClean="0">
                <a:latin typeface="+mn-ea"/>
                <a:cs typeface="Malgun Gothic"/>
              </a:rPr>
              <a:t>모바일</a:t>
            </a:r>
            <a:r>
              <a:rPr lang="ko-KR" altLang="en-US" sz="1400" b="1" dirty="0" smtClean="0">
                <a:latin typeface="+mn-ea"/>
                <a:cs typeface="Malgun Gothic"/>
              </a:rPr>
              <a:t> </a:t>
            </a:r>
            <a:r>
              <a:rPr lang="ko-KR" altLang="en-US" sz="1400" b="1" dirty="0" err="1" smtClean="0">
                <a:latin typeface="+mn-ea"/>
                <a:cs typeface="Malgun Gothic"/>
              </a:rPr>
              <a:t>앱을</a:t>
            </a:r>
            <a:r>
              <a:rPr lang="ko-KR" altLang="en-US" sz="1400" b="1" dirty="0" smtClean="0">
                <a:latin typeface="+mn-ea"/>
                <a:cs typeface="Malgun Gothic"/>
              </a:rPr>
              <a:t> 활용하면 매표창구나 </a:t>
            </a:r>
            <a:r>
              <a:rPr lang="ko-KR" altLang="en-US" sz="1400" b="1" dirty="0" err="1" smtClean="0">
                <a:latin typeface="+mn-ea"/>
                <a:cs typeface="Malgun Gothic"/>
              </a:rPr>
              <a:t>무인발권기를</a:t>
            </a:r>
            <a:r>
              <a:rPr lang="ko-KR" altLang="en-US" sz="1400" b="1" dirty="0" smtClean="0">
                <a:latin typeface="+mn-ea"/>
                <a:cs typeface="Malgun Gothic"/>
              </a:rPr>
              <a:t> 거칠 필요 없이 </a:t>
            </a:r>
            <a:r>
              <a:rPr lang="ko-KR" altLang="en-US" sz="1400" b="1" dirty="0" err="1" smtClean="0">
                <a:latin typeface="+mn-ea"/>
                <a:cs typeface="Malgun Gothic"/>
              </a:rPr>
              <a:t>게이트</a:t>
            </a:r>
            <a:r>
              <a:rPr lang="ko-KR" altLang="en-US" sz="1400" b="1" dirty="0" smtClean="0">
                <a:latin typeface="+mn-ea"/>
                <a:cs typeface="Malgun Gothic"/>
              </a:rPr>
              <a:t> 에서 </a:t>
            </a:r>
            <a:r>
              <a:rPr lang="en-US" altLang="ko-KR" sz="1400" b="1" dirty="0" smtClean="0">
                <a:latin typeface="+mn-ea"/>
                <a:cs typeface="Malgun Gothic"/>
              </a:rPr>
              <a:t>QR</a:t>
            </a:r>
            <a:r>
              <a:rPr lang="ko-KR" altLang="en-US" sz="1400" b="1" dirty="0" smtClean="0">
                <a:latin typeface="+mn-ea"/>
                <a:cs typeface="Malgun Gothic"/>
              </a:rPr>
              <a:t>코드를 </a:t>
            </a:r>
            <a:r>
              <a:rPr lang="ko-KR" altLang="en-US" sz="1400" b="1" dirty="0" err="1" smtClean="0">
                <a:latin typeface="+mn-ea"/>
                <a:cs typeface="Malgun Gothic"/>
              </a:rPr>
              <a:t>스캔해</a:t>
            </a:r>
            <a:r>
              <a:rPr lang="ko-KR" altLang="en-US" sz="1400" b="1" dirty="0" smtClean="0">
                <a:latin typeface="+mn-ea"/>
                <a:cs typeface="Malgun Gothic"/>
              </a:rPr>
              <a:t> 바로 입장할 수 있다</a:t>
            </a:r>
            <a:r>
              <a:rPr lang="en-US" altLang="ko-KR" sz="1400" b="1" dirty="0" smtClean="0">
                <a:latin typeface="+mn-ea"/>
                <a:cs typeface="Malgun Gothic"/>
              </a:rPr>
              <a:t>. </a:t>
            </a:r>
            <a:r>
              <a:rPr lang="ko-KR" altLang="en-US" sz="1400" b="1" dirty="0" smtClean="0">
                <a:latin typeface="+mn-ea"/>
                <a:cs typeface="Malgun Gothic"/>
              </a:rPr>
              <a:t>입장 후 는 놀이기구 대기시간도 알 수 있으며 내가 원하는 시간에 놀이기구를 예약해 남들 보다 빠르게 놀이기구를 이용 할 수 있다</a:t>
            </a:r>
            <a:r>
              <a:rPr lang="en-US" altLang="ko-KR" sz="1400" b="1" dirty="0" smtClean="0">
                <a:latin typeface="+mn-ea"/>
                <a:cs typeface="Malgun Gothic"/>
              </a:rPr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b="1" dirty="0" smtClean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211" y="1274619"/>
            <a:ext cx="2578244" cy="490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1267" y="1260723"/>
            <a:ext cx="2728479" cy="493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1268124"/>
            <a:ext cx="2580842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833" y="1262495"/>
            <a:ext cx="2742767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28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3703692" y="2127025"/>
            <a:ext cx="1949750" cy="160852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925234" y="2292626"/>
            <a:ext cx="1949750" cy="160852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99833" y="5399193"/>
            <a:ext cx="2749850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351692" y="285264"/>
            <a:ext cx="3646133" cy="35023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기대 효과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05292" y="3165151"/>
            <a:ext cx="3646133" cy="35023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298092" y="3165151"/>
            <a:ext cx="3646133" cy="35023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/>
            </a:extLst>
          </p:cNvPr>
          <p:cNvSpPr/>
          <p:nvPr/>
        </p:nvSpPr>
        <p:spPr>
          <a:xfrm>
            <a:off x="5731619" y="102701"/>
            <a:ext cx="954931" cy="36512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고객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>
            <a:extLst>
              <a:ext uri="{FF2B5EF4-FFF2-40B4-BE49-F238E27FC236}"/>
            </a:extLst>
          </p:cNvPr>
          <p:cNvSpPr/>
          <p:nvPr/>
        </p:nvSpPr>
        <p:spPr>
          <a:xfrm>
            <a:off x="2702513" y="3028626"/>
            <a:ext cx="1079356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광명시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/>
            </a:extLst>
          </p:cNvPr>
          <p:cNvSpPr/>
          <p:nvPr/>
        </p:nvSpPr>
        <p:spPr>
          <a:xfrm>
            <a:off x="8567648" y="3028626"/>
            <a:ext cx="1271677" cy="36512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문화재단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0299" y="738255"/>
            <a:ext cx="35028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1.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관심 카테고리 선택 기반 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상품과 서비스 제공으로 개인 만족도 향상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2.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챗봇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등을 이용해 언제 어디서나 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정보 탐색 및 거래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서비스를 제공하여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재 이용률 증가</a:t>
            </a:r>
            <a:endParaRPr lang="en-US" altLang="ko-KR" sz="1200" dirty="0" smtClean="0">
              <a:latin typeface="+mj-lt"/>
            </a:endParaRPr>
          </a:p>
          <a:p>
            <a:pPr algn="ctr"/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3.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관심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콘텐츠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및 부족한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콘텐츠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추천을 통해 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고객의 문화 욕구 충족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4.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웸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및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어플을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통해 사용자 위치기반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티켓팅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후 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재단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방문 시 얼굴인식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도어락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사용으로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입장시간 및 전반적인 시간 절약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7395" y="4123085"/>
            <a:ext cx="3502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광명 동굴을 비롯한 관광서비스 연계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주요 관리 고객 군 관리 방안 모색 후 관리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고객의 성장 데이터 확보로 중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장기적으로 추천 및 예측 서비스 제공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타 지역 문화재단 및 관광과 연계 사업 확장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9721" y="3707930"/>
            <a:ext cx="35028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시민 맞춤형 문화예술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교육시스템으로 브랜드 이미지 향상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2.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빅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데이터 기반 분석시스템을 이용해 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시민맞춤형 서비스를 위한 전략적 플랫폼 구현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3. Push 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발송을 통해 문자발송비용 절감 및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모바일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배너광고를 통해 광고 판촉 비용 절감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marL="228600" indent="-228600" algn="ctr">
              <a:buAutoNum type="arabicPeriod"/>
            </a:pP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4.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+mj-lt"/>
              </a:rPr>
              <a:t>빅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데이터 수집으로 고객 </a:t>
            </a:r>
            <a:r>
              <a:rPr lang="en-US" altLang="ko-KR" sz="1200" b="1" kern="0" dirty="0" smtClean="0">
                <a:solidFill>
                  <a:prstClr val="black"/>
                </a:solidFill>
                <a:latin typeface="+mj-lt"/>
              </a:rPr>
              <a:t>360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도 관점의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통찰력을 높여 고객 이벤트에 기반한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 마케팅 자동화를 통해 </a:t>
            </a:r>
            <a:endParaRPr lang="en-US" altLang="ko-KR" sz="12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200" b="1" kern="0" dirty="0" smtClean="0">
                <a:solidFill>
                  <a:prstClr val="black"/>
                </a:solidFill>
                <a:latin typeface="+mj-lt"/>
              </a:rPr>
              <a:t>마케팅 효과성과 효율성 향상</a:t>
            </a:r>
            <a:endParaRPr lang="en-US" altLang="ko-KR" sz="1200" b="1" kern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5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 flipH="1">
            <a:off x="4271536" y="3340909"/>
            <a:ext cx="1106911" cy="0"/>
          </a:xfrm>
          <a:prstGeom prst="line">
            <a:avLst/>
          </a:prstGeom>
          <a:ln w="38100" cap="rnd">
            <a:solidFill>
              <a:schemeClr val="accent4">
                <a:lumMod val="7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667500" y="3340909"/>
            <a:ext cx="1106911" cy="0"/>
          </a:xfrm>
          <a:prstGeom prst="line">
            <a:avLst/>
          </a:prstGeom>
          <a:ln w="38100" cap="rnd">
            <a:solidFill>
              <a:schemeClr val="accent4">
                <a:lumMod val="7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48375" y="3963451"/>
            <a:ext cx="0" cy="895350"/>
          </a:xfrm>
          <a:prstGeom prst="line">
            <a:avLst/>
          </a:prstGeom>
          <a:ln w="38100" cap="rnd">
            <a:solidFill>
              <a:schemeClr val="accent4">
                <a:lumMod val="7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48375" y="1866900"/>
            <a:ext cx="0" cy="895350"/>
          </a:xfrm>
          <a:prstGeom prst="line">
            <a:avLst/>
          </a:prstGeom>
          <a:ln w="38100" cap="rnd">
            <a:solidFill>
              <a:schemeClr val="accent4">
                <a:lumMod val="7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서비스 </a:t>
            </a:r>
            <a:r>
              <a:rPr kumimoji="0" lang="ko-KR" altLang="en-US" sz="2400" b="1" dirty="0" err="1" smtClean="0">
                <a:latin typeface="+mn-lt"/>
                <a:ea typeface="맑은 고딕" pitchFamily="50" charset="-127"/>
              </a:rPr>
              <a:t>확장성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pic>
        <p:nvPicPr>
          <p:cNvPr id="1026" name="Picture 2" descr="서비스 확장성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60191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96937" y="1114431"/>
            <a:ext cx="350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타 지역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타 문화서비스와 연계한</a:t>
            </a:r>
            <a:endParaRPr lang="en-US" altLang="ko-KR" sz="16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 중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장기적인 서비스로의 확장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664" y="2925409"/>
            <a:ext cx="350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0" dirty="0" err="1" smtClean="0">
                <a:solidFill>
                  <a:prstClr val="black"/>
                </a:solidFill>
                <a:latin typeface="+mj-lt"/>
              </a:rPr>
              <a:t>빅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 데이터 기반으로</a:t>
            </a:r>
            <a:endParaRPr lang="en-US" altLang="ko-KR" sz="16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 고객의 생애 발전 주기를 분석하여</a:t>
            </a:r>
            <a:endParaRPr lang="en-US" altLang="ko-KR" sz="16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시민맞춤형 서비스로 확장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4411" y="2679189"/>
            <a:ext cx="3502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학부모를 대상으로</a:t>
            </a:r>
            <a:endParaRPr lang="en-US" altLang="ko-KR" sz="16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자녀의 문화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교육 등 </a:t>
            </a:r>
            <a:r>
              <a:rPr lang="ko-KR" altLang="en-US" sz="1600" b="1" kern="0" dirty="0" err="1" smtClean="0">
                <a:solidFill>
                  <a:prstClr val="black"/>
                </a:solidFill>
                <a:latin typeface="+mj-lt"/>
              </a:rPr>
              <a:t>콘텐츠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관심 정보 분석 결과를 수집하여</a:t>
            </a:r>
            <a:endParaRPr lang="en-US" altLang="ko-KR" sz="16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다양한 교육 기회를 제공하는</a:t>
            </a:r>
            <a:endParaRPr lang="en-US" altLang="ko-KR" sz="16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교육 서비스로 확장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1536" y="4978658"/>
            <a:ext cx="3502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안정적인 결제 및 </a:t>
            </a:r>
            <a:endParaRPr lang="en-US" altLang="ko-KR" sz="16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선호 결제 방식에 대한 정보를 </a:t>
            </a:r>
            <a:endParaRPr lang="en-US" altLang="ko-KR" sz="16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이용해 신기술을 적용한 </a:t>
            </a:r>
            <a:endParaRPr lang="en-US" altLang="ko-KR" sz="1600" b="1" kern="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웹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j-lt"/>
              </a:rPr>
              <a:t>/</a:t>
            </a:r>
            <a:r>
              <a:rPr lang="ko-KR" altLang="en-US" sz="1600" b="1" kern="0" dirty="0" err="1" smtClean="0">
                <a:solidFill>
                  <a:prstClr val="black"/>
                </a:solidFill>
                <a:latin typeface="+mj-lt"/>
              </a:rPr>
              <a:t>앱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j-lt"/>
              </a:rPr>
              <a:t> 결제 방식 추가</a:t>
            </a:r>
            <a:endParaRPr lang="en-US" altLang="ko-KR" sz="1600" b="1" kern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32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5" y="1272210"/>
            <a:ext cx="5191375" cy="4830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178" y="1278834"/>
            <a:ext cx="5811351" cy="460161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419934" y="348976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419934" y="1001439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19934" y="458514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 smtClean="0"/>
              <a:t>시장 현황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7531" y="625502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공공기관 및 문화 재단의 지역별 현황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42922" y="619539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주제별 문화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97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0" y="1258958"/>
            <a:ext cx="4789401" cy="3750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40" y="1454824"/>
            <a:ext cx="6277030" cy="35346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/>
            </a:extLst>
          </p:cNvPr>
          <p:cNvCxnSpPr/>
          <p:nvPr/>
        </p:nvCxnSpPr>
        <p:spPr>
          <a:xfrm>
            <a:off x="419934" y="348976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/>
            </a:extLst>
          </p:cNvPr>
          <p:cNvCxnSpPr/>
          <p:nvPr/>
        </p:nvCxnSpPr>
        <p:spPr>
          <a:xfrm>
            <a:off x="419934" y="1001439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19934" y="458514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 smtClean="0"/>
              <a:t>시장 현황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2331" y="553278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문화 예술 </a:t>
            </a:r>
            <a:r>
              <a:rPr lang="ko-KR" altLang="en-US" dirty="0" err="1" smtClean="0"/>
              <a:t>관람율의</a:t>
            </a:r>
            <a:r>
              <a:rPr lang="ko-KR" altLang="en-US" dirty="0" smtClean="0"/>
              <a:t> 동향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76660" y="560567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문화콘텐츠</a:t>
            </a:r>
            <a:r>
              <a:rPr lang="ko-KR" altLang="en-US" dirty="0" smtClean="0"/>
              <a:t> 시설의 동향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86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/>
            </a:extLst>
          </p:cNvPr>
          <p:cNvCxnSpPr/>
          <p:nvPr/>
        </p:nvCxnSpPr>
        <p:spPr>
          <a:xfrm>
            <a:off x="419934" y="348976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419934" y="1001439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19934" y="458514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 smtClean="0"/>
              <a:t>문제점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01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j-ea"/>
                <a:ea typeface="+mj-ea"/>
              </a:rPr>
              <a:t>서비스 개요</a:t>
            </a:r>
            <a:endParaRPr kumimoji="0" lang="ko-KR" altLang="en-US" sz="24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75" y="1085746"/>
            <a:ext cx="1317431" cy="9042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97940" y="1307022"/>
            <a:ext cx="7917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/>
              <a:t>빅데이터를</a:t>
            </a:r>
            <a:r>
              <a:rPr lang="ko-KR" altLang="en-US" sz="2400" b="1" dirty="0"/>
              <a:t> 기반으로 개인 서비스에 특화된 통합 플랫폼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3086E7-B87E-4D1B-8DB7-BDA369B7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90" y="2102601"/>
            <a:ext cx="3785537" cy="32630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9A0E134-4536-43BD-866B-37835946F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97" y="1989961"/>
            <a:ext cx="3587134" cy="33756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0180" y="5478270"/>
            <a:ext cx="10438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현장에서는 </a:t>
            </a:r>
            <a:r>
              <a:rPr lang="ko-KR" altLang="en-US" b="1" dirty="0" smtClean="0"/>
              <a:t>얼굴인식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출입통제 </a:t>
            </a:r>
            <a:r>
              <a:rPr lang="ko-KR" altLang="en-US" b="1" dirty="0"/>
              <a:t>등을 통해 기존 </a:t>
            </a:r>
            <a:r>
              <a:rPr lang="en-US" altLang="ko-KR" b="1" dirty="0" smtClean="0"/>
              <a:t>O2O(Online to Offline) </a:t>
            </a:r>
            <a:r>
              <a:rPr lang="ko-KR" altLang="en-US" b="1" dirty="0" smtClean="0"/>
              <a:t>서비스와는 </a:t>
            </a:r>
            <a:endParaRPr lang="en-US" altLang="ko-KR" b="1" dirty="0"/>
          </a:p>
          <a:p>
            <a:pPr algn="ctr"/>
            <a:r>
              <a:rPr lang="ko-KR" altLang="en-US" b="1" dirty="0" err="1"/>
              <a:t>한단계</a:t>
            </a:r>
            <a:r>
              <a:rPr lang="ko-KR" altLang="en-US" b="1" dirty="0"/>
              <a:t> 높은 서비스를 제공하는 </a:t>
            </a:r>
            <a:r>
              <a:rPr lang="ko-KR" altLang="en-US" b="1" dirty="0" smtClean="0"/>
              <a:t>것이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기존 </a:t>
            </a:r>
            <a:r>
              <a:rPr lang="ko-KR" altLang="en-US" b="1" dirty="0"/>
              <a:t>서비스와 </a:t>
            </a:r>
            <a:r>
              <a:rPr lang="ko-KR" altLang="en-US" b="1" dirty="0" err="1" smtClean="0"/>
              <a:t>다른점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60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</a:t>
            </a:r>
            <a:r>
              <a:rPr lang="ko-KR" altLang="en-US" sz="2400" b="1" dirty="0" smtClean="0"/>
              <a:t>구성 </a:t>
            </a:r>
            <a:r>
              <a:rPr lang="en-US" altLang="ko-KR" sz="2400" b="1" dirty="0" smtClean="0"/>
              <a:t>( </a:t>
            </a:r>
            <a:r>
              <a:rPr lang="ko-KR" altLang="en-US" sz="2400" b="1" dirty="0" smtClean="0"/>
              <a:t>관리자 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202564"/>
            <a:ext cx="12192000" cy="4753560"/>
            <a:chOff x="0" y="2248822"/>
            <a:chExt cx="12192000" cy="4753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22"/>
              <a:ext cx="12192000" cy="475356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3D20C80B-CF6B-46FF-9686-8EB1E953B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3260" y="2762641"/>
              <a:ext cx="3565583" cy="2378703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602434" y="1547764"/>
            <a:ext cx="7745994" cy="790791"/>
            <a:chOff x="1628313" y="1483481"/>
            <a:chExt cx="7745994" cy="790791"/>
          </a:xfrm>
        </p:grpSpPr>
        <p:sp>
          <p:nvSpPr>
            <p:cNvPr id="7" name="직사각형 6"/>
            <p:cNvSpPr/>
            <p:nvPr/>
          </p:nvSpPr>
          <p:spPr>
            <a:xfrm>
              <a:off x="1628313" y="1483481"/>
              <a:ext cx="3063659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 algn="ctr">
                <a:lnSpc>
                  <a:spcPct val="250000"/>
                </a:lnSpc>
                <a:defRPr/>
              </a:pPr>
              <a:r>
                <a:rPr lang="ko-KR" altLang="en-US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위</a:t>
              </a:r>
              <a:r>
                <a:rPr lang="en-US" altLang="ko-KR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/</a:t>
              </a:r>
              <a:r>
                <a:rPr lang="ko-KR" altLang="en-US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경도 상의 문화예술 등록</a:t>
              </a:r>
              <a:endParaRPr lang="en-US" altLang="ko-KR" b="1" spc="-10" dirty="0">
                <a:solidFill>
                  <a:srgbClr val="404040"/>
                </a:solidFill>
                <a:latin typeface="+mj-ea"/>
                <a:cs typeface="Georgi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948597" y="1483481"/>
              <a:ext cx="1425710" cy="6620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 algn="ctr">
                <a:lnSpc>
                  <a:spcPct val="250000"/>
                </a:lnSpc>
                <a:defRPr/>
              </a:pPr>
              <a:r>
                <a:rPr lang="ko-KR" altLang="en-US" b="1" spc="-10" dirty="0" err="1" smtClean="0">
                  <a:solidFill>
                    <a:srgbClr val="404040"/>
                  </a:solidFill>
                  <a:latin typeface="+mj-ea"/>
                  <a:cs typeface="Georgia"/>
                </a:rPr>
                <a:t>콘텐츠</a:t>
              </a:r>
              <a:r>
                <a:rPr lang="ko-KR" altLang="en-US" b="1" spc="-10" dirty="0" smtClean="0">
                  <a:solidFill>
                    <a:srgbClr val="404040"/>
                  </a:solidFill>
                  <a:latin typeface="+mj-ea"/>
                  <a:cs typeface="Georgia"/>
                </a:rPr>
                <a:t> 생성</a:t>
              </a:r>
              <a:endParaRPr lang="en-US" altLang="ko-KR" b="1" spc="-10" dirty="0">
                <a:solidFill>
                  <a:srgbClr val="404040"/>
                </a:solidFill>
                <a:latin typeface="+mj-ea"/>
                <a:cs typeface="Georgia"/>
              </a:endParaRPr>
            </a:p>
          </p:txBody>
        </p:sp>
        <p:sp>
          <p:nvSpPr>
            <p:cNvPr id="3" name="오른쪽 화살표 2"/>
            <p:cNvSpPr/>
            <p:nvPr/>
          </p:nvSpPr>
          <p:spPr>
            <a:xfrm>
              <a:off x="5109711" y="1612231"/>
              <a:ext cx="2421147" cy="66204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5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</a:t>
            </a:r>
            <a:r>
              <a:rPr lang="ko-KR" altLang="en-US" sz="2400" b="1" dirty="0" smtClean="0"/>
              <a:t>구성 </a:t>
            </a:r>
            <a:r>
              <a:rPr lang="en-US" altLang="ko-KR" sz="2400" b="1" dirty="0" smtClean="0"/>
              <a:t>( </a:t>
            </a:r>
            <a:r>
              <a:rPr lang="ko-KR" altLang="en-US" sz="2400" b="1" dirty="0" smtClean="0"/>
              <a:t>사용자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5" y="1209418"/>
            <a:ext cx="3357031" cy="46266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18208" y="5836091"/>
            <a:ext cx="174599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배달의 민족 </a:t>
            </a:r>
            <a:r>
              <a:rPr lang="ko-KR" altLang="en-US" b="1" dirty="0" err="1" smtClean="0">
                <a:latin typeface="+mj-ea"/>
              </a:rPr>
              <a:t>앱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19718" y="2358838"/>
            <a:ext cx="561179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250000"/>
              </a:lnSpc>
              <a:defRPr/>
            </a:pPr>
            <a:r>
              <a: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rPr>
              <a:t>1. 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카테고리 기반 문화활동 위치 서비스 제공</a:t>
            </a:r>
            <a:endParaRPr lang="en-US" altLang="ko-KR" b="1" spc="-10" dirty="0" smtClean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>
              <a:lnSpc>
                <a:spcPct val="250000"/>
              </a:lnSpc>
              <a:defRPr/>
            </a:pPr>
            <a:r>
              <a: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rPr>
              <a:t>2. </a:t>
            </a:r>
            <a:r>
              <a:rPr lang="ko-KR" altLang="en-US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챗봇을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ko-KR" altLang="en-US" b="1" spc="-10" dirty="0">
                <a:solidFill>
                  <a:srgbClr val="404040"/>
                </a:solidFill>
                <a:latin typeface="+mj-ea"/>
                <a:cs typeface="Georgia"/>
              </a:rPr>
              <a:t>활용한 </a:t>
            </a:r>
            <a:r>
              <a:rPr lang="ko-KR" altLang="en-US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티켓팅</a:t>
            </a:r>
            <a:r>
              <a: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예약 </a:t>
            </a:r>
            <a:r>
              <a:rPr lang="ko-KR" altLang="en-US" b="1" spc="-10" dirty="0">
                <a:solidFill>
                  <a:srgbClr val="404040"/>
                </a:solidFill>
                <a:latin typeface="+mj-ea"/>
                <a:cs typeface="Georgia"/>
              </a:rPr>
              <a:t>및 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문의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>
              <a:lnSpc>
                <a:spcPct val="250000"/>
              </a:lnSpc>
              <a:defRPr/>
            </a:pPr>
            <a:r>
              <a:rPr lang="en-US" altLang="ko-KR" b="1" spc="-10" dirty="0" smtClean="0">
                <a:solidFill>
                  <a:srgbClr val="404040"/>
                </a:solidFill>
                <a:latin typeface="+mj-ea"/>
                <a:cs typeface="Georgia"/>
              </a:rPr>
              <a:t>3. </a:t>
            </a: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현장에서 안면인식 서비스로 방문자의 방문기록을</a:t>
            </a:r>
            <a:endParaRPr lang="en-US" altLang="ko-KR" b="1" spc="-10" dirty="0" smtClean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>
              <a:lnSpc>
                <a:spcPct val="250000"/>
              </a:lnSpc>
              <a:defRPr/>
            </a:pP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통한 맞춤형 서비스 제공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136598" y="3576339"/>
            <a:ext cx="2429854" cy="11403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24493" y="3665954"/>
            <a:ext cx="384757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내 주변의 문화예술</a:t>
            </a:r>
            <a:endParaRPr lang="en-US" altLang="ko-KR" b="1" spc="-10" dirty="0" smtClean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 algn="ctr">
              <a:lnSpc>
                <a:spcPct val="250000"/>
              </a:lnSpc>
              <a:defRPr/>
            </a:pPr>
            <a:endParaRPr lang="en-US" altLang="ko-KR" b="1" spc="-10" dirty="0" smtClean="0">
              <a:solidFill>
                <a:srgbClr val="404040"/>
              </a:solidFill>
              <a:latin typeface="+mj-ea"/>
              <a:cs typeface="Georgia"/>
            </a:endParaRPr>
          </a:p>
          <a:p>
            <a:pPr marL="12700" algn="r">
              <a:lnSpc>
                <a:spcPct val="250000"/>
              </a:lnSpc>
              <a:defRPr/>
            </a:pPr>
            <a:r>
              <a:rPr lang="ko-KR" altLang="en-US" b="1" spc="-10" dirty="0" smtClean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222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87" y="4091873"/>
            <a:ext cx="1797111" cy="253877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구성</a:t>
            </a:r>
          </a:p>
        </p:txBody>
      </p:sp>
      <p:cxnSp>
        <p:nvCxnSpPr>
          <p:cNvPr id="13" name="직선 연결선 12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93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76" y="1125525"/>
            <a:ext cx="1871627" cy="10987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644" y="937167"/>
            <a:ext cx="1941142" cy="1287061"/>
          </a:xfrm>
          <a:prstGeom prst="rect">
            <a:avLst/>
          </a:prstGeom>
        </p:spPr>
      </p:pic>
      <p:sp>
        <p:nvSpPr>
          <p:cNvPr id="17" name="U자형 화살표 8">
            <a:extLst>
              <a:ext uri="{FF2B5EF4-FFF2-40B4-BE49-F238E27FC236}"/>
            </a:extLst>
          </p:cNvPr>
          <p:cNvSpPr/>
          <p:nvPr/>
        </p:nvSpPr>
        <p:spPr bwMode="auto">
          <a:xfrm rot="5400000">
            <a:off x="5569967" y="-320527"/>
            <a:ext cx="1967842" cy="7765453"/>
          </a:xfrm>
          <a:prstGeom prst="uturnArrow">
            <a:avLst>
              <a:gd name="adj1" fmla="val 12989"/>
              <a:gd name="adj2" fmla="val 22810"/>
              <a:gd name="adj3" fmla="val 19953"/>
              <a:gd name="adj4" fmla="val 36382"/>
              <a:gd name="adj5" fmla="val 100000"/>
            </a:avLst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8" name="그룹 2"/>
          <p:cNvGrpSpPr>
            <a:grpSpLocks/>
          </p:cNvGrpSpPr>
          <p:nvPr/>
        </p:nvGrpSpPr>
        <p:grpSpPr bwMode="auto">
          <a:xfrm>
            <a:off x="182563" y="1810170"/>
            <a:ext cx="2465387" cy="4591050"/>
            <a:chOff x="775765" y="1359516"/>
            <a:chExt cx="2465337" cy="4590218"/>
          </a:xfrm>
        </p:grpSpPr>
        <p:pic>
          <p:nvPicPr>
            <p:cNvPr id="19" name="Picture 5" descr="Description: mobile_samp_0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65" y="1359516"/>
              <a:ext cx="2465337" cy="4423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498062" y="5703717"/>
              <a:ext cx="1289024" cy="246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>
                  <a:solidFill>
                    <a:prstClr val="black"/>
                  </a:solidFill>
                  <a:latin typeface="맑은 고딕" charset="0"/>
                  <a:ea typeface="+mn-ea"/>
                </a:rPr>
                <a:t>화면은 예시입니다</a:t>
              </a:r>
              <a:r>
                <a:rPr kumimoji="0" lang="en-US" altLang="ko-KR" sz="1000" b="1" kern="0" dirty="0">
                  <a:solidFill>
                    <a:prstClr val="black"/>
                  </a:solidFill>
                  <a:latin typeface="맑은 고딕" charset="0"/>
                  <a:ea typeface="+mn-ea"/>
                </a:rPr>
                <a:t>.</a:t>
              </a:r>
              <a:endParaRPr kumimoji="0" lang="ko-KR" altLang="en-US" sz="1000" b="1" dirty="0">
                <a:latin typeface="+mn-lt"/>
                <a:ea typeface="+mn-ea"/>
              </a:endParaRPr>
            </a:p>
          </p:txBody>
        </p:sp>
        <p:pic>
          <p:nvPicPr>
            <p:cNvPr id="21" name="Picture 2" descr="문화콘텐츠에 대한 이미지 검색결과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467" y="2198164"/>
              <a:ext cx="1825144" cy="1753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484738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</a:rPr>
                <a:t>자세히 보기</a:t>
              </a:r>
            </a:p>
          </p:txBody>
        </p:sp>
        <p:sp>
          <p:nvSpPr>
            <p:cNvPr id="23" name="직사각형 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779959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</a:rPr>
                <a:t>예약하 기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854036" y="2076507"/>
            <a:ext cx="180722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현재 위치 기반 검색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13" y="4299617"/>
            <a:ext cx="1969752" cy="11211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60" y="937167"/>
            <a:ext cx="2214829" cy="137981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693581" y="2046352"/>
            <a:ext cx="114999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자체 </a:t>
            </a:r>
            <a:r>
              <a:rPr lang="ko-KR" altLang="en-US" sz="1400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티켓팅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39274" y="2061046"/>
            <a:ext cx="910506" cy="535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안면인식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30403" y="5253174"/>
            <a:ext cx="13282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문화예술 관람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41468" y="6314383"/>
            <a:ext cx="13282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리포트 서비스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82707" y="2623197"/>
            <a:ext cx="9717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챗봇</a:t>
            </a: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 활용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11575" y="2634055"/>
            <a:ext cx="335572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현장에서 실시간 방문자 확인</a:t>
            </a:r>
            <a:r>
              <a:rPr lang="en-US" altLang="ko-KR" sz="1400" b="1" spc="-10" dirty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프리패스 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4" name="object 6">
            <a:extLst>
              <a:ext uri="{FF2B5EF4-FFF2-40B4-BE49-F238E27FC236}"/>
            </a:extLst>
          </p:cNvPr>
          <p:cNvSpPr txBox="1"/>
          <p:nvPr/>
        </p:nvSpPr>
        <p:spPr>
          <a:xfrm>
            <a:off x="2837878" y="4691902"/>
            <a:ext cx="2517480" cy="30777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>
            <a:spAutoFit/>
          </a:bodyPr>
          <a:lstStyle>
            <a:lvl1pPr marL="12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문화재단 및 공연 시설</a:t>
            </a:r>
            <a:endParaRPr kumimoji="0" lang="ko-KR" altLang="ko-KR" sz="2000" dirty="0">
              <a:solidFill>
                <a:srgbClr val="00000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93005" y="3440810"/>
            <a:ext cx="180722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방문자 데이터 축적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8844" y="3409570"/>
            <a:ext cx="1149995" cy="535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1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재방문 유도</a:t>
            </a:r>
            <a:endParaRPr lang="en-US" altLang="ko-KR" sz="1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817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</a:t>
            </a:r>
            <a:r>
              <a:rPr lang="ko-KR" altLang="en-US" sz="2400" b="1" dirty="0" smtClean="0"/>
              <a:t>구성 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92" y="1511809"/>
            <a:ext cx="893368" cy="1333892"/>
          </a:xfrm>
          <a:prstGeom prst="rect">
            <a:avLst/>
          </a:prstGeom>
        </p:spPr>
      </p:pic>
      <p:sp>
        <p:nvSpPr>
          <p:cNvPr id="17" name="object 6">
            <a:extLst>
              <a:ext uri="{FF2B5EF4-FFF2-40B4-BE49-F238E27FC236}"/>
            </a:extLst>
          </p:cNvPr>
          <p:cNvSpPr txBox="1"/>
          <p:nvPr/>
        </p:nvSpPr>
        <p:spPr>
          <a:xfrm>
            <a:off x="8319189" y="3781818"/>
            <a:ext cx="2593975" cy="4318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0" tIns="0" rIns="0" bIns="0">
            <a:spAutoFit/>
          </a:bodyPr>
          <a:lstStyle>
            <a:lvl1pPr marL="12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800" b="1" dirty="0" smtClean="0">
                <a:solidFill>
                  <a:srgbClr val="404040"/>
                </a:solidFill>
                <a:latin typeface="Georgia" panose="02040502050405020303" pitchFamily="18" charset="0"/>
                <a:ea typeface="맑은 고딕" panose="020B0503020000020004" pitchFamily="50" charset="-127"/>
                <a:cs typeface="Georgia" panose="02040502050405020303" pitchFamily="18" charset="0"/>
              </a:rPr>
              <a:t>문화재단</a:t>
            </a:r>
            <a:endParaRPr kumimoji="0" lang="ko-KR" altLang="ko-KR" sz="2800" dirty="0">
              <a:solidFill>
                <a:srgbClr val="000000"/>
              </a:solidFill>
              <a:latin typeface="Georgia" panose="02040502050405020303" pitchFamily="18" charset="0"/>
              <a:ea typeface="맑은 고딕" panose="020B0503020000020004" pitchFamily="50" charset="-127"/>
              <a:cs typeface="Georgia" panose="02040502050405020303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0831" y="2281444"/>
            <a:ext cx="5492151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학부모를 위한 자녀 분석 서비스</a:t>
            </a: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kern="0" dirty="0" smtClean="0">
                <a:solidFill>
                  <a:prstClr val="black"/>
                </a:solidFill>
                <a:latin typeface="맑은 고딕" pitchFamily="50" charset="-127"/>
              </a:rPr>
              <a:t>-  </a:t>
            </a: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아이의 성장에 따라 관심 </a:t>
            </a:r>
            <a:r>
              <a:rPr lang="ko-KR" altLang="en-US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 추천</a:t>
            </a:r>
            <a:endParaRPr lang="en-US" altLang="ko-KR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타 </a:t>
            </a: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지역 추천 </a:t>
            </a:r>
            <a:r>
              <a:rPr lang="ko-KR" altLang="en-US" kern="0" dirty="0" err="1">
                <a:solidFill>
                  <a:prstClr val="black"/>
                </a:solidFill>
                <a:latin typeface="맑은 고딕" pitchFamily="50" charset="-127"/>
              </a:rPr>
              <a:t>콘</a:t>
            </a:r>
            <a:r>
              <a:rPr lang="ko-KR" altLang="en-US" kern="0" dirty="0" err="1" smtClean="0">
                <a:solidFill>
                  <a:prstClr val="black"/>
                </a:solidFill>
                <a:latin typeface="맑은 고딕" pitchFamily="50" charset="-127"/>
              </a:rPr>
              <a:t>텐츠</a:t>
            </a: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정보 </a:t>
            </a: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제공</a:t>
            </a:r>
            <a:endParaRPr lang="en-US" altLang="ko-KR" kern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90831" y="3910538"/>
            <a:ext cx="6656717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ko-KR" kern="0" dirty="0">
                <a:solidFill>
                  <a:prstClr val="black"/>
                </a:solidFill>
                <a:latin typeface="맑은 고딕" pitchFamily="50" charset="-127"/>
              </a:rPr>
              <a:t>2. </a:t>
            </a: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문화재단 </a:t>
            </a:r>
            <a:r>
              <a:rPr lang="ko-KR" altLang="en-US" kern="0" dirty="0">
                <a:solidFill>
                  <a:prstClr val="black"/>
                </a:solidFill>
                <a:latin typeface="맑은 고딕" pitchFamily="50" charset="-127"/>
              </a:rPr>
              <a:t>분석 </a:t>
            </a: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서비스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방문자의 데이터 축적을 통한 </a:t>
            </a:r>
            <a:r>
              <a:rPr lang="ko-KR" altLang="en-US" kern="0" dirty="0" err="1" smtClean="0">
                <a:solidFill>
                  <a:prstClr val="black"/>
                </a:solidFill>
                <a:latin typeface="맑은 고딕" pitchFamily="50" charset="-127"/>
              </a:rPr>
              <a:t>빅데이터</a:t>
            </a: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 활용 가능</a:t>
            </a:r>
            <a:endParaRPr lang="en-US" altLang="ko-KR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부족한 </a:t>
            </a:r>
            <a:r>
              <a:rPr lang="ko-KR" altLang="en-US" kern="0" dirty="0" err="1" smtClean="0">
                <a:solidFill>
                  <a:prstClr val="black"/>
                </a:solidFill>
                <a:latin typeface="맑은 고딕" pitchFamily="50" charset="-127"/>
              </a:rPr>
              <a:t>콘텐츠</a:t>
            </a:r>
            <a:r>
              <a:rPr lang="ko-KR" altLang="en-US" kern="0" dirty="0" smtClean="0">
                <a:solidFill>
                  <a:prstClr val="black"/>
                </a:solidFill>
                <a:latin typeface="맑은 고딕" pitchFamily="50" charset="-127"/>
              </a:rPr>
              <a:t> 보강 가능</a:t>
            </a:r>
            <a:endParaRPr lang="en-US" altLang="ko-KR" kern="0" dirty="0" smtClean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0831" y="5220913"/>
            <a:ext cx="195790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en-US" altLang="ko-KR" b="1" spc="-10" dirty="0">
                <a:solidFill>
                  <a:srgbClr val="404040"/>
                </a:solidFill>
                <a:latin typeface="+mj-ea"/>
                <a:cs typeface="Georgia"/>
              </a:rPr>
              <a:t>(CRM </a:t>
            </a:r>
            <a:r>
              <a:rPr lang="ko-KR" altLang="en-US" b="1" spc="-10" dirty="0">
                <a:solidFill>
                  <a:srgbClr val="404040"/>
                </a:solidFill>
                <a:latin typeface="+mj-ea"/>
                <a:cs typeface="Georgia"/>
              </a:rPr>
              <a:t>정보 획득</a:t>
            </a:r>
            <a:r>
              <a:rPr lang="en-US" altLang="ko-KR" b="1" spc="-10" dirty="0">
                <a:solidFill>
                  <a:srgbClr val="404040"/>
                </a:solidFill>
                <a:latin typeface="+mj-ea"/>
                <a:cs typeface="Georgia"/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15592" y="538079"/>
            <a:ext cx="46631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250000"/>
              </a:lnSpc>
              <a:defRPr/>
            </a:pPr>
            <a:r>
              <a:rPr lang="ko-KR" altLang="en-US" sz="2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리포트 서비스</a:t>
            </a:r>
            <a:r>
              <a:rPr lang="en-US" altLang="ko-KR" sz="2400" b="1" spc="-10" dirty="0">
                <a:solidFill>
                  <a:srgbClr val="404040"/>
                </a:solidFill>
                <a:latin typeface="+mj-ea"/>
                <a:cs typeface="Georgia"/>
              </a:rPr>
              <a:t> </a:t>
            </a:r>
            <a:r>
              <a:rPr lang="en-US" altLang="ko-KR" sz="2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(</a:t>
            </a:r>
            <a:r>
              <a:rPr lang="ko-KR" altLang="en-US" sz="2400" b="1" spc="-10" dirty="0" err="1" smtClean="0">
                <a:solidFill>
                  <a:srgbClr val="404040"/>
                </a:solidFill>
                <a:latin typeface="+mj-ea"/>
                <a:cs typeface="Georgia"/>
              </a:rPr>
              <a:t>대시보드</a:t>
            </a:r>
            <a:r>
              <a:rPr lang="ko-KR" altLang="en-US" sz="2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 형태</a:t>
            </a:r>
            <a:r>
              <a:rPr lang="en-US" altLang="ko-KR" sz="2400" b="1" spc="-10" dirty="0" smtClean="0">
                <a:solidFill>
                  <a:srgbClr val="404040"/>
                </a:solidFill>
                <a:latin typeface="+mj-ea"/>
                <a:cs typeface="Georgia"/>
              </a:rPr>
              <a:t>)</a:t>
            </a:r>
            <a:endParaRPr lang="en-US" altLang="ko-KR" sz="2400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  <p:pic>
        <p:nvPicPr>
          <p:cNvPr id="25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5" y="1288887"/>
            <a:ext cx="4562373" cy="494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69636" y="6005743"/>
            <a:ext cx="1202573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r">
              <a:lnSpc>
                <a:spcPct val="250000"/>
              </a:lnSpc>
              <a:defRPr/>
            </a:pPr>
            <a:r>
              <a:rPr lang="ko-KR" altLang="en-US" b="1" dirty="0" smtClean="0">
                <a:latin typeface="+mj-ea"/>
              </a:rPr>
              <a:t>예시 화면</a:t>
            </a:r>
            <a:endParaRPr lang="en-US" altLang="ko-KR" b="1" spc="-10" dirty="0">
              <a:solidFill>
                <a:srgbClr val="404040"/>
              </a:solidFill>
              <a:latin typeface="+mj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4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592</Words>
  <Application>Microsoft Office PowerPoint</Application>
  <PresentationFormat>와이드스크린</PresentationFormat>
  <Paragraphs>164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Malgun Gothic</vt:lpstr>
      <vt:lpstr>Malgun Gothic</vt:lpstr>
      <vt:lpstr>Arial</vt:lpstr>
      <vt:lpstr>Georgia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박준완</cp:lastModifiedBy>
  <cp:revision>25</cp:revision>
  <dcterms:created xsi:type="dcterms:W3CDTF">2017-07-01T19:31:18Z</dcterms:created>
  <dcterms:modified xsi:type="dcterms:W3CDTF">2017-07-05T12:13:51Z</dcterms:modified>
</cp:coreProperties>
</file>