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01" r:id="rId3"/>
    <p:sldId id="300" r:id="rId4"/>
    <p:sldId id="303" r:id="rId5"/>
    <p:sldId id="302" r:id="rId6"/>
    <p:sldId id="307" r:id="rId7"/>
    <p:sldId id="306" r:id="rId8"/>
    <p:sldId id="308" r:id="rId9"/>
    <p:sldId id="304" r:id="rId10"/>
    <p:sldId id="290" r:id="rId11"/>
    <p:sldId id="291" r:id="rId12"/>
    <p:sldId id="292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2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6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4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0F7A-2E87-42EE-94FD-91678A627BDE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google.co.kr/url?sa=i&amp;rct=j&amp;q=&amp;esrc=s&amp;source=images&amp;cd=&amp;ved=0ahUKEwjI9Zmz_r_UAhXEVZQKHWz7DD8QjRwIBw&amp;url=http://koreancontent.kr/1389&amp;psig=AFQjCNFyCkvVi0GwnekOwhtwe_IrumGo3w&amp;ust=149762079885349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source=images&amp;cd=&amp;ved=0ahUKEwjI9Zmz_r_UAhXEVZQKHWz7DD8QjRwIBw&amp;url=http://koreancontent.kr/1389&amp;psig=AFQjCNFyCkvVi0GwnekOwhtwe_IrumGo3w&amp;ust=1497620798853499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g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/>
          </p:cNvPr>
          <p:cNvCxnSpPr/>
          <p:nvPr/>
        </p:nvCxnSpPr>
        <p:spPr>
          <a:xfrm>
            <a:off x="559080" y="50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/>
          </p:cNvPr>
          <p:cNvCxnSpPr/>
          <p:nvPr/>
        </p:nvCxnSpPr>
        <p:spPr>
          <a:xfrm>
            <a:off x="559080" y="11604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/>
          </p:cNvPr>
          <p:cNvSpPr txBox="1">
            <a:spLocks noChangeArrowheads="1"/>
          </p:cNvSpPr>
          <p:nvPr/>
        </p:nvSpPr>
        <p:spPr bwMode="auto">
          <a:xfrm>
            <a:off x="559080" y="6175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목차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1482" y="508512"/>
            <a:ext cx="3281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시장조사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문제점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서비스 개요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서비스 구성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서비스 특징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유사서비스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기대효과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서비스 </a:t>
            </a:r>
            <a:r>
              <a:rPr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</a:rPr>
              <a:t>확장성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1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7027175" y="2505843"/>
            <a:ext cx="4602162" cy="2879360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문화활동 위치 정보를 지도를 이용하여 알려줌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지도 위 문화활동 아이콘 클릭 시 해당 장소의 스케줄 확인 </a:t>
            </a:r>
            <a:r>
              <a:rPr lang="ko-KR" altLang="en-US" sz="1200" b="1" kern="0" spc="100" dirty="0" smtClean="0">
                <a:solidFill>
                  <a:prstClr val="black"/>
                </a:solidFill>
                <a:latin typeface="맑은 고딕" pitchFamily="50" charset="-127"/>
              </a:rPr>
              <a:t>가능</a:t>
            </a:r>
            <a:endParaRPr lang="en-US" altLang="ko-KR" sz="1200" b="1" kern="0" spc="10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등록한 문화활동에 대한 방문자 수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연령대 등 다양한 종합 정보 확인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7852675" y="1690226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문화활동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위치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DDDD9F9-5DF6-483D-BE24-F5803272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33033"/>
            <a:ext cx="5314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516456" y="2476949"/>
            <a:ext cx="4655127" cy="2881745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실시간으로 모바일 및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PC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와 연동하는 안면인식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도어락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모바일 및 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PC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로 서버에 저장해 둔 사용자의 사진을 기반으로 </a:t>
            </a:r>
            <a:r>
              <a:rPr lang="ko-KR" altLang="en-US" sz="1200" b="1" kern="0" spc="100" dirty="0" err="1">
                <a:solidFill>
                  <a:prstClr val="black"/>
                </a:solidFill>
                <a:latin typeface="맑은 고딕" pitchFamily="50" charset="-127"/>
              </a:rPr>
              <a:t>도어락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 작동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도어락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카메라로 방문자를 인식하여 문화활동을 예약한 방문자의 방문기록을 남김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7382221" y="1663718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안면인식 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도어락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D96C9FC-E06F-4037-95E3-1B1E1334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13" y="1279585"/>
            <a:ext cx="3599888" cy="50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7577138" y="2706255"/>
            <a:ext cx="4602162" cy="2909454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사용자의 채팅내용을 분석하여 그에 맞는 답변 기능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생활 봇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 문화 봇 등 다양한 봇을 사용자가 직접 선택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정보를 알려줌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en-US" altLang="ko-KR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24</a:t>
            </a: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시간 문의 및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spc="100" dirty="0" err="1">
                <a:solidFill>
                  <a:prstClr val="black"/>
                </a:solidFill>
                <a:latin typeface="맑은 고딕" pitchFamily="50" charset="-127"/>
              </a:rPr>
              <a:t>티켓팅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예약 기능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챗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 봇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6F056D4-BBAC-4675-943B-6386B890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8" y="1422400"/>
            <a:ext cx="7042872" cy="4933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EEE24BE-477D-4504-A335-50B4F6CB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4" y="4662487"/>
            <a:ext cx="2128018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유사 서비스</a:t>
            </a:r>
          </a:p>
        </p:txBody>
      </p:sp>
      <p:sp>
        <p:nvSpPr>
          <p:cNvPr id="11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097486" y="651164"/>
            <a:ext cx="5291667" cy="508461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600" dirty="0"/>
              <a:t> </a:t>
            </a:r>
            <a:endParaRPr lang="en-US" altLang="ko-KR" sz="2000" dirty="0"/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&lt;</a:t>
            </a:r>
            <a:r>
              <a:rPr lang="ko-KR" altLang="en-US" sz="2000" b="1" dirty="0">
                <a:solidFill>
                  <a:schemeClr val="accent1"/>
                </a:solidFill>
              </a:rPr>
              <a:t>배달의 민족</a:t>
            </a:r>
            <a:r>
              <a:rPr lang="en-US" altLang="ko-KR" sz="2000" b="1" dirty="0">
                <a:solidFill>
                  <a:schemeClr val="accent1"/>
                </a:solidFill>
              </a:rPr>
              <a:t>&gt;</a:t>
            </a:r>
          </a:p>
          <a:p>
            <a:pPr marL="12700" marR="5080" algn="just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  <a:p>
            <a:pPr marL="12700" marR="5080" algn="just">
              <a:lnSpc>
                <a:spcPct val="150000"/>
              </a:lnSpc>
            </a:pPr>
            <a:r>
              <a:rPr lang="ko-KR" altLang="en-US" sz="1400" b="1" dirty="0">
                <a:latin typeface="+mn-ea"/>
                <a:cs typeface="Malgun Gothic"/>
              </a:rPr>
              <a:t>소상공단의 주요 아이템이었던 전단지가 </a:t>
            </a:r>
            <a:r>
              <a:rPr lang="ko-KR" altLang="en-US" sz="1400" b="1" dirty="0" err="1">
                <a:latin typeface="+mn-ea"/>
                <a:cs typeface="Malgun Gothic"/>
              </a:rPr>
              <a:t>스마트폰으로</a:t>
            </a:r>
            <a:r>
              <a:rPr lang="ko-KR" altLang="en-US" sz="1400" b="1" dirty="0">
                <a:latin typeface="+mn-ea"/>
                <a:cs typeface="Malgun Gothic"/>
              </a:rPr>
              <a:t> 들어 왔다</a:t>
            </a:r>
            <a:r>
              <a:rPr lang="en-US" altLang="ko-KR" sz="1400" b="1" dirty="0">
                <a:latin typeface="+mn-ea"/>
                <a:cs typeface="Malgun Gothic"/>
              </a:rPr>
              <a:t>.</a:t>
            </a:r>
          </a:p>
          <a:p>
            <a:pPr marL="12700" marR="5080" algn="just">
              <a:lnSpc>
                <a:spcPct val="150000"/>
              </a:lnSpc>
            </a:pPr>
            <a:r>
              <a:rPr lang="ko-KR" altLang="en-US" sz="1400" b="1" dirty="0">
                <a:latin typeface="+mn-ea"/>
                <a:cs typeface="Malgun Gothic"/>
              </a:rPr>
              <a:t>배달의 민족은 사용자가 원하는 카테고리를 쉽고 빠르게 찾을 수 있으며 </a:t>
            </a:r>
            <a:r>
              <a:rPr lang="ko-KR" altLang="en-US" sz="1400" b="1" dirty="0" err="1">
                <a:latin typeface="+mn-ea"/>
                <a:cs typeface="Malgun Gothic"/>
              </a:rPr>
              <a:t>스마트폰</a:t>
            </a:r>
            <a:r>
              <a:rPr lang="ko-KR" altLang="en-US" sz="1400" b="1" dirty="0">
                <a:latin typeface="+mn-ea"/>
                <a:cs typeface="Malgun Gothic"/>
              </a:rPr>
              <a:t> 위치를 기반으로 사용자 주변의 배달 식당을 일목요연하게 보여주며</a:t>
            </a:r>
            <a:r>
              <a:rPr lang="en-US" altLang="ko-KR" sz="1400" b="1" dirty="0">
                <a:latin typeface="+mn-ea"/>
                <a:cs typeface="Malgun Gothic"/>
              </a:rPr>
              <a:t>, </a:t>
            </a:r>
            <a:r>
              <a:rPr lang="ko-KR" altLang="en-US" sz="1400" b="1" dirty="0">
                <a:latin typeface="+mn-ea"/>
                <a:cs typeface="Malgun Gothic"/>
              </a:rPr>
              <a:t>전단지로는 볼 수 없던 다른 이용자의  맛 평가도 볼 수 있도록 구성되어  있다</a:t>
            </a:r>
            <a:r>
              <a:rPr lang="en-US" altLang="ko-KR" sz="1400" b="1" dirty="0">
                <a:latin typeface="+mn-ea"/>
                <a:cs typeface="Malgun Gothic"/>
              </a:rPr>
              <a:t>. </a:t>
            </a:r>
            <a:r>
              <a:rPr lang="ko-KR" altLang="en-US" sz="1400" b="1" dirty="0">
                <a:latin typeface="+mn-ea"/>
                <a:cs typeface="Malgun Gothic"/>
              </a:rPr>
              <a:t>기존의 </a:t>
            </a:r>
            <a:r>
              <a:rPr lang="ko-KR" altLang="en-US" sz="1400" b="1" dirty="0" err="1">
                <a:latin typeface="+mn-ea"/>
                <a:cs typeface="Malgun Gothic"/>
              </a:rPr>
              <a:t>전단지의</a:t>
            </a:r>
            <a:r>
              <a:rPr lang="ko-KR" altLang="en-US" sz="1400" b="1" dirty="0">
                <a:latin typeface="+mn-ea"/>
                <a:cs typeface="Malgun Gothic"/>
              </a:rPr>
              <a:t> </a:t>
            </a:r>
            <a:r>
              <a:rPr lang="ko-KR" altLang="en-US" sz="1400" b="1" dirty="0" err="1">
                <a:latin typeface="+mn-ea"/>
                <a:cs typeface="Malgun Gothic"/>
              </a:rPr>
              <a:t>콘텐츠를</a:t>
            </a:r>
            <a:r>
              <a:rPr lang="ko-KR" altLang="en-US" sz="1400" b="1" dirty="0">
                <a:latin typeface="+mn-ea"/>
                <a:cs typeface="Malgun Gothic"/>
              </a:rPr>
              <a:t> 대처할 뿐 아니라 그 이상의 정보를 담고 </a:t>
            </a:r>
            <a:r>
              <a:rPr lang="ko-KR" altLang="en-US" sz="1400" b="1" dirty="0" err="1">
                <a:latin typeface="+mn-ea"/>
                <a:cs typeface="Malgun Gothic"/>
              </a:rPr>
              <a:t>몇번의</a:t>
            </a:r>
            <a:r>
              <a:rPr lang="ko-KR" altLang="en-US" sz="1400" b="1" dirty="0">
                <a:latin typeface="+mn-ea"/>
                <a:cs typeface="Malgun Gothic"/>
              </a:rPr>
              <a:t> 터치로 주문에 결제 까지 할 수 있는 편의성까지 갖추고 있다</a:t>
            </a:r>
            <a:r>
              <a:rPr lang="en-US" altLang="ko-KR" sz="1400" b="1" dirty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11" y="1274619"/>
            <a:ext cx="2578244" cy="490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267" y="1260723"/>
            <a:ext cx="2728479" cy="49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317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유사 서비스</a:t>
            </a:r>
          </a:p>
        </p:txBody>
      </p:sp>
      <p:sp>
        <p:nvSpPr>
          <p:cNvPr id="11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097486" y="651164"/>
            <a:ext cx="5291667" cy="508461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600" dirty="0"/>
              <a:t> </a:t>
            </a:r>
            <a:endParaRPr lang="en-US" altLang="ko-KR" sz="2000" dirty="0"/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&lt;</a:t>
            </a:r>
            <a:r>
              <a:rPr lang="ko-KR" altLang="en-US" sz="2000" b="1" dirty="0" err="1">
                <a:solidFill>
                  <a:schemeClr val="accent1"/>
                </a:solidFill>
              </a:rPr>
              <a:t>롯데월드</a:t>
            </a:r>
            <a:r>
              <a:rPr lang="ko-KR" altLang="en-US" sz="2000" b="1" dirty="0">
                <a:solidFill>
                  <a:schemeClr val="accent1"/>
                </a:solidFill>
              </a:rPr>
              <a:t> 매직패스</a:t>
            </a:r>
            <a:r>
              <a:rPr lang="en-US" altLang="ko-KR" sz="2000" b="1" dirty="0">
                <a:solidFill>
                  <a:schemeClr val="accent1"/>
                </a:solidFill>
              </a:rPr>
              <a:t>&gt;</a:t>
            </a:r>
          </a:p>
          <a:p>
            <a:pPr marL="12700" marR="5080" algn="just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r>
              <a:rPr lang="ko-KR" altLang="en-US" sz="1400" b="1" dirty="0">
                <a:latin typeface="+mn-ea"/>
                <a:cs typeface="Malgun Gothic"/>
              </a:rPr>
              <a:t>날짜와 인원을 입력하면 자동으로 최적으로 가격을 안내해 주는 방식으로 심플하게 화면을 구성해 고객 편의성에 </a:t>
            </a:r>
            <a:r>
              <a:rPr lang="ko-KR" altLang="en-US" sz="1400" b="1" dirty="0" err="1">
                <a:latin typeface="+mn-ea"/>
                <a:cs typeface="Malgun Gothic"/>
              </a:rPr>
              <a:t>초첨을</a:t>
            </a:r>
            <a:r>
              <a:rPr lang="ko-KR" altLang="en-US" sz="1400" b="1" dirty="0">
                <a:latin typeface="+mn-ea"/>
                <a:cs typeface="Malgun Gothic"/>
              </a:rPr>
              <a:t> 맞춘 것이 특징이다</a:t>
            </a:r>
            <a:r>
              <a:rPr lang="en-US" altLang="ko-KR" sz="1400" b="1" dirty="0">
                <a:latin typeface="+mn-ea"/>
                <a:cs typeface="Malgun Gothic"/>
              </a:rPr>
              <a:t>. </a:t>
            </a:r>
            <a:r>
              <a:rPr lang="ko-KR" altLang="en-US" sz="1400" b="1" dirty="0" err="1">
                <a:latin typeface="+mn-ea"/>
                <a:cs typeface="Malgun Gothic"/>
              </a:rPr>
              <a:t>모바일</a:t>
            </a:r>
            <a:r>
              <a:rPr lang="ko-KR" altLang="en-US" sz="1400" b="1" dirty="0">
                <a:latin typeface="+mn-ea"/>
                <a:cs typeface="Malgun Gothic"/>
              </a:rPr>
              <a:t> </a:t>
            </a:r>
            <a:r>
              <a:rPr lang="ko-KR" altLang="en-US" sz="1400" b="1" dirty="0" err="1">
                <a:latin typeface="+mn-ea"/>
                <a:cs typeface="Malgun Gothic"/>
              </a:rPr>
              <a:t>앱을</a:t>
            </a:r>
            <a:r>
              <a:rPr lang="ko-KR" altLang="en-US" sz="1400" b="1" dirty="0">
                <a:latin typeface="+mn-ea"/>
                <a:cs typeface="Malgun Gothic"/>
              </a:rPr>
              <a:t> 활용하면 매표창구나 </a:t>
            </a:r>
            <a:r>
              <a:rPr lang="ko-KR" altLang="en-US" sz="1400" b="1" dirty="0" err="1">
                <a:latin typeface="+mn-ea"/>
                <a:cs typeface="Malgun Gothic"/>
              </a:rPr>
              <a:t>무인발권기를</a:t>
            </a:r>
            <a:r>
              <a:rPr lang="ko-KR" altLang="en-US" sz="1400" b="1" dirty="0">
                <a:latin typeface="+mn-ea"/>
                <a:cs typeface="Malgun Gothic"/>
              </a:rPr>
              <a:t> 거칠 필요 없이 </a:t>
            </a:r>
            <a:r>
              <a:rPr lang="ko-KR" altLang="en-US" sz="1400" b="1" dirty="0" err="1">
                <a:latin typeface="+mn-ea"/>
                <a:cs typeface="Malgun Gothic"/>
              </a:rPr>
              <a:t>게이트</a:t>
            </a:r>
            <a:r>
              <a:rPr lang="ko-KR" altLang="en-US" sz="1400" b="1" dirty="0">
                <a:latin typeface="+mn-ea"/>
                <a:cs typeface="Malgun Gothic"/>
              </a:rPr>
              <a:t> 에서 </a:t>
            </a:r>
            <a:r>
              <a:rPr lang="en-US" altLang="ko-KR" sz="1400" b="1" dirty="0">
                <a:latin typeface="+mn-ea"/>
                <a:cs typeface="Malgun Gothic"/>
              </a:rPr>
              <a:t>QR</a:t>
            </a:r>
            <a:r>
              <a:rPr lang="ko-KR" altLang="en-US" sz="1400" b="1" dirty="0">
                <a:latin typeface="+mn-ea"/>
                <a:cs typeface="Malgun Gothic"/>
              </a:rPr>
              <a:t>코드를 </a:t>
            </a:r>
            <a:r>
              <a:rPr lang="ko-KR" altLang="en-US" sz="1400" b="1" dirty="0" err="1">
                <a:latin typeface="+mn-ea"/>
                <a:cs typeface="Malgun Gothic"/>
              </a:rPr>
              <a:t>스캔해</a:t>
            </a:r>
            <a:r>
              <a:rPr lang="ko-KR" altLang="en-US" sz="1400" b="1" dirty="0">
                <a:latin typeface="+mn-ea"/>
                <a:cs typeface="Malgun Gothic"/>
              </a:rPr>
              <a:t> 바로 입장할 수 있다</a:t>
            </a:r>
            <a:r>
              <a:rPr lang="en-US" altLang="ko-KR" sz="1400" b="1" dirty="0">
                <a:latin typeface="+mn-ea"/>
                <a:cs typeface="Malgun Gothic"/>
              </a:rPr>
              <a:t>. </a:t>
            </a:r>
            <a:r>
              <a:rPr lang="ko-KR" altLang="en-US" sz="1400" b="1" dirty="0">
                <a:latin typeface="+mn-ea"/>
                <a:cs typeface="Malgun Gothic"/>
              </a:rPr>
              <a:t>입장 후 는 놀이기구 대기시간도 알 수 있으며 내가 원하는 시간에 놀이기구를 예약해 남들 보다 빠르게 놀이기구를 이용 할 수 있다</a:t>
            </a:r>
            <a:r>
              <a:rPr lang="en-US" altLang="ko-KR" sz="1400" b="1" dirty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11" y="1274619"/>
            <a:ext cx="2578244" cy="490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267" y="1260723"/>
            <a:ext cx="2728479" cy="49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1268124"/>
            <a:ext cx="2580842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833" y="1262495"/>
            <a:ext cx="2742767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285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3703692" y="2127025"/>
            <a:ext cx="1949750" cy="160852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25234" y="2292626"/>
            <a:ext cx="1949750" cy="160852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99833" y="5399193"/>
            <a:ext cx="274985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351692" y="285264"/>
            <a:ext cx="3646133" cy="3502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cxnSp>
        <p:nvCxnSpPr>
          <p:cNvPr id="8" name="직선 연결선 7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>
                <a:ea typeface="맑은 고딕" pitchFamily="50" charset="-127"/>
              </a:rPr>
              <a:t>기대 효과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05292" y="3165151"/>
            <a:ext cx="3646133" cy="3502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298092" y="3165151"/>
            <a:ext cx="3646133" cy="3502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/>
          </p:cNvPr>
          <p:cNvSpPr/>
          <p:nvPr/>
        </p:nvSpPr>
        <p:spPr>
          <a:xfrm>
            <a:off x="5731619" y="102701"/>
            <a:ext cx="954931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고객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>
            <a:extLst/>
          </p:cNvPr>
          <p:cNvSpPr/>
          <p:nvPr/>
        </p:nvSpPr>
        <p:spPr>
          <a:xfrm>
            <a:off x="2702513" y="3028626"/>
            <a:ext cx="1079356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광명시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/>
          </p:cNvPr>
          <p:cNvSpPr/>
          <p:nvPr/>
        </p:nvSpPr>
        <p:spPr>
          <a:xfrm>
            <a:off x="8567648" y="3028626"/>
            <a:ext cx="1271677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문화재단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0299" y="738255"/>
            <a:ext cx="35028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1.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관심 카테고리 선택 기반 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상품과 서비스 제공으로 개인 만족도 향상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2.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챗봇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등을 이용해 언제 어디서나 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정보 탐색 및 거래</a:t>
            </a:r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서비스를 제공하여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재 이용률 증가</a:t>
            </a:r>
            <a:endParaRPr lang="en-US" altLang="ko-KR" sz="1200" dirty="0">
              <a:latin typeface="+mj-lt"/>
            </a:endParaRPr>
          </a:p>
          <a:p>
            <a:pPr algn="ctr"/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3.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관심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콘텐츠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및 부족한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콘텐츠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추천을 통해 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고객의 문화 욕구 충족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4.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웸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및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어플을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통해 사용자 위치기반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티켓팅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후 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  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재단</a:t>
            </a:r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방문 시 얼굴인식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도어락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사용으로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 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입장시간 및 전반적인 시간 절약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7395" y="4123085"/>
            <a:ext cx="3502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광명 동굴을 비롯한 관광서비스 연계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주요 관리 고객 군 관리 방안 모색 후 관리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고객의 성장 데이터 확보로 중</a:t>
            </a:r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장기적으로 추천 및 예측 서비스 제공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타 지역 문화재단 및 관광과 연계 사업 확장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9721" y="3707930"/>
            <a:ext cx="35028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시민 맞춤형 문화예술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교육시스템으로 브랜드 이미지 향상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2.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빅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데이터 기반 분석시스템을 이용해 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시민맞춤형 서비스를 위한 전략적 플랫폼 구현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3. Push 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발송을 통해 문자발송비용 절감 및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모바일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배너광고를 통해 광고 판촉 비용 절감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4. </a:t>
            </a:r>
            <a:r>
              <a:rPr lang="ko-KR" altLang="en-US" sz="1200" b="1" kern="0" dirty="0" err="1">
                <a:solidFill>
                  <a:prstClr val="black"/>
                </a:solidFill>
                <a:latin typeface="+mj-lt"/>
              </a:rPr>
              <a:t>빅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데이터 수집으로 고객 </a:t>
            </a:r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360</a:t>
            </a:r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도 관점의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통찰력을 높여 고객 이벤트에 기반한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 마케팅 자동화를 통해 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>
                <a:solidFill>
                  <a:prstClr val="black"/>
                </a:solidFill>
                <a:latin typeface="+mj-lt"/>
              </a:rPr>
              <a:t>마케팅 효과성과 효율성 향상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57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 flipH="1">
            <a:off x="4271536" y="3340909"/>
            <a:ext cx="1106911" cy="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667500" y="3340909"/>
            <a:ext cx="1106911" cy="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48375" y="3963451"/>
            <a:ext cx="0" cy="89535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48375" y="1866900"/>
            <a:ext cx="0" cy="89535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6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</a:t>
            </a:r>
            <a:r>
              <a:rPr kumimoji="0" lang="ko-KR" altLang="en-US" sz="2400" b="1" dirty="0" err="1">
                <a:latin typeface="+mn-lt"/>
                <a:ea typeface="맑은 고딕" pitchFamily="50" charset="-127"/>
              </a:rPr>
              <a:t>확장성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1026" name="Picture 2" descr="서비스 확장성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60191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96937" y="1114431"/>
            <a:ext cx="350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타 지역</a:t>
            </a:r>
            <a:r>
              <a:rPr lang="en-US" altLang="ko-KR" sz="1600" b="1" kern="0" dirty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타 문화서비스와 연계한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 중</a:t>
            </a:r>
            <a:r>
              <a:rPr lang="en-US" altLang="ko-KR" sz="1600" b="1" kern="0" dirty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장기적인 서비스로의 확장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664" y="2925409"/>
            <a:ext cx="350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 err="1">
                <a:solidFill>
                  <a:prstClr val="black"/>
                </a:solidFill>
                <a:latin typeface="+mj-lt"/>
              </a:rPr>
              <a:t>빅</a:t>
            </a:r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 데이터 기반으로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 고객의 생애 발전 주기를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분석하여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시민맞춤형 서비스로 확장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4411" y="2679189"/>
            <a:ext cx="3502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학부모를 대상으로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자녀의 문화</a:t>
            </a:r>
            <a:r>
              <a:rPr lang="en-US" altLang="ko-KR" sz="1600" b="1" kern="0" dirty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교육 등 </a:t>
            </a:r>
            <a:r>
              <a:rPr lang="ko-KR" altLang="en-US" sz="1600" b="1" kern="0" dirty="0" err="1">
                <a:solidFill>
                  <a:prstClr val="black"/>
                </a:solidFill>
                <a:latin typeface="+mj-lt"/>
              </a:rPr>
              <a:t>콘텐츠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관심 정보 분석 결과를 수집하여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다양한 교육 기회를 제공하는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>
                <a:solidFill>
                  <a:prstClr val="black"/>
                </a:solidFill>
                <a:latin typeface="+mj-lt"/>
              </a:rPr>
              <a:t>교육 서비스로 확장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2063" y="5051752"/>
            <a:ext cx="350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ko-KR" altLang="en-US" sz="1600" b="1" kern="0" dirty="0">
                <a:solidFill>
                  <a:prstClr val="black"/>
                </a:solidFill>
                <a:latin typeface="맑은 고딕" pitchFamily="50" charset="-127"/>
              </a:rPr>
              <a:t>일반 사용자도 직접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itchFamily="50" charset="-127"/>
              </a:rPr>
              <a:t>문화활동을 등록하여 다양한 문화 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itchFamily="50" charset="-127"/>
              </a:rPr>
              <a:t> 생산과 지역 상권의 활성화에 기여</a:t>
            </a:r>
            <a:endParaRPr lang="en-US" altLang="ko-KR" sz="1600" b="1" kern="0" dirty="0">
              <a:solidFill>
                <a:prstClr val="black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27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광명시 시장 현황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43" y="1525714"/>
            <a:ext cx="3718394" cy="3940133"/>
          </a:xfrm>
          <a:prstGeom prst="rect">
            <a:avLst/>
          </a:prstGeom>
        </p:spPr>
      </p:pic>
      <p:sp>
        <p:nvSpPr>
          <p:cNvPr id="9" name="모서리가 둥근 직사각형 51">
            <a:extLst/>
          </p:cNvPr>
          <p:cNvSpPr/>
          <p:nvPr/>
        </p:nvSpPr>
        <p:spPr bwMode="auto">
          <a:xfrm>
            <a:off x="806556" y="1525714"/>
            <a:ext cx="4602162" cy="4655630"/>
          </a:xfrm>
          <a:prstGeom prst="roundRect">
            <a:avLst>
              <a:gd name="adj" fmla="val 2767"/>
            </a:avLst>
          </a:prstGeom>
          <a:solidFill>
            <a:schemeClr val="bg1">
              <a:alpha val="76000"/>
            </a:schemeClr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광명 문화의 집</a:t>
            </a:r>
            <a:endParaRPr lang="en-US" altLang="ko-KR" sz="14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시민 문화 예술 교육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생활문화공동체 외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10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개의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문화예술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latin typeface="맑은 고딕" pitchFamily="50" charset="-127"/>
              </a:rPr>
              <a:t>2. </a:t>
            </a: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광명 문화원</a:t>
            </a:r>
            <a:endParaRPr lang="en-US" altLang="ko-KR" sz="14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지역문화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오리문화제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민속예술제 외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2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), 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향토사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 보급확대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관내답사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향토인물인형극 외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3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3.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광명시청 문화체육과</a:t>
            </a:r>
            <a:endParaRPr kumimoji="0" lang="en-US" altLang="ko-KR" sz="14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: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문화예술단체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광명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8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경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시민회관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광명동굴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latin typeface="맑은 고딕" pitchFamily="50" charset="-127"/>
              </a:rPr>
              <a:t>4. </a:t>
            </a: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광명시 문화관광</a:t>
            </a:r>
            <a:endParaRPr lang="en-US" altLang="ko-KR" sz="14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: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업사이클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아트센터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축제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해피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페스티벌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광명농악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대축제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구름산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예술제 외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5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개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공연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문화예술단체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찾아가는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즐거운 음악여행 외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개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0" name="직사각형 9">
            <a:extLst/>
          </p:cNvPr>
          <p:cNvSpPr/>
          <p:nvPr/>
        </p:nvSpPr>
        <p:spPr>
          <a:xfrm>
            <a:off x="2416629" y="1305911"/>
            <a:ext cx="1461697" cy="41897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공공기관</a:t>
            </a:r>
            <a:r>
              <a:rPr kumimoji="0" lang="en-US" altLang="ko-KR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모서리가 둥근 직사각형 51">
            <a:extLst/>
          </p:cNvPr>
          <p:cNvSpPr/>
          <p:nvPr/>
        </p:nvSpPr>
        <p:spPr bwMode="auto">
          <a:xfrm>
            <a:off x="6735087" y="1525714"/>
            <a:ext cx="4602162" cy="4655630"/>
          </a:xfrm>
          <a:prstGeom prst="roundRect">
            <a:avLst>
              <a:gd name="adj" fmla="val 2767"/>
            </a:avLst>
          </a:prstGeom>
          <a:solidFill>
            <a:schemeClr val="bg1">
              <a:alpha val="76000"/>
            </a:schemeClr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AutoNum type="arabicPeriod"/>
              <a:defRPr/>
            </a:pP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광명문화원</a:t>
            </a:r>
            <a:endParaRPr lang="en-US" altLang="ko-KR" sz="14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어린이 문화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바이올린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발레교실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어린이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풍물단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 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요리여행 외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7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),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성인 문화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통기타 교실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서예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 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체형교정요가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기초스페인회화 외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9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)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외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5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개의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kumimoji="0" lang="en-US" altLang="ko-KR" sz="14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2.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풀잎 문화센터</a:t>
            </a:r>
            <a:endParaRPr kumimoji="0" lang="en-US" altLang="ko-KR" sz="14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요일 별 문화프로그램 운영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퀼트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아로마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 향초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쿠키클레이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 등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)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latin typeface="맑은 고딕" pitchFamily="50" charset="-127"/>
              </a:rPr>
              <a:t>3. (</a:t>
            </a: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광명</a:t>
            </a:r>
            <a:r>
              <a:rPr lang="en-US" altLang="ko-KR" sz="1400" b="1" kern="0" dirty="0">
                <a:solidFill>
                  <a:prstClr val="black"/>
                </a:solidFill>
                <a:latin typeface="맑은 고딕" pitchFamily="50" charset="-127"/>
              </a:rPr>
              <a:t>) </a:t>
            </a: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기아스포츠 문화센터</a:t>
            </a:r>
            <a:endParaRPr lang="en-US" altLang="ko-KR" sz="14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: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트니트니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키즈챔프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아미고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키즈스쿨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 마마발레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어린이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북아트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내가 만드는 곤충나라 조형나라 외 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23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개의 </a:t>
            </a:r>
            <a:r>
              <a:rPr lang="ko-KR" altLang="en-US" sz="1200" b="1" kern="0" dirty="0" err="1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latin typeface="맑은 고딕" pitchFamily="50" charset="-127"/>
              </a:rPr>
              <a:t>4. </a:t>
            </a: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이천일 </a:t>
            </a:r>
            <a:r>
              <a:rPr lang="ko-KR" altLang="en-US" sz="1400" b="1" kern="0" dirty="0" err="1">
                <a:solidFill>
                  <a:prstClr val="black"/>
                </a:solidFill>
                <a:latin typeface="맑은 고딕" pitchFamily="50" charset="-127"/>
              </a:rPr>
              <a:t>아울렛</a:t>
            </a: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 광명 </a:t>
            </a:r>
            <a:r>
              <a:rPr lang="ko-KR" altLang="en-US" sz="1400" b="1" kern="0" dirty="0" err="1">
                <a:solidFill>
                  <a:prstClr val="black"/>
                </a:solidFill>
                <a:latin typeface="맑은 고딕" pitchFamily="50" charset="-127"/>
              </a:rPr>
              <a:t>철산점</a:t>
            </a:r>
            <a:r>
              <a:rPr lang="ko-KR" altLang="en-US" sz="1400" b="1" kern="0" dirty="0">
                <a:solidFill>
                  <a:prstClr val="black"/>
                </a:solidFill>
                <a:latin typeface="맑은 고딕" pitchFamily="50" charset="-127"/>
              </a:rPr>
              <a:t> 문화센터</a:t>
            </a:r>
            <a:endParaRPr lang="en-US" altLang="ko-KR" sz="14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: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수요 쿠키 앤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클레이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재봉틀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100%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활용법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&amp;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신생아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홈패션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토요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K-POP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인기가요댄스 등의 문화프로그램 운영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4" name="직사각형 13">
            <a:extLst/>
          </p:cNvPr>
          <p:cNvSpPr/>
          <p:nvPr/>
        </p:nvSpPr>
        <p:spPr>
          <a:xfrm>
            <a:off x="8331200" y="1305911"/>
            <a:ext cx="1574799" cy="41897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민간기관</a:t>
            </a:r>
            <a:r>
              <a:rPr kumimoji="0" lang="en-US" altLang="ko-KR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4411" y="2807208"/>
            <a:ext cx="2862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ko-KR" altLang="en-US" sz="4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문화기관 </a:t>
            </a:r>
          </a:p>
        </p:txBody>
      </p:sp>
    </p:spTree>
    <p:extLst>
      <p:ext uri="{BB962C8B-B14F-4D97-AF65-F5344CB8AC3E}">
        <p14:creationId xmlns:p14="http://schemas.microsoft.com/office/powerpoint/2010/main" val="37725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/>
          </p:cNvPr>
          <p:cNvCxnSpPr/>
          <p:nvPr/>
        </p:nvCxnSpPr>
        <p:spPr>
          <a:xfrm>
            <a:off x="419934" y="348976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/>
          </p:cNvPr>
          <p:cNvCxnSpPr/>
          <p:nvPr/>
        </p:nvCxnSpPr>
        <p:spPr>
          <a:xfrm>
            <a:off x="419934" y="1001439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7">
            <a:extLst/>
          </p:cNvPr>
          <p:cNvSpPr txBox="1">
            <a:spLocks noChangeArrowheads="1"/>
          </p:cNvSpPr>
          <p:nvPr/>
        </p:nvSpPr>
        <p:spPr bwMode="auto">
          <a:xfrm>
            <a:off x="419934" y="458514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문제점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DE8DF93-5BB5-477A-BDA1-36E18D98C348}"/>
              </a:ext>
            </a:extLst>
          </p:cNvPr>
          <p:cNvSpPr/>
          <p:nvPr/>
        </p:nvSpPr>
        <p:spPr>
          <a:xfrm>
            <a:off x="318336" y="1467283"/>
            <a:ext cx="10438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고객 입장 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709160-7367-4CCD-A106-9AC6D77B7EFE}"/>
              </a:ext>
            </a:extLst>
          </p:cNvPr>
          <p:cNvSpPr txBox="1"/>
          <p:nvPr/>
        </p:nvSpPr>
        <p:spPr>
          <a:xfrm>
            <a:off x="521534" y="1771963"/>
            <a:ext cx="79020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문화행사에 대한 정보를 얻기 번거롭다</a:t>
            </a:r>
            <a:r>
              <a:rPr lang="en-US" altLang="ko-KR" sz="1600" dirty="0"/>
              <a:t>.</a:t>
            </a:r>
          </a:p>
          <a:p>
            <a:pPr marL="285750" indent="-285750" fontAlgn="base" latinLnBrk="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현장 안내가 부족해서 문화 행사를 즐기기 힘들다</a:t>
            </a:r>
            <a:r>
              <a:rPr lang="en-US" altLang="ko-KR" sz="1600" dirty="0"/>
              <a:t>.</a:t>
            </a:r>
          </a:p>
          <a:p>
            <a:pPr marL="285750" indent="-285750" fontAlgn="base" latinLnBrk="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티켓 확인 시 시간이 오래 걸리고 너무 무질서 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13F2792-29E4-446E-82A4-1D8292E085BC}"/>
              </a:ext>
            </a:extLst>
          </p:cNvPr>
          <p:cNvSpPr/>
          <p:nvPr/>
        </p:nvSpPr>
        <p:spPr>
          <a:xfrm>
            <a:off x="318336" y="3817947"/>
            <a:ext cx="10438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문화센터 입장 문제점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95DCE6A-174C-4F61-A8F3-C180A0202A13}"/>
              </a:ext>
            </a:extLst>
          </p:cNvPr>
          <p:cNvSpPr txBox="1"/>
          <p:nvPr/>
        </p:nvSpPr>
        <p:spPr>
          <a:xfrm>
            <a:off x="521534" y="4150328"/>
            <a:ext cx="92782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문화센터에서 진행하는 문화행사의 홍보가 어렵다</a:t>
            </a:r>
            <a:r>
              <a:rPr lang="en-US" altLang="ko-KR" sz="1600" dirty="0"/>
              <a:t>.</a:t>
            </a:r>
          </a:p>
          <a:p>
            <a:pPr marL="285750" indent="-285750" fontAlgn="base" latinLnBrk="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티켓팅을</a:t>
            </a:r>
            <a:r>
              <a:rPr lang="ko-KR" altLang="en-US" sz="1600" dirty="0"/>
              <a:t> 대행업체에서 하기 때문에 행사에 방문자에 대한 정보를 알 수 없다</a:t>
            </a:r>
            <a:r>
              <a:rPr lang="en-US" altLang="ko-KR" sz="1600" dirty="0"/>
              <a:t>.</a:t>
            </a:r>
          </a:p>
          <a:p>
            <a:pPr marL="285750" indent="-285750" fontAlgn="base" latinLnBrk="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FF7B756-6432-4F18-A43D-134B0765673F}"/>
              </a:ext>
            </a:extLst>
          </p:cNvPr>
          <p:cNvSpPr/>
          <p:nvPr/>
        </p:nvSpPr>
        <p:spPr>
          <a:xfrm>
            <a:off x="318336" y="3131464"/>
            <a:ext cx="6225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자세한 내용은 첨부파일 </a:t>
            </a:r>
            <a:r>
              <a:rPr lang="ko-KR" altLang="en-US" sz="1000" b="1" dirty="0"/>
              <a:t>문화생활 참여 현황 설문 결과 집계 </a:t>
            </a:r>
            <a:r>
              <a:rPr lang="ko-KR" altLang="en-US" sz="1000" dirty="0"/>
              <a:t>참고</a:t>
            </a:r>
          </a:p>
          <a:p>
            <a:r>
              <a:rPr lang="ko-KR" alt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930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j-ea"/>
                <a:ea typeface="+mj-ea"/>
              </a:rPr>
              <a:t>서비스 개요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  <p:sp>
        <p:nvSpPr>
          <p:cNvPr id="14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8241176" y="2320487"/>
            <a:ext cx="2517480" cy="6155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>
            <a:spAutoFit/>
          </a:bodyPr>
          <a:lstStyle>
            <a:lvl1pPr marL="12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광명문화재단 </a:t>
            </a:r>
            <a:endParaRPr kumimoji="0" lang="en-US" altLang="ko-KR" sz="2000" b="1" dirty="0" smtClean="0">
              <a:solidFill>
                <a:srgbClr val="40404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및 공연 시설</a:t>
            </a:r>
            <a:endParaRPr kumimoji="0" lang="ko-KR" altLang="ko-KR" sz="2000" dirty="0">
              <a:solidFill>
                <a:srgbClr val="00000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16285" y="1388380"/>
            <a:ext cx="1701507" cy="1508387"/>
            <a:chOff x="8831346" y="1245650"/>
            <a:chExt cx="1805023" cy="15503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346" y="1245650"/>
              <a:ext cx="1805023" cy="74476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54" y="1802921"/>
              <a:ext cx="1328001" cy="993114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127" y="598199"/>
            <a:ext cx="1246212" cy="13323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63" y="1602805"/>
            <a:ext cx="1293962" cy="129396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395583" y="1716831"/>
            <a:ext cx="1759789" cy="1065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9476" y="1930555"/>
            <a:ext cx="143340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기존 서비스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65335" y="1589644"/>
            <a:ext cx="1537601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고객의 정보</a:t>
            </a:r>
            <a:r>
              <a:rPr lang="en-US" altLang="ko-KR" b="1" dirty="0" smtClean="0">
                <a:latin typeface="+mj-ea"/>
              </a:rPr>
              <a:t>?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595" y="1797795"/>
            <a:ext cx="120257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티켓 구입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1205" y="4261422"/>
            <a:ext cx="1515158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 서비스 개선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72" y="3002409"/>
            <a:ext cx="1293962" cy="1293962"/>
          </a:xfrm>
          <a:prstGeom prst="rect">
            <a:avLst/>
          </a:prstGeom>
        </p:spPr>
      </p:pic>
      <p:sp>
        <p:nvSpPr>
          <p:cNvPr id="22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7017792" y="5205930"/>
            <a:ext cx="2517480" cy="6155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>
            <a:spAutoFit/>
          </a:bodyPr>
          <a:lstStyle>
            <a:lvl1pPr marL="12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광명문화재단 </a:t>
            </a:r>
            <a:endParaRPr kumimoji="0" lang="en-US" altLang="ko-KR" sz="2000" b="1" dirty="0" smtClean="0">
              <a:solidFill>
                <a:srgbClr val="40404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및 공연 시설</a:t>
            </a:r>
            <a:endParaRPr kumimoji="0" lang="ko-KR" altLang="ko-KR" sz="2000" dirty="0">
              <a:solidFill>
                <a:srgbClr val="00000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</p:txBody>
      </p:sp>
      <p:grpSp>
        <p:nvGrpSpPr>
          <p:cNvPr id="23" name="그룹 2"/>
          <p:cNvGrpSpPr>
            <a:grpSpLocks/>
          </p:cNvGrpSpPr>
          <p:nvPr/>
        </p:nvGrpSpPr>
        <p:grpSpPr bwMode="auto">
          <a:xfrm>
            <a:off x="2940162" y="4410397"/>
            <a:ext cx="1180380" cy="2206621"/>
            <a:chOff x="775765" y="1359516"/>
            <a:chExt cx="2465337" cy="4423782"/>
          </a:xfrm>
        </p:grpSpPr>
        <p:pic>
          <p:nvPicPr>
            <p:cNvPr id="24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65" y="1359516"/>
              <a:ext cx="2465337" cy="4423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 descr="문화콘텐츠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467" y="2198164"/>
              <a:ext cx="1825144" cy="1753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직사각형 2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484738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자세히 보기</a:t>
              </a:r>
            </a:p>
          </p:txBody>
        </p:sp>
        <p:sp>
          <p:nvSpPr>
            <p:cNvPr id="27" name="직사각형 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779959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err="1">
                  <a:solidFill>
                    <a:schemeClr val="tx1"/>
                  </a:solidFill>
                </a:rPr>
                <a:t>예약하</a:t>
              </a:r>
              <a:r>
                <a:rPr kumimoji="0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0" lang="ko-KR" altLang="en-US" sz="1000" dirty="0" smtClean="0">
                  <a:solidFill>
                    <a:schemeClr val="tx1"/>
                  </a:solidFill>
                </a:rPr>
                <a:t>기</a:t>
              </a:r>
              <a:endParaRPr kumimoji="0"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오른쪽으로 구부러진 화살표 9"/>
          <p:cNvSpPr/>
          <p:nvPr/>
        </p:nvSpPr>
        <p:spPr>
          <a:xfrm rot="3129111">
            <a:off x="3834017" y="2550092"/>
            <a:ext cx="677120" cy="1971060"/>
          </a:xfrm>
          <a:prstGeom prst="curvedRightArrow">
            <a:avLst>
              <a:gd name="adj1" fmla="val 25000"/>
              <a:gd name="adj2" fmla="val 5291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위로 구부러진 화살표 10"/>
          <p:cNvSpPr/>
          <p:nvPr/>
        </p:nvSpPr>
        <p:spPr>
          <a:xfrm>
            <a:off x="4405738" y="5989727"/>
            <a:ext cx="2857704" cy="741018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위로 구부러진 화살표 11"/>
          <p:cNvSpPr/>
          <p:nvPr/>
        </p:nvSpPr>
        <p:spPr>
          <a:xfrm rot="13301175">
            <a:off x="6588640" y="3470745"/>
            <a:ext cx="2485765" cy="943994"/>
          </a:xfrm>
          <a:prstGeom prst="curvedUpArrow">
            <a:avLst>
              <a:gd name="adj1" fmla="val 25000"/>
              <a:gd name="adj2" fmla="val 50657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9720716">
            <a:off x="3595843" y="2956948"/>
            <a:ext cx="120257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티켓 구입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86114" y="6000962"/>
            <a:ext cx="160332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고객 </a:t>
            </a:r>
            <a:r>
              <a:rPr lang="en-US" altLang="ko-KR" b="1" dirty="0" smtClean="0">
                <a:latin typeface="+mj-ea"/>
              </a:rPr>
              <a:t>DB </a:t>
            </a:r>
            <a:r>
              <a:rPr lang="ko-KR" altLang="en-US" b="1" dirty="0" smtClean="0">
                <a:latin typeface="+mj-ea"/>
              </a:rPr>
              <a:t>정보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1" name="직사각형 30"/>
          <p:cNvSpPr/>
          <p:nvPr/>
        </p:nvSpPr>
        <p:spPr>
          <a:xfrm rot="2828412">
            <a:off x="7128087" y="3488558"/>
            <a:ext cx="166423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맞춤형 서비스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462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j-ea"/>
                <a:ea typeface="+mj-ea"/>
              </a:rPr>
              <a:t>서비스 개요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6" y="1383289"/>
            <a:ext cx="2457185" cy="16864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78511" y="2010964"/>
            <a:ext cx="802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/>
              <a:t>빅</a:t>
            </a:r>
            <a:r>
              <a:rPr lang="ko-KR" altLang="en-US" sz="2400" dirty="0" smtClean="0"/>
              <a:t> 데이터를 </a:t>
            </a:r>
            <a:r>
              <a:rPr lang="ko-KR" altLang="en-US" sz="2400" dirty="0"/>
              <a:t>기반으로 개인 서비스에 특화된 통합 플랫폼</a:t>
            </a: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3086E7-B87E-4D1B-8DB7-BDA369B7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0" y="3742714"/>
            <a:ext cx="2482039" cy="21394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85884" y="4273584"/>
            <a:ext cx="840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현장에서는 </a:t>
            </a:r>
            <a:r>
              <a:rPr lang="ko-KR" altLang="en-US" dirty="0" smtClean="0"/>
              <a:t>얼굴인식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출입통제 </a:t>
            </a:r>
            <a:r>
              <a:rPr lang="ko-KR" altLang="en-US" dirty="0"/>
              <a:t>등을 통해 기존 </a:t>
            </a:r>
            <a:r>
              <a:rPr lang="en-US" altLang="ko-KR" dirty="0" smtClean="0"/>
              <a:t>O2O(Online to Offline) </a:t>
            </a:r>
            <a:r>
              <a:rPr lang="ko-KR" altLang="en-US" dirty="0" smtClean="0"/>
              <a:t>서비스와는 </a:t>
            </a:r>
            <a:r>
              <a:rPr lang="ko-KR" altLang="en-US" dirty="0" smtClean="0"/>
              <a:t>한 단계 </a:t>
            </a:r>
            <a:r>
              <a:rPr lang="ko-KR" altLang="en-US" dirty="0"/>
              <a:t>높은 서비스를 제공하는 </a:t>
            </a:r>
            <a:r>
              <a:rPr lang="ko-KR" altLang="en-US" dirty="0" smtClean="0"/>
              <a:t>것이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 </a:t>
            </a:r>
            <a:r>
              <a:rPr lang="ko-KR" altLang="en-US" dirty="0"/>
              <a:t>서비스와 </a:t>
            </a:r>
            <a:r>
              <a:rPr lang="ko-KR" altLang="en-US" dirty="0" smtClean="0"/>
              <a:t>다른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87" y="4091873"/>
            <a:ext cx="1797111" cy="253877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구성</a:t>
            </a:r>
          </a:p>
        </p:txBody>
      </p:sp>
      <p:cxnSp>
        <p:nvCxnSpPr>
          <p:cNvPr id="13" name="직선 연결선 12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93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76" y="1125525"/>
            <a:ext cx="1871627" cy="10987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644" y="937167"/>
            <a:ext cx="1941142" cy="1287061"/>
          </a:xfrm>
          <a:prstGeom prst="rect">
            <a:avLst/>
          </a:prstGeom>
        </p:spPr>
      </p:pic>
      <p:sp>
        <p:nvSpPr>
          <p:cNvPr id="17" name="U자형 화살표 8">
            <a:extLst>
              <a:ext uri="{FF2B5EF4-FFF2-40B4-BE49-F238E27FC236}"/>
            </a:extLst>
          </p:cNvPr>
          <p:cNvSpPr/>
          <p:nvPr/>
        </p:nvSpPr>
        <p:spPr bwMode="auto">
          <a:xfrm rot="5400000">
            <a:off x="5569967" y="-320527"/>
            <a:ext cx="1967842" cy="7765453"/>
          </a:xfrm>
          <a:prstGeom prst="uturnArrow">
            <a:avLst>
              <a:gd name="adj1" fmla="val 12989"/>
              <a:gd name="adj2" fmla="val 22810"/>
              <a:gd name="adj3" fmla="val 19953"/>
              <a:gd name="adj4" fmla="val 36382"/>
              <a:gd name="adj5" fmla="val 100000"/>
            </a:avLst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8" name="그룹 2"/>
          <p:cNvGrpSpPr>
            <a:grpSpLocks/>
          </p:cNvGrpSpPr>
          <p:nvPr/>
        </p:nvGrpSpPr>
        <p:grpSpPr bwMode="auto">
          <a:xfrm>
            <a:off x="182563" y="1810170"/>
            <a:ext cx="2465387" cy="4591050"/>
            <a:chOff x="775765" y="1359516"/>
            <a:chExt cx="2465337" cy="4590218"/>
          </a:xfrm>
        </p:grpSpPr>
        <p:pic>
          <p:nvPicPr>
            <p:cNvPr id="19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65" y="1359516"/>
              <a:ext cx="2465337" cy="4423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498062" y="5703717"/>
              <a:ext cx="1289024" cy="246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화면은 예시입니다</a:t>
              </a:r>
              <a:r>
                <a:rPr kumimoji="0" lang="en-US" altLang="ko-KR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.</a:t>
              </a:r>
              <a:endParaRPr kumimoji="0" lang="ko-KR" altLang="en-US" sz="1000" b="1" dirty="0">
                <a:latin typeface="+mn-lt"/>
                <a:ea typeface="+mn-ea"/>
              </a:endParaRPr>
            </a:p>
          </p:txBody>
        </p:sp>
        <p:pic>
          <p:nvPicPr>
            <p:cNvPr id="21" name="Picture 2" descr="문화콘텐츠에 대한 이미지 검색결과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467" y="2198164"/>
              <a:ext cx="1825144" cy="1753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484738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자세히 보기</a:t>
              </a:r>
            </a:p>
          </p:txBody>
        </p:sp>
        <p:sp>
          <p:nvSpPr>
            <p:cNvPr id="23" name="직사각형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779959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예약하 기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854036" y="2076507"/>
            <a:ext cx="180722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현재 위치 기반 검색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13" y="4299617"/>
            <a:ext cx="1969752" cy="11211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60" y="937167"/>
            <a:ext cx="2214829" cy="137981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693581" y="2046352"/>
            <a:ext cx="114999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자체 </a:t>
            </a:r>
            <a:r>
              <a:rPr lang="ko-KR" altLang="en-US" sz="14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티켓팅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39274" y="2061046"/>
            <a:ext cx="910506" cy="535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안면인식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30403" y="5253174"/>
            <a:ext cx="13282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문화예술 관람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41468" y="6314383"/>
            <a:ext cx="13282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리포트 서비스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82707" y="2623197"/>
            <a:ext cx="9717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챗봇</a:t>
            </a: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 활용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1575" y="2634055"/>
            <a:ext cx="335572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현장에서 실시간 방문자 확인</a:t>
            </a:r>
            <a:r>
              <a:rPr lang="en-US" altLang="ko-KR" sz="1400" b="1" spc="-10" dirty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프리패스 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4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2837878" y="4691902"/>
            <a:ext cx="2517480" cy="6155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>
            <a:spAutoFit/>
          </a:bodyPr>
          <a:lstStyle>
            <a:lvl1pPr marL="12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광명문화재단 </a:t>
            </a:r>
            <a:endParaRPr kumimoji="0" lang="en-US" altLang="ko-KR" sz="2000" b="1" dirty="0" smtClean="0">
              <a:solidFill>
                <a:srgbClr val="40404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및 공연 시설</a:t>
            </a:r>
            <a:endParaRPr kumimoji="0" lang="ko-KR" altLang="ko-KR" sz="2000" dirty="0">
              <a:solidFill>
                <a:srgbClr val="00000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93005" y="3440810"/>
            <a:ext cx="180722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방문자 데이터 축적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844" y="3409570"/>
            <a:ext cx="1149995" cy="535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재방문 유도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950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</a:t>
            </a:r>
            <a:r>
              <a:rPr lang="ko-KR" altLang="en-US" sz="2400" b="1" dirty="0" smtClean="0"/>
              <a:t>구성 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5" y="1209418"/>
            <a:ext cx="3357031" cy="46266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8208" y="5836091"/>
            <a:ext cx="174599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배달의 민족 </a:t>
            </a:r>
            <a:r>
              <a:rPr lang="ko-KR" altLang="en-US" b="1" dirty="0" err="1" smtClean="0">
                <a:latin typeface="+mj-ea"/>
              </a:rPr>
              <a:t>앱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80208" y="1945181"/>
            <a:ext cx="54811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250000"/>
              </a:lnSpc>
              <a:defRPr/>
            </a:pP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1.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카테고리 기반 문화활동 위치 서비스 제공</a:t>
            </a:r>
            <a:endParaRPr lang="en-US" altLang="ko-KR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>
              <a:lnSpc>
                <a:spcPct val="250000"/>
              </a:lnSpc>
              <a:defRPr/>
            </a:pP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2. </a:t>
            </a:r>
            <a:r>
              <a:rPr lang="ko-KR" altLang="en-US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챗봇을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ko-KR" altLang="en-US" b="1" spc="-10" dirty="0">
                <a:solidFill>
                  <a:srgbClr val="404040"/>
                </a:solidFill>
                <a:latin typeface="+mj-ea"/>
                <a:cs typeface="Georgia"/>
              </a:rPr>
              <a:t>활용한 </a:t>
            </a:r>
            <a:r>
              <a:rPr lang="ko-KR" altLang="en-US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티켓팅</a:t>
            </a: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예약 </a:t>
            </a:r>
            <a:r>
              <a:rPr lang="ko-KR" altLang="en-US" b="1" spc="-10" dirty="0">
                <a:solidFill>
                  <a:srgbClr val="404040"/>
                </a:solidFill>
                <a:latin typeface="+mj-ea"/>
                <a:cs typeface="Georgia"/>
              </a:rPr>
              <a:t>및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문의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>
              <a:lnSpc>
                <a:spcPct val="250000"/>
              </a:lnSpc>
              <a:defRPr/>
            </a:pP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3.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현장에서 안면인식 서비스로 방문자의 </a:t>
            </a:r>
            <a:r>
              <a:rPr lang="ko-KR" altLang="en-US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방문기록을통한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맞춤형 서비스 제공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63934" y="2951594"/>
            <a:ext cx="3847579" cy="2244926"/>
            <a:chOff x="3451020" y="3582965"/>
            <a:chExt cx="3847579" cy="2244926"/>
          </a:xfrm>
        </p:grpSpPr>
        <p:sp>
          <p:nvSpPr>
            <p:cNvPr id="6" name="오른쪽 화살표 5"/>
            <p:cNvSpPr/>
            <p:nvPr/>
          </p:nvSpPr>
          <p:spPr>
            <a:xfrm>
              <a:off x="4318000" y="3582965"/>
              <a:ext cx="2336800" cy="114031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51020" y="3658066"/>
              <a:ext cx="3847579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algn="ctr">
                <a:lnSpc>
                  <a:spcPct val="250000"/>
                </a:lnSpc>
                <a:defRPr/>
              </a:pP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내 주변의 문화예술</a:t>
              </a:r>
              <a:endPara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endParaRPr>
            </a:p>
            <a:p>
              <a:pPr marL="12700" algn="ctr">
                <a:lnSpc>
                  <a:spcPct val="250000"/>
                </a:lnSpc>
                <a:defRPr/>
              </a:pPr>
              <a:endPara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endParaRPr>
            </a:p>
            <a:p>
              <a:pPr marL="12700" algn="r">
                <a:lnSpc>
                  <a:spcPct val="250000"/>
                </a:lnSpc>
                <a:defRPr/>
              </a:pP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 </a:t>
              </a:r>
              <a:endParaRPr lang="en-US" altLang="ko-KR" b="1" spc="-10" dirty="0">
                <a:solidFill>
                  <a:srgbClr val="404040"/>
                </a:solidFill>
                <a:latin typeface="+mj-ea"/>
                <a:cs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3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</a:t>
            </a:r>
            <a:r>
              <a:rPr lang="ko-KR" altLang="en-US" sz="2400" b="1" dirty="0" smtClean="0"/>
              <a:t>구성 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21" y="1917009"/>
            <a:ext cx="932451" cy="1392247"/>
          </a:xfrm>
          <a:prstGeom prst="rect">
            <a:avLst/>
          </a:prstGeom>
        </p:spPr>
      </p:pic>
      <p:sp>
        <p:nvSpPr>
          <p:cNvPr id="17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5038960" y="3762164"/>
            <a:ext cx="2225440" cy="3077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>
            <a:spAutoFit/>
          </a:bodyPr>
          <a:lstStyle>
            <a:lvl1pPr marL="12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광명문화재단</a:t>
            </a:r>
            <a:endParaRPr kumimoji="0" lang="ko-KR" altLang="ko-KR" sz="2000" dirty="0">
              <a:solidFill>
                <a:srgbClr val="00000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49403" y="1983900"/>
            <a:ext cx="5492151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</a:rPr>
              <a:t>학부모를 위한 자녀 분석 서비스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itchFamily="50" charset="-127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400" kern="0" dirty="0" smtClean="0">
                <a:solidFill>
                  <a:prstClr val="black"/>
                </a:solidFill>
                <a:latin typeface="맑은 고딕" pitchFamily="50" charset="-127"/>
              </a:rPr>
              <a:t>  - 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아이의 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성장에 따라 관심 </a:t>
            </a:r>
            <a:r>
              <a:rPr lang="ko-KR" altLang="en-US" sz="1400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 추천</a:t>
            </a:r>
            <a:endParaRPr lang="en-US" altLang="ko-KR" sz="1400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400" kern="0" dirty="0" smtClean="0">
                <a:solidFill>
                  <a:prstClr val="black"/>
                </a:solidFill>
                <a:latin typeface="맑은 고딕" pitchFamily="50" charset="-127"/>
              </a:rPr>
              <a:t>  - 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타 </a:t>
            </a:r>
            <a:r>
              <a:rPr lang="ko-KR" altLang="en-US" sz="1400" kern="0" dirty="0">
                <a:solidFill>
                  <a:prstClr val="black"/>
                </a:solidFill>
                <a:latin typeface="맑은 고딕" pitchFamily="50" charset="-127"/>
              </a:rPr>
              <a:t>지역 추천 </a:t>
            </a:r>
            <a:r>
              <a:rPr lang="ko-KR" altLang="en-US" sz="1400" kern="0" dirty="0" err="1">
                <a:solidFill>
                  <a:prstClr val="black"/>
                </a:solidFill>
                <a:latin typeface="맑은 고딕" pitchFamily="50" charset="-127"/>
              </a:rPr>
              <a:t>콘</a:t>
            </a:r>
            <a:r>
              <a:rPr lang="ko-KR" altLang="en-US" sz="1400" kern="0" dirty="0" err="1" smtClean="0">
                <a:solidFill>
                  <a:prstClr val="black"/>
                </a:solidFill>
                <a:latin typeface="맑은 고딕" pitchFamily="50" charset="-127"/>
              </a:rPr>
              <a:t>텐츠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400" kern="0" dirty="0">
                <a:solidFill>
                  <a:prstClr val="black"/>
                </a:solidFill>
                <a:latin typeface="맑은 고딕" pitchFamily="50" charset="-127"/>
              </a:rPr>
              <a:t>정보 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제공</a:t>
            </a:r>
            <a:endParaRPr lang="en-US" altLang="ko-KR" sz="1400" kern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80031" y="3721852"/>
            <a:ext cx="6656717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ko-KR" altLang="en-US" sz="1600" kern="0" dirty="0" smtClean="0">
                <a:solidFill>
                  <a:prstClr val="black"/>
                </a:solidFill>
                <a:latin typeface="맑은 고딕" pitchFamily="50" charset="-127"/>
              </a:rPr>
              <a:t>문화재단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</a:rPr>
              <a:t>분석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itchFamily="50" charset="-127"/>
              </a:rPr>
              <a:t>서비스</a:t>
            </a:r>
            <a:endParaRPr lang="ko-KR" altLang="en-US" sz="1400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  </a:t>
            </a:r>
            <a:r>
              <a:rPr lang="en-US" altLang="ko-KR" sz="1400" kern="0" dirty="0" smtClean="0">
                <a:solidFill>
                  <a:prstClr val="black"/>
                </a:solidFill>
                <a:latin typeface="맑은 고딕" pitchFamily="50" charset="-127"/>
              </a:rPr>
              <a:t>- 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방문자의 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데이터 축적을 통한 </a:t>
            </a:r>
            <a:r>
              <a:rPr lang="ko-KR" altLang="en-US" sz="1400" kern="0" dirty="0" err="1" smtClean="0">
                <a:solidFill>
                  <a:prstClr val="black"/>
                </a:solidFill>
                <a:latin typeface="맑은 고딕" pitchFamily="50" charset="-127"/>
              </a:rPr>
              <a:t>빅데이터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 활용 가능</a:t>
            </a:r>
            <a:endParaRPr lang="en-US" altLang="ko-KR" sz="1400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  </a:t>
            </a:r>
            <a:r>
              <a:rPr lang="en-US" altLang="ko-KR" sz="1400" kern="0" dirty="0" smtClean="0">
                <a:solidFill>
                  <a:prstClr val="black"/>
                </a:solidFill>
                <a:latin typeface="맑은 고딕" pitchFamily="50" charset="-127"/>
              </a:rPr>
              <a:t>- 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부족한 </a:t>
            </a:r>
            <a:r>
              <a:rPr lang="ko-KR" altLang="en-US" sz="1400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ko-KR" altLang="en-US" sz="1400" kern="0" dirty="0" smtClean="0">
                <a:solidFill>
                  <a:prstClr val="black"/>
                </a:solidFill>
                <a:latin typeface="맑은 고딕" pitchFamily="50" charset="-127"/>
              </a:rPr>
              <a:t> 보강 가능</a:t>
            </a:r>
            <a:endParaRPr lang="en-US" altLang="ko-KR" sz="1400" kern="0" dirty="0" smtClean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94031" y="3900114"/>
            <a:ext cx="195790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en-US" altLang="ko-KR" b="1" spc="-10" dirty="0">
                <a:solidFill>
                  <a:srgbClr val="404040"/>
                </a:solidFill>
                <a:latin typeface="+mj-ea"/>
                <a:cs typeface="Georgia"/>
              </a:rPr>
              <a:t>(CRM </a:t>
            </a:r>
            <a:r>
              <a:rPr lang="ko-KR" altLang="en-US" b="1" spc="-10" dirty="0">
                <a:solidFill>
                  <a:srgbClr val="404040"/>
                </a:solidFill>
                <a:latin typeface="+mj-ea"/>
                <a:cs typeface="Georgia"/>
              </a:rPr>
              <a:t>정보 획득</a:t>
            </a:r>
            <a:r>
              <a:rPr lang="en-US" altLang="ko-KR" b="1" spc="-10" dirty="0">
                <a:solidFill>
                  <a:srgbClr val="404040"/>
                </a:solidFill>
                <a:latin typeface="+mj-ea"/>
                <a:cs typeface="Georgia"/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5811" y="876827"/>
            <a:ext cx="46631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20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리포트 서비스</a:t>
            </a:r>
            <a:r>
              <a:rPr lang="en-US" altLang="ko-KR" sz="2000" b="1" spc="-10" dirty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en-US" altLang="ko-KR" sz="2000" b="1" spc="-10" dirty="0" smtClean="0">
                <a:solidFill>
                  <a:srgbClr val="404040"/>
                </a:solidFill>
                <a:latin typeface="+mj-ea"/>
                <a:cs typeface="Georgia"/>
              </a:rPr>
              <a:t>(</a:t>
            </a:r>
            <a:r>
              <a:rPr lang="ko-KR" altLang="en-US" sz="20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대시보드</a:t>
            </a:r>
            <a:r>
              <a:rPr lang="ko-KR" altLang="en-US" sz="2000" b="1" spc="-10" dirty="0" smtClean="0">
                <a:solidFill>
                  <a:srgbClr val="404040"/>
                </a:solidFill>
                <a:latin typeface="+mj-ea"/>
                <a:cs typeface="Georgia"/>
              </a:rPr>
              <a:t> 형태</a:t>
            </a:r>
            <a:r>
              <a:rPr lang="en-US" altLang="ko-KR" sz="2000" b="1" spc="-10" dirty="0" smtClean="0">
                <a:solidFill>
                  <a:srgbClr val="404040"/>
                </a:solidFill>
                <a:latin typeface="+mj-ea"/>
                <a:cs typeface="Georgia"/>
              </a:rPr>
              <a:t>)</a:t>
            </a:r>
            <a:endParaRPr lang="en-US" altLang="ko-KR" sz="20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pic>
        <p:nvPicPr>
          <p:cNvPr id="25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6" y="1296144"/>
            <a:ext cx="4562373" cy="494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69636" y="6005743"/>
            <a:ext cx="1202573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예시 화면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03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</a:t>
            </a:r>
            <a:r>
              <a:rPr lang="ko-KR" altLang="en-US" sz="2400" b="1" dirty="0" smtClean="0"/>
              <a:t>구성 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02564"/>
            <a:ext cx="12192000" cy="4753560"/>
            <a:chOff x="0" y="2248822"/>
            <a:chExt cx="12192000" cy="4753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22"/>
              <a:ext cx="12192000" cy="475356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3D20C80B-CF6B-46FF-9686-8EB1E953B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3260" y="2762641"/>
              <a:ext cx="3565583" cy="237870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2113217" y="1411773"/>
            <a:ext cx="8212630" cy="790791"/>
            <a:chOff x="1276455" y="1483481"/>
            <a:chExt cx="8212630" cy="790791"/>
          </a:xfrm>
        </p:grpSpPr>
        <p:sp>
          <p:nvSpPr>
            <p:cNvPr id="7" name="직사각형 6"/>
            <p:cNvSpPr/>
            <p:nvPr/>
          </p:nvSpPr>
          <p:spPr>
            <a:xfrm>
              <a:off x="1276455" y="1483481"/>
              <a:ext cx="3767378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 algn="ctr">
                <a:lnSpc>
                  <a:spcPct val="250000"/>
                </a:lnSpc>
                <a:defRPr/>
              </a:pP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문화예술 등록 현황 목록</a:t>
              </a:r>
              <a:r>
                <a:rPr lang="en-US" altLang="ko-KR" b="1" spc="-10" dirty="0">
                  <a:solidFill>
                    <a:srgbClr val="404040"/>
                  </a:solidFill>
                  <a:latin typeface="+mj-ea"/>
                  <a:cs typeface="Georgia"/>
                </a:rPr>
                <a:t> </a:t>
              </a:r>
              <a:r>
                <a:rPr lang="en-US" altLang="ko-KR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(</a:t>
              </a: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위</a:t>
              </a:r>
              <a:r>
                <a:rPr lang="en-US" altLang="ko-KR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/</a:t>
              </a: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경도</a:t>
              </a:r>
              <a:r>
                <a:rPr lang="en-US" altLang="ko-KR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)</a:t>
              </a:r>
              <a:endParaRPr lang="en-US" altLang="ko-KR" b="1" spc="-10" dirty="0">
                <a:solidFill>
                  <a:srgbClr val="404040"/>
                </a:solidFill>
                <a:latin typeface="+mj-ea"/>
                <a:cs typeface="Georgi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833824" y="1483481"/>
              <a:ext cx="1655261" cy="6620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 algn="ctr">
                <a:lnSpc>
                  <a:spcPct val="250000"/>
                </a:lnSpc>
                <a:defRPr/>
              </a:pP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지도상에 표시</a:t>
              </a:r>
              <a:endParaRPr lang="en-US" altLang="ko-KR" b="1" spc="-10" dirty="0">
                <a:solidFill>
                  <a:srgbClr val="404040"/>
                </a:solidFill>
                <a:latin typeface="+mj-ea"/>
                <a:cs typeface="Georgia"/>
              </a:endParaRPr>
            </a:p>
          </p:txBody>
        </p:sp>
        <p:sp>
          <p:nvSpPr>
            <p:cNvPr id="3" name="오른쪽 화살표 2"/>
            <p:cNvSpPr/>
            <p:nvPr/>
          </p:nvSpPr>
          <p:spPr>
            <a:xfrm>
              <a:off x="5109711" y="1612231"/>
              <a:ext cx="2421147" cy="66204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8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859</Words>
  <Application>Microsoft Office PowerPoint</Application>
  <PresentationFormat>와이드스크린</PresentationFormat>
  <Paragraphs>188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맑은 고딕</vt:lpstr>
      <vt:lpstr>Arial</vt:lpstr>
      <vt:lpstr>Georgia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박준완</cp:lastModifiedBy>
  <cp:revision>50</cp:revision>
  <dcterms:created xsi:type="dcterms:W3CDTF">2017-07-01T19:31:18Z</dcterms:created>
  <dcterms:modified xsi:type="dcterms:W3CDTF">2017-07-06T12:56:36Z</dcterms:modified>
</cp:coreProperties>
</file>