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4" r:id="rId15"/>
    <p:sldId id="285" r:id="rId16"/>
    <p:sldId id="282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2" clrIdx="0">
    <p:extLst>
      <p:ext uri="{19B8F6BF-5375-455C-9EA6-DF929625EA0E}">
        <p15:presenceInfo xmlns:p15="http://schemas.microsoft.com/office/powerpoint/2012/main" xmlns="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076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409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80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224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18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08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57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390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41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43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4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0F7A-2E87-42EE-94FD-91678A627BDE}" type="datetimeFigureOut">
              <a:rPr lang="ko-KR" altLang="en-US" smtClean="0"/>
              <a:pPr/>
              <a:t>2017-07-04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DD3-CBB9-497A-9DE1-D53408EF85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75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ved=0ahUKEwjI9Zmz_r_UAhXEVZQKHWz7DD8QjRwIBw&amp;url=http://koreancontent.kr/1389&amp;psig=AFQjCNFyCkvVi0GwnekOwhtwe_IrumGo3w&amp;ust=1497620798853499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www.google.co.kr/url?sa=i&amp;rct=j&amp;q=&amp;esrc=s&amp;source=images&amp;cd=&amp;ved=0ahUKEwjR_euJgcDUAhVIJ5QKHa81ANsQjRwIBw&amp;url=http://www.newsd.co.kr/?p=2358&amp;psig=AFQjCNFvhof9BhaYogaanJUbYAEmVrv2ng&amp;ust=1497621485101185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image" Target="../media/image18.jpeg"/><Relationship Id="rId16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5" Type="http://schemas.openxmlformats.org/officeDocument/2006/relationships/image" Target="../media/image3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Relationship Id="rId1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kams.or.kr/05_know/internaldb3_list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/>
            </a:extLst>
          </p:cNvPr>
          <p:cNvCxnSpPr/>
          <p:nvPr/>
        </p:nvCxnSpPr>
        <p:spPr>
          <a:xfrm>
            <a:off x="559080" y="50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559080" y="11604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59080" y="617538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 smtClean="0"/>
              <a:t>목차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1482" y="508512"/>
            <a:ext cx="32810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시장조사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문제점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개요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구성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특징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유사서비스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기대효과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서비스 </a:t>
            </a:r>
            <a:r>
              <a:rPr lang="ko-KR" altLang="en-US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확장성</a:t>
            </a:r>
            <a:endParaRPr lang="en-US" altLang="ko-KR" b="1" dirty="0" smtClean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1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그룹 2"/>
          <p:cNvGrpSpPr>
            <a:grpSpLocks/>
          </p:cNvGrpSpPr>
          <p:nvPr/>
        </p:nvGrpSpPr>
        <p:grpSpPr bwMode="auto">
          <a:xfrm>
            <a:off x="395288" y="1387475"/>
            <a:ext cx="2465387" cy="4591050"/>
            <a:chOff x="775765" y="1359516"/>
            <a:chExt cx="2465337" cy="4590218"/>
          </a:xfrm>
        </p:grpSpPr>
        <p:pic>
          <p:nvPicPr>
            <p:cNvPr id="9230" name="Picture 5" descr="Description: mobile_samp_0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65" y="1359516"/>
              <a:ext cx="2465337" cy="4423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498062" y="5703717"/>
              <a:ext cx="1289024" cy="246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>
                  <a:solidFill>
                    <a:prstClr val="black"/>
                  </a:solidFill>
                  <a:latin typeface="맑은 고딕" charset="0"/>
                  <a:ea typeface="+mn-ea"/>
                </a:rPr>
                <a:t>화면은 예시입니다</a:t>
              </a:r>
              <a:r>
                <a:rPr kumimoji="0" lang="en-US" altLang="ko-KR" sz="1000" b="1" kern="0" dirty="0">
                  <a:solidFill>
                    <a:prstClr val="black"/>
                  </a:solidFill>
                  <a:latin typeface="맑은 고딕" charset="0"/>
                  <a:ea typeface="+mn-ea"/>
                </a:rPr>
                <a:t>.</a:t>
              </a:r>
              <a:endParaRPr kumimoji="0" lang="ko-KR" altLang="en-US" sz="1000" b="1" dirty="0">
                <a:latin typeface="+mn-lt"/>
                <a:ea typeface="+mn-ea"/>
              </a:endParaRPr>
            </a:p>
          </p:txBody>
        </p:sp>
        <p:pic>
          <p:nvPicPr>
            <p:cNvPr id="9232" name="Picture 2" descr="문화콘텐츠에 대한 이미지 검색결과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467" y="2198164"/>
              <a:ext cx="1825144" cy="1753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484738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>
                  <a:solidFill>
                    <a:schemeClr val="tx1"/>
                  </a:solidFill>
                </a:rPr>
                <a:t>자세히 보기</a:t>
              </a:r>
              <a:endParaRPr kumimoji="0"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107545" y="4779959"/>
              <a:ext cx="1825588" cy="25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</a:rPr>
                <a:t>예약하 기</a:t>
              </a:r>
            </a:p>
          </p:txBody>
        </p:sp>
      </p:grpSp>
      <p:pic>
        <p:nvPicPr>
          <p:cNvPr id="9219" name="Picture 4" descr="문화콘텐츠 웹서비스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1925" y="1741488"/>
            <a:ext cx="3162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6878638" y="1117600"/>
            <a:ext cx="4602162" cy="264318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맞춤형 화면 제공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연령대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성별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역할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-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학부모 등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SNS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연계 개인 홍보 채널 구축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인맥 정보 확보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타 지역 컨텐츠 정도 제공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여행 스케줄 연동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일정 별 스케줄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추천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포인트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마일리지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제공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국내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컨텐츠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업체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–CGV,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예술의 전당 등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챗봇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(24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시간 문의 및 예약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)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7720013" y="950913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웹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/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어플리케이션 서비스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모서리가 둥근 직사각형 54">
            <a:extLst>
              <a:ext uri="{FF2B5EF4-FFF2-40B4-BE49-F238E27FC236}"/>
            </a:extLst>
          </p:cNvPr>
          <p:cNvSpPr/>
          <p:nvPr/>
        </p:nvSpPr>
        <p:spPr bwMode="auto">
          <a:xfrm>
            <a:off x="6896100" y="3979863"/>
            <a:ext cx="4584700" cy="2335212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학부모를 위한 자녀 분석 서비스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.</a:t>
            </a: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성향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성격 분석 서비스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 </a:t>
            </a: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관심 컨텐츠 및 부족한 컨텐츠 추천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타 지역 추천 컨텐츠 정보 제공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최적의 결제 방식 제공 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eaLnBrk="1" fontAlgn="auto" latin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2.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광명문화재단 분석 서비스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수요 예측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관람객 만족도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타 지역 연계 추천 서비스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85750" indent="-285750" eaLnBrk="1" fontAlgn="auto" latinLnBrk="1" hangingPunct="1">
              <a:spcBef>
                <a:spcPts val="400"/>
              </a:spcBef>
              <a:spcAft>
                <a:spcPts val="400"/>
              </a:spcAft>
              <a:buFontTx/>
              <a:buChar char="-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주요 관리 고객 군 관리 방안</a:t>
            </a:r>
            <a:r>
              <a: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관리 포인트</a:t>
            </a:r>
          </a:p>
        </p:txBody>
      </p:sp>
      <p:sp>
        <p:nvSpPr>
          <p:cNvPr id="8" name="직사각형 7">
            <a:extLst>
              <a:ext uri="{FF2B5EF4-FFF2-40B4-BE49-F238E27FC236}"/>
            </a:extLst>
          </p:cNvPr>
          <p:cNvSpPr/>
          <p:nvPr/>
        </p:nvSpPr>
        <p:spPr>
          <a:xfrm>
            <a:off x="8120063" y="3781425"/>
            <a:ext cx="2135187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리포트 서비스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오른쪽 화살표 12">
            <a:extLst>
              <a:ext uri="{FF2B5EF4-FFF2-40B4-BE49-F238E27FC236}"/>
            </a:extLst>
          </p:cNvPr>
          <p:cNvSpPr/>
          <p:nvPr/>
        </p:nvSpPr>
        <p:spPr bwMode="auto">
          <a:xfrm>
            <a:off x="6172200" y="2432050"/>
            <a:ext cx="444500" cy="247015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25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9713" y="3599767"/>
            <a:ext cx="3130549" cy="251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서비스 구성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9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7577138" y="2773294"/>
            <a:ext cx="4602162" cy="264318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사용자가 선택한 카테고리를 기반으로 하여 관련 문화활동 위치 정보를 지도를 이용하여 알려줌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지도 위 마크 클릭 시 해당 장소의 스케줄 확인 가능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일반 사용자도 직접 문화활동 등록 가능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등록한 문화활동에 대한 방문자 수</a:t>
            </a:r>
            <a:r>
              <a:rPr lang="en-US" altLang="ko-KR" sz="1200" b="1" kern="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연령대 등 다양한 종합 정보 확인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7C65E7F-5FD1-4142-B599-43BADC268D40}"/>
              </a:ext>
            </a:extLst>
          </p:cNvPr>
          <p:cNvSpPr/>
          <p:nvPr/>
        </p:nvSpPr>
        <p:spPr>
          <a:xfrm>
            <a:off x="8402638" y="1902259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위치 확인 서비스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D20C80B-CF6B-46FF-9686-8EB1E953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4" y="1357886"/>
            <a:ext cx="6658389" cy="46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661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7589838" y="2429164"/>
            <a:ext cx="4602162" cy="264318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실시간으로 모바일 및 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PC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와 연동하는 사물인터넷 안면인식도어록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근접센서와 카메라를 이용해 접근자와 방문자를 감지</a:t>
            </a:r>
            <a:r>
              <a:rPr kumimoji="0" lang="en-US" altLang="ko-KR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촬영해 스마트폰으로 전송하고 서버에 저장</a:t>
            </a: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방문자가 화장이나 안경</a:t>
            </a:r>
            <a:r>
              <a:rPr kumimoji="0" lang="en-US" altLang="ko-KR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수염 등으로 저장된 얼굴인식과 달라도 본인인지 여부를 구별</a:t>
            </a: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endParaRPr kumimoji="0" lang="en-US" altLang="ko-KR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7C65E7F-5FD1-4142-B599-43BADC268D40}"/>
              </a:ext>
            </a:extLst>
          </p:cNvPr>
          <p:cNvSpPr/>
          <p:nvPr/>
        </p:nvSpPr>
        <p:spPr>
          <a:xfrm>
            <a:off x="8402638" y="1902259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안면인식 </a:t>
            </a:r>
            <a:r>
              <a:rPr kumimoji="0" lang="ko-KR" altLang="en-US" sz="1500" b="1" kern="0" dirty="0" err="1">
                <a:solidFill>
                  <a:srgbClr val="0070C0"/>
                </a:solidFill>
                <a:latin typeface="맑은 고딕" charset="0"/>
                <a:ea typeface="맑은 고딕" charset="0"/>
              </a:rPr>
              <a:t>도어락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213086E7-B87E-4D1B-8DB7-BDA369B7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4" y="1357887"/>
            <a:ext cx="6658389" cy="46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83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/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/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" name="TextBox 43">
            <a:extLst/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>
                <a:latin typeface="+mn-lt"/>
                <a:ea typeface="맑은 고딕" pitchFamily="50" charset="-127"/>
              </a:rPr>
              <a:t>서비스 특징</a:t>
            </a:r>
          </a:p>
        </p:txBody>
      </p:sp>
      <p:sp>
        <p:nvSpPr>
          <p:cNvPr id="5129" name="슬라이드 번호 개체 틀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923CBBC-1AD3-4531-8211-CEDA7E37FD71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51">
            <a:extLst>
              <a:ext uri="{FF2B5EF4-FFF2-40B4-BE49-F238E27FC236}">
                <a16:creationId xmlns="" xmlns:a16="http://schemas.microsoft.com/office/drawing/2014/main" id="{5227C306-705C-4C28-936C-712BC612B714}"/>
              </a:ext>
            </a:extLst>
          </p:cNvPr>
          <p:cNvSpPr/>
          <p:nvPr/>
        </p:nvSpPr>
        <p:spPr bwMode="auto">
          <a:xfrm>
            <a:off x="7589838" y="2429164"/>
            <a:ext cx="4602162" cy="2643188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사용자의 채팅내용을 분석하여 그에 맞는 답변 기능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생활 봇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,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 건강 봇 등 다양한 봇을 사용자가 직접 선택</a:t>
            </a:r>
            <a:endParaRPr lang="en-US" altLang="ko-KR" sz="1200" b="1" kern="0" spc="10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사용자가 선택한 카테고리를 기반으로 하여 관련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정보를 자동으로 알려줌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en-US" altLang="ko-KR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24</a:t>
            </a:r>
            <a:r>
              <a:rPr kumimoji="0" lang="ko-KR" altLang="en-US" sz="1200" b="1" kern="0" spc="100" dirty="0">
                <a:solidFill>
                  <a:prstClr val="black"/>
                </a:solidFill>
                <a:latin typeface="맑은 고딕" pitchFamily="50" charset="-127"/>
                <a:ea typeface="+mn-ea"/>
              </a:rPr>
              <a:t>시간 문의 및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 </a:t>
            </a:r>
            <a:r>
              <a:rPr lang="ko-KR" altLang="en-US" sz="1200" b="1" kern="0" spc="100" dirty="0" err="1">
                <a:solidFill>
                  <a:prstClr val="black"/>
                </a:solidFill>
                <a:latin typeface="맑은 고딕" pitchFamily="50" charset="-127"/>
              </a:rPr>
              <a:t>티켓팅</a:t>
            </a:r>
            <a:r>
              <a:rPr lang="en-US" altLang="ko-KR" sz="1200" b="1" kern="0" spc="100" dirty="0">
                <a:solidFill>
                  <a:prstClr val="black"/>
                </a:solidFill>
                <a:latin typeface="맑은 고딕" pitchFamily="50" charset="-127"/>
              </a:rPr>
              <a:t>, </a:t>
            </a:r>
            <a:r>
              <a:rPr lang="ko-KR" altLang="en-US" sz="1200" b="1" kern="0" spc="100" dirty="0">
                <a:solidFill>
                  <a:prstClr val="black"/>
                </a:solidFill>
                <a:latin typeface="맑은 고딕" pitchFamily="50" charset="-127"/>
              </a:rPr>
              <a:t>예약 기능</a:t>
            </a:r>
            <a:endParaRPr kumimoji="0" lang="en-US" altLang="ko-KR" sz="1200" b="1" kern="0" spc="10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7C65E7F-5FD1-4142-B599-43BADC268D40}"/>
              </a:ext>
            </a:extLst>
          </p:cNvPr>
          <p:cNvSpPr/>
          <p:nvPr/>
        </p:nvSpPr>
        <p:spPr>
          <a:xfrm>
            <a:off x="8402638" y="1902259"/>
            <a:ext cx="2951162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err="1">
                <a:solidFill>
                  <a:srgbClr val="0070C0"/>
                </a:solidFill>
                <a:latin typeface="맑은 고딕" charset="0"/>
                <a:ea typeface="맑은 고딕" charset="0"/>
              </a:rPr>
              <a:t>챗</a:t>
            </a:r>
            <a:r>
              <a:rPr kumimoji="0" lang="ko-KR" altLang="en-US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 봇</a:t>
            </a:r>
            <a:r>
              <a:rPr kumimoji="0" lang="en-US" altLang="ko-KR" sz="1500" b="1" kern="0" dirty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9A0E134-4536-43BD-866B-37835946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1129173"/>
            <a:ext cx="4996548" cy="540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310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유사 서비스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9229" name="슬라이드 번호 개체 틀 1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C77D7F1-FD5D-4E9C-B2AF-AE7FF4ADCC7F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4"/>
          <p:cNvSpPr/>
          <p:nvPr/>
        </p:nvSpPr>
        <p:spPr>
          <a:xfrm>
            <a:off x="410266" y="1585976"/>
            <a:ext cx="2105405" cy="513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/>
          <p:cNvSpPr/>
          <p:nvPr/>
        </p:nvSpPr>
        <p:spPr>
          <a:xfrm>
            <a:off x="2901415" y="1585976"/>
            <a:ext cx="2019681" cy="3531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6"/>
          <p:cNvSpPr/>
          <p:nvPr/>
        </p:nvSpPr>
        <p:spPr>
          <a:xfrm>
            <a:off x="2901416" y="5037838"/>
            <a:ext cx="451484" cy="7612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7"/>
          <p:cNvSpPr/>
          <p:nvPr/>
        </p:nvSpPr>
        <p:spPr>
          <a:xfrm>
            <a:off x="3413478" y="5037838"/>
            <a:ext cx="444627" cy="7612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8"/>
          <p:cNvSpPr/>
          <p:nvPr/>
        </p:nvSpPr>
        <p:spPr>
          <a:xfrm>
            <a:off x="3918684" y="5037838"/>
            <a:ext cx="461772" cy="761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9"/>
          <p:cNvSpPr/>
          <p:nvPr/>
        </p:nvSpPr>
        <p:spPr>
          <a:xfrm>
            <a:off x="4441036" y="5037838"/>
            <a:ext cx="462914" cy="7612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10"/>
          <p:cNvSpPr/>
          <p:nvPr/>
        </p:nvSpPr>
        <p:spPr>
          <a:xfrm>
            <a:off x="4430749" y="5848224"/>
            <a:ext cx="461772" cy="7612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11"/>
          <p:cNvSpPr/>
          <p:nvPr/>
        </p:nvSpPr>
        <p:spPr>
          <a:xfrm>
            <a:off x="2901415" y="5848224"/>
            <a:ext cx="461772" cy="7612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12"/>
          <p:cNvSpPr/>
          <p:nvPr/>
        </p:nvSpPr>
        <p:spPr>
          <a:xfrm>
            <a:off x="3411192" y="5848224"/>
            <a:ext cx="461772" cy="7612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13"/>
          <p:cNvSpPr/>
          <p:nvPr/>
        </p:nvSpPr>
        <p:spPr>
          <a:xfrm>
            <a:off x="3920970" y="5848224"/>
            <a:ext cx="461772" cy="7612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14"/>
          <p:cNvSpPr/>
          <p:nvPr/>
        </p:nvSpPr>
        <p:spPr>
          <a:xfrm>
            <a:off x="3938116" y="4227449"/>
            <a:ext cx="461772" cy="7612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15"/>
          <p:cNvSpPr/>
          <p:nvPr/>
        </p:nvSpPr>
        <p:spPr>
          <a:xfrm>
            <a:off x="2901415" y="4227449"/>
            <a:ext cx="461772" cy="7612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16"/>
          <p:cNvSpPr/>
          <p:nvPr/>
        </p:nvSpPr>
        <p:spPr>
          <a:xfrm>
            <a:off x="3419193" y="4227449"/>
            <a:ext cx="461772" cy="7612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17"/>
          <p:cNvSpPr/>
          <p:nvPr/>
        </p:nvSpPr>
        <p:spPr>
          <a:xfrm>
            <a:off x="4455894" y="4227449"/>
            <a:ext cx="461772" cy="7612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18"/>
          <p:cNvSpPr/>
          <p:nvPr/>
        </p:nvSpPr>
        <p:spPr>
          <a:xfrm>
            <a:off x="346984" y="1008794"/>
            <a:ext cx="1515618" cy="4171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모서리가 둥근 직사각형 51">
            <a:extLst>
              <a:ext uri="{FF2B5EF4-FFF2-40B4-BE49-F238E27FC236}">
                <a16:creationId xmlns:a16="http://schemas.microsoft.com/office/drawing/2014/main" xmlns="" id="{5227C306-705C-4C28-936C-712BC612B714}"/>
              </a:ext>
            </a:extLst>
          </p:cNvPr>
          <p:cNvSpPr/>
          <p:nvPr/>
        </p:nvSpPr>
        <p:spPr bwMode="auto">
          <a:xfrm>
            <a:off x="5693322" y="1011916"/>
            <a:ext cx="4989326" cy="5600753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12700">
              <a:lnSpc>
                <a:spcPct val="100000"/>
              </a:lnSpc>
            </a:pPr>
            <a:r>
              <a:rPr lang="en-US" altLang="ko-KR" sz="1600" b="1" dirty="0" smtClean="0">
                <a:solidFill>
                  <a:schemeClr val="accent1"/>
                </a:solidFill>
                <a:latin typeface="+mn-ea"/>
                <a:cs typeface="Malgun Gothic"/>
              </a:rPr>
              <a:t>&lt;</a:t>
            </a:r>
            <a:r>
              <a:rPr lang="ko-KR" altLang="en-US" sz="1600" b="1" dirty="0" err="1" smtClean="0">
                <a:solidFill>
                  <a:schemeClr val="accent1"/>
                </a:solidFill>
                <a:latin typeface="+mn-ea"/>
                <a:cs typeface="Malgun Gothic"/>
              </a:rPr>
              <a:t>대명리조트</a:t>
            </a:r>
            <a:r>
              <a:rPr lang="en-US" altLang="ko-KR" sz="1600" b="1" dirty="0" smtClean="0">
                <a:solidFill>
                  <a:schemeClr val="accent1"/>
                </a:solidFill>
                <a:latin typeface="+mn-ea"/>
                <a:cs typeface="Malgun Gothic"/>
              </a:rPr>
              <a:t>&gt;</a:t>
            </a:r>
            <a:endParaRPr lang="en-US" altLang="ko-KR" sz="1600" b="1" dirty="0">
              <a:solidFill>
                <a:schemeClr val="accent1"/>
              </a:solidFill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altLang="ko-KR" sz="1600" b="1" dirty="0"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200" dirty="0" err="1">
                <a:latin typeface="+mn-ea"/>
                <a:cs typeface="Malgun Gothic"/>
              </a:rPr>
              <a:t>모바일</a:t>
            </a:r>
            <a:r>
              <a:rPr lang="ko-KR" altLang="en-US" sz="1200" dirty="0">
                <a:latin typeface="+mn-ea"/>
                <a:cs typeface="Malgun Gothic"/>
              </a:rPr>
              <a:t> 만으로 모든 정보탐색 및 거래</a:t>
            </a:r>
            <a:r>
              <a:rPr lang="en-US" altLang="ko-KR" sz="1200" dirty="0">
                <a:latin typeface="+mn-ea"/>
                <a:cs typeface="Malgun Gothic"/>
              </a:rPr>
              <a:t>, </a:t>
            </a:r>
            <a:r>
              <a:rPr lang="ko-KR" altLang="en-US" sz="1200" dirty="0">
                <a:latin typeface="+mn-ea"/>
                <a:cs typeface="Malgun Gothic"/>
              </a:rPr>
              <a:t>서비스를 받을 수 있도록 모든 </a:t>
            </a:r>
            <a:r>
              <a:rPr lang="ko-KR" altLang="en-US" sz="1200" dirty="0" err="1">
                <a:latin typeface="+mn-ea"/>
                <a:cs typeface="Malgun Gothic"/>
              </a:rPr>
              <a:t>기간계</a:t>
            </a:r>
            <a:r>
              <a:rPr lang="ko-KR" altLang="en-US" sz="1200" dirty="0">
                <a:latin typeface="+mn-ea"/>
                <a:cs typeface="Malgun Gothic"/>
              </a:rPr>
              <a:t> 시스템과</a:t>
            </a:r>
            <a:r>
              <a:rPr lang="ko-KR" altLang="en-US" sz="1200" spc="-80" dirty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통합 연결시키고</a:t>
            </a:r>
            <a:r>
              <a:rPr lang="en-US" altLang="ko-KR" sz="1200" dirty="0">
                <a:latin typeface="+mn-ea"/>
                <a:cs typeface="Malgun Gothic"/>
              </a:rPr>
              <a:t>, </a:t>
            </a:r>
            <a:r>
              <a:rPr lang="ko-KR" altLang="en-US" sz="1200" dirty="0">
                <a:latin typeface="+mn-ea"/>
                <a:cs typeface="Malgun Gothic"/>
              </a:rPr>
              <a:t>고객별로 개별화된 서비스 제공을 위하여 통합고객 </a:t>
            </a:r>
            <a:r>
              <a:rPr lang="en-US" altLang="ko-KR" sz="1200" spc="-5" dirty="0">
                <a:latin typeface="+mn-ea"/>
                <a:cs typeface="Malgun Gothic"/>
              </a:rPr>
              <a:t>DB</a:t>
            </a:r>
            <a:r>
              <a:rPr lang="ko-KR" altLang="en-US" sz="1200" spc="-5" dirty="0">
                <a:latin typeface="+mn-ea"/>
                <a:cs typeface="Malgun Gothic"/>
              </a:rPr>
              <a:t>기반의 </a:t>
            </a:r>
            <a:r>
              <a:rPr lang="en-US" altLang="ko-KR" sz="1200" spc="-5" dirty="0">
                <a:latin typeface="+mn-ea"/>
                <a:cs typeface="Malgun Gothic"/>
              </a:rPr>
              <a:t>CRM </a:t>
            </a:r>
            <a:r>
              <a:rPr lang="ko-KR" altLang="en-US" sz="1200" dirty="0">
                <a:latin typeface="+mn-ea"/>
                <a:cs typeface="Malgun Gothic"/>
              </a:rPr>
              <a:t>시스템이 </a:t>
            </a:r>
            <a:r>
              <a:rPr lang="ko-KR" altLang="en-US" sz="1200" dirty="0" err="1">
                <a:latin typeface="+mn-ea"/>
                <a:cs typeface="Malgun Gothic"/>
              </a:rPr>
              <a:t>모바일</a:t>
            </a:r>
            <a:r>
              <a:rPr lang="ko-KR" altLang="en-US" sz="1200" dirty="0">
                <a:latin typeface="+mn-ea"/>
                <a:cs typeface="Malgun Gothic"/>
              </a:rPr>
              <a:t> 상의 </a:t>
            </a:r>
            <a:r>
              <a:rPr lang="ko-KR" altLang="en-US" sz="1200" dirty="0" err="1" smtClean="0">
                <a:latin typeface="+mn-ea"/>
                <a:cs typeface="Malgun Gothic"/>
              </a:rPr>
              <a:t>콘텐츠를</a:t>
            </a:r>
            <a:r>
              <a:rPr lang="ko-KR" altLang="en-US" sz="1200" dirty="0" smtClean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기획통제 할 수 있도록</a:t>
            </a:r>
            <a:r>
              <a:rPr lang="ko-KR" altLang="en-US" sz="1200" spc="-90" dirty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설계되었다</a:t>
            </a:r>
            <a:r>
              <a:rPr lang="en-US" altLang="ko-KR" sz="1200" dirty="0">
                <a:latin typeface="+mn-ea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altLang="ko-KR" sz="1200" dirty="0"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1200" dirty="0">
                <a:latin typeface="+mn-ea"/>
                <a:cs typeface="Malgun Gothic"/>
              </a:rPr>
              <a:t>CRM </a:t>
            </a:r>
            <a:r>
              <a:rPr lang="ko-KR" altLang="en-US" sz="1200" dirty="0">
                <a:latin typeface="+mn-ea"/>
                <a:cs typeface="Malgun Gothic"/>
              </a:rPr>
              <a:t>시스템이란 </a:t>
            </a:r>
            <a:r>
              <a:rPr lang="ko-KR" altLang="en-US" sz="1200" dirty="0" err="1">
                <a:latin typeface="+mn-ea"/>
                <a:cs typeface="Malgun Gothic"/>
              </a:rPr>
              <a:t>기업내</a:t>
            </a:r>
            <a:r>
              <a:rPr lang="ko-KR" altLang="en-US" sz="1200" dirty="0">
                <a:latin typeface="+mn-ea"/>
                <a:cs typeface="Malgun Gothic"/>
              </a:rPr>
              <a:t> 모든 고객데이터를 통합</a:t>
            </a:r>
            <a:r>
              <a:rPr lang="ko-KR" altLang="en-US" sz="1200" spc="-70" dirty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관리함으로써</a:t>
            </a:r>
            <a:r>
              <a:rPr lang="ko-KR" altLang="en-US" sz="1200" spc="-15" dirty="0">
                <a:latin typeface="+mn-ea"/>
                <a:cs typeface="Malgun Gothic"/>
              </a:rPr>
              <a:t> </a:t>
            </a:r>
            <a:r>
              <a:rPr lang="ko-KR" altLang="en-US" sz="1200" dirty="0">
                <a:latin typeface="+mn-ea"/>
                <a:cs typeface="Malgun Gothic"/>
              </a:rPr>
              <a:t>고객  </a:t>
            </a:r>
            <a:r>
              <a:rPr lang="en-US" altLang="ko-KR" sz="1200" spc="-5" dirty="0">
                <a:latin typeface="+mn-ea"/>
                <a:cs typeface="Malgun Gothic"/>
              </a:rPr>
              <a:t>360</a:t>
            </a:r>
            <a:r>
              <a:rPr lang="ko-KR" altLang="en-US" sz="1200" spc="-5" dirty="0">
                <a:latin typeface="+mn-ea"/>
                <a:cs typeface="Malgun Gothic"/>
              </a:rPr>
              <a:t>도 </a:t>
            </a:r>
            <a:r>
              <a:rPr lang="ko-KR" altLang="en-US" sz="1200" dirty="0">
                <a:latin typeface="+mn-ea"/>
                <a:cs typeface="Malgun Gothic"/>
              </a:rPr>
              <a:t>관점의 통찰력을 지원하고</a:t>
            </a:r>
            <a:r>
              <a:rPr lang="en-US" altLang="ko-KR" sz="1200" dirty="0">
                <a:latin typeface="+mn-ea"/>
                <a:cs typeface="Malgun Gothic"/>
              </a:rPr>
              <a:t>, </a:t>
            </a:r>
            <a:r>
              <a:rPr lang="ko-KR" altLang="en-US" sz="1200" dirty="0">
                <a:latin typeface="+mn-ea"/>
                <a:cs typeface="Malgun Gothic"/>
              </a:rPr>
              <a:t>고객에게 발생한 이벤트에 기반한 </a:t>
            </a:r>
            <a:r>
              <a:rPr lang="en-US" altLang="ko-KR" sz="1200" spc="-5" dirty="0">
                <a:latin typeface="+mn-ea"/>
                <a:cs typeface="Malgun Gothic"/>
              </a:rPr>
              <a:t>EBM </a:t>
            </a:r>
            <a:r>
              <a:rPr lang="ko-KR" altLang="en-US" sz="1200" dirty="0">
                <a:latin typeface="+mn-ea"/>
                <a:cs typeface="Malgun Gothic"/>
              </a:rPr>
              <a:t>캠페인을 구현  </a:t>
            </a:r>
            <a:r>
              <a:rPr lang="ko-KR" altLang="en-US" sz="1200" spc="-5" dirty="0">
                <a:latin typeface="+mn-ea"/>
                <a:cs typeface="Malgun Gothic"/>
              </a:rPr>
              <a:t>하였으며</a:t>
            </a:r>
            <a:r>
              <a:rPr lang="en-US" altLang="ko-KR" sz="1200" spc="-5" dirty="0">
                <a:latin typeface="+mn-ea"/>
                <a:cs typeface="Malgun Gothic"/>
              </a:rPr>
              <a:t>, </a:t>
            </a:r>
            <a:r>
              <a:rPr lang="ko-KR" altLang="en-US" sz="1200" dirty="0">
                <a:latin typeface="+mn-ea"/>
                <a:cs typeface="Malgun Gothic"/>
              </a:rPr>
              <a:t>모든 마케팅에 대한 진척도와 결과를 추적하여 마케팅 지식을 높일 수 있도록  구현되었다</a:t>
            </a:r>
            <a:endParaRPr lang="en-US" altLang="ko-KR" sz="1200" dirty="0">
              <a:latin typeface="+mn-ea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altLang="ko-KR" sz="1200" dirty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r>
              <a:rPr lang="ko-KR" altLang="en-US" sz="1200" dirty="0">
                <a:latin typeface="+mn-ea"/>
                <a:cs typeface="Malgun Gothic"/>
              </a:rPr>
              <a:t>장점 </a:t>
            </a:r>
            <a:r>
              <a:rPr lang="en-US" altLang="ko-KR" sz="1200" dirty="0">
                <a:latin typeface="+mn-ea"/>
                <a:cs typeface="Malgun Gothic"/>
              </a:rPr>
              <a:t>: CRM </a:t>
            </a:r>
            <a:r>
              <a:rPr lang="ko-KR" altLang="en-US" sz="1200" dirty="0">
                <a:latin typeface="+mn-ea"/>
                <a:cs typeface="Malgun Gothic"/>
              </a:rPr>
              <a:t>시스템을 통해 고객에 대한 정보를 수집하고 수집된 정보를 효과적으로 활용해 매출과 수익을 증대 시킬 수 있다</a:t>
            </a:r>
            <a:r>
              <a:rPr lang="en-US" altLang="ko-KR" sz="1200" dirty="0">
                <a:latin typeface="+mn-ea"/>
                <a:cs typeface="Malgun Gothic"/>
              </a:rPr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dirty="0">
              <a:latin typeface="+mn-ea"/>
              <a:cs typeface="Malgun Gothic"/>
            </a:endParaRPr>
          </a:p>
          <a:p>
            <a:pPr marL="12700" marR="5080">
              <a:lnSpc>
                <a:spcPct val="150000"/>
              </a:lnSpc>
            </a:pPr>
            <a:r>
              <a:rPr lang="ko-KR" altLang="en-US" sz="1200" b="1" dirty="0">
                <a:latin typeface="+mn-ea"/>
                <a:cs typeface="Malgun Gothic"/>
              </a:rPr>
              <a:t>너무 </a:t>
            </a:r>
            <a:r>
              <a:rPr lang="en-US" altLang="ko-KR" sz="1200" b="1" dirty="0">
                <a:latin typeface="+mn-ea"/>
                <a:cs typeface="Malgun Gothic"/>
              </a:rPr>
              <a:t>CRM</a:t>
            </a:r>
            <a:r>
              <a:rPr lang="ko-KR" altLang="en-US" sz="1200" b="1" dirty="0">
                <a:latin typeface="+mn-ea"/>
                <a:cs typeface="Malgun Gothic"/>
              </a:rPr>
              <a:t>기술에 지나치게 투자를 하면 기술만 가지고 고객을 만족시킬 수는 없다</a:t>
            </a:r>
            <a:r>
              <a:rPr lang="en-US" altLang="ko-KR" sz="1200" b="1" dirty="0">
                <a:latin typeface="+mn-ea"/>
                <a:cs typeface="Malgun Gothic"/>
              </a:rPr>
              <a:t>. </a:t>
            </a:r>
            <a:r>
              <a:rPr lang="ko-KR" altLang="en-US" sz="1200" b="1" dirty="0">
                <a:latin typeface="+mn-ea"/>
                <a:cs typeface="Malgun Gothic"/>
              </a:rPr>
              <a:t>디테일이 중요하다</a:t>
            </a:r>
            <a:r>
              <a:rPr lang="en-US" altLang="ko-KR" sz="1200" b="1" dirty="0">
                <a:latin typeface="+mn-ea"/>
                <a:cs typeface="Malgun Gothic"/>
              </a:rPr>
              <a:t>. </a:t>
            </a:r>
            <a:r>
              <a:rPr lang="ko-KR" altLang="en-US" sz="1200" b="1" dirty="0">
                <a:latin typeface="+mn-ea"/>
                <a:cs typeface="Malgun Gothic"/>
              </a:rPr>
              <a:t>디테일이 잘못되면 원하는 성과를 일궈낼 수 없다</a:t>
            </a:r>
            <a:r>
              <a:rPr lang="en-US" altLang="ko-KR" sz="1200" b="1" dirty="0">
                <a:latin typeface="+mn-ea"/>
                <a:cs typeface="Malgun Gothic"/>
              </a:rPr>
              <a:t>.</a:t>
            </a:r>
            <a:r>
              <a:rPr lang="ko-KR" altLang="en-US" sz="1200" b="1" dirty="0">
                <a:latin typeface="+mn-ea"/>
                <a:cs typeface="Malgun Gothic"/>
              </a:rPr>
              <a:t>고객데이터를 디테일 중점으로 관리해 고객에게 좋은 서비스를 제공 해야 한다</a:t>
            </a:r>
            <a:r>
              <a:rPr lang="en-US" altLang="ko-KR" sz="1200" b="1" dirty="0">
                <a:latin typeface="+mn-ea"/>
                <a:cs typeface="Malgun Gothic"/>
              </a:rPr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유사 서비스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2" y="1797089"/>
            <a:ext cx="3802063" cy="21001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30" y="3280038"/>
            <a:ext cx="4604103" cy="2171298"/>
          </a:xfrm>
          <a:prstGeom prst="rect">
            <a:avLst/>
          </a:prstGeom>
        </p:spPr>
      </p:pic>
      <p:sp>
        <p:nvSpPr>
          <p:cNvPr id="11" name="모서리가 둥근 직사각형 51">
            <a:extLst>
              <a:ext uri="{FF2B5EF4-FFF2-40B4-BE49-F238E27FC236}">
                <a16:creationId xmlns:a16="http://schemas.microsoft.com/office/drawing/2014/main" xmlns="" id="{5227C306-705C-4C28-936C-712BC612B714}"/>
              </a:ext>
            </a:extLst>
          </p:cNvPr>
          <p:cNvSpPr/>
          <p:nvPr/>
        </p:nvSpPr>
        <p:spPr bwMode="auto">
          <a:xfrm>
            <a:off x="6214533" y="944034"/>
            <a:ext cx="5291667" cy="5689653"/>
          </a:xfrm>
          <a:prstGeom prst="roundRect">
            <a:avLst>
              <a:gd name="adj" fmla="val 2767"/>
            </a:avLst>
          </a:prstGeom>
          <a:noFill/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r>
              <a:rPr lang="ko-KR" altLang="en-US" sz="1600" dirty="0"/>
              <a:t> </a:t>
            </a:r>
            <a:endParaRPr lang="en-US" altLang="ko-KR" sz="1600" dirty="0"/>
          </a:p>
          <a:p>
            <a:r>
              <a:rPr lang="en-US" altLang="ko-KR" sz="16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안면인식기를 </a:t>
            </a:r>
            <a:r>
              <a:rPr lang="ko-KR" altLang="en-US" sz="1600" b="1" dirty="0">
                <a:solidFill>
                  <a:schemeClr val="accent1"/>
                </a:solidFill>
              </a:rPr>
              <a:t>탑재한 디지털 </a:t>
            </a:r>
            <a:r>
              <a:rPr lang="ko-KR" altLang="en-US" sz="1600" b="1" dirty="0" err="1">
                <a:solidFill>
                  <a:schemeClr val="accent1"/>
                </a:solidFill>
              </a:rPr>
              <a:t>사이니지</a:t>
            </a:r>
            <a:r>
              <a:rPr lang="en-US" altLang="ko-KR" sz="1600" b="1" dirty="0">
                <a:solidFill>
                  <a:schemeClr val="accent1"/>
                </a:solidFill>
              </a:rPr>
              <a:t>(Digital Signage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)&gt;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미디어에 내장된 소형 마이크로 카메라가 고객의 안면을 탐색해서 광고 주목 여부</a:t>
            </a:r>
            <a:r>
              <a:rPr lang="en-US" altLang="ko-KR" sz="1600" dirty="0"/>
              <a:t>(Media Attention) </a:t>
            </a:r>
            <a:r>
              <a:rPr lang="ko-KR" altLang="en-US" sz="1600" dirty="0"/>
              <a:t>주목 시간</a:t>
            </a:r>
            <a:r>
              <a:rPr lang="en-US" altLang="ko-KR" sz="1600" dirty="0"/>
              <a:t>(Attention Duration)</a:t>
            </a:r>
            <a:r>
              <a:rPr lang="ko-KR" altLang="en-US" sz="1600" dirty="0"/>
              <a:t>을 분석한 뒤 소비자의 성별</a:t>
            </a:r>
            <a:r>
              <a:rPr lang="en-US" altLang="ko-KR" sz="1600" dirty="0"/>
              <a:t>, </a:t>
            </a:r>
            <a:r>
              <a:rPr lang="ko-KR" altLang="en-US" sz="1600" dirty="0"/>
              <a:t>연령 등의 기본정보를 분석한 후 맞춤 광고를 전송하는 첨단 옥외광고이다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안면인식 기술은 상업적 활용도가 크게 높아질 것으로 기대되고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기대만큼 시민들의 사생활 침해에 대한 우려도 상당하다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400" dirty="0"/>
              <a:t>안면인식 기술의 사생활 침해 논란은 다양한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애플리케이션</a:t>
            </a:r>
            <a:r>
              <a:rPr lang="en-US" altLang="ko-KR" sz="1400" dirty="0"/>
              <a:t>, </a:t>
            </a:r>
            <a:r>
              <a:rPr lang="ko-KR" altLang="en-US" sz="1400" dirty="0"/>
              <a:t>디지털 </a:t>
            </a:r>
            <a:r>
              <a:rPr lang="ko-KR" altLang="en-US" sz="1400" dirty="0" err="1"/>
              <a:t>사이니지로</a:t>
            </a:r>
            <a:r>
              <a:rPr lang="ko-KR" altLang="en-US" sz="1400" dirty="0"/>
              <a:t> 확대되는 추세이다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맥락에서 미국 </a:t>
            </a:r>
            <a:r>
              <a:rPr lang="en-US" altLang="ko-KR" sz="1400" dirty="0"/>
              <a:t>FTC</a:t>
            </a:r>
            <a:r>
              <a:rPr lang="ko-KR" altLang="en-US" sz="1400" dirty="0"/>
              <a:t>는 </a:t>
            </a:r>
            <a:r>
              <a:rPr lang="en-US" altLang="ko-KR" sz="1400" dirty="0"/>
              <a:t>2011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 시민단체 리더들</a:t>
            </a:r>
            <a:r>
              <a:rPr lang="en-US" altLang="ko-KR" sz="1400" dirty="0"/>
              <a:t>, </a:t>
            </a:r>
            <a:r>
              <a:rPr lang="ko-KR" altLang="en-US" sz="1400" dirty="0"/>
              <a:t>광고업계 단체장들</a:t>
            </a:r>
            <a:r>
              <a:rPr lang="en-US" altLang="ko-KR" sz="1400" dirty="0"/>
              <a:t> </a:t>
            </a:r>
            <a:r>
              <a:rPr lang="ko-KR" altLang="en-US" sz="1400" dirty="0"/>
              <a:t>기술 및 법 전문가들을 초청해 안면인식 기술과 규제에 대한 포럼을 열었고 현재는 관련 법안을 준비하는 과정에 있다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이런 문제점들이 해결 된다면 첨단 기술 발전의 빠른 속도를 감안할 때 인공지능에 기반한 안면인식의 시대가 멀지 않았다고 보여진다</a:t>
            </a:r>
            <a:r>
              <a:rPr lang="en-US" altLang="ko-KR" sz="1600" dirty="0"/>
              <a:t>.</a:t>
            </a:r>
          </a:p>
          <a:p>
            <a:pPr marL="12700" marR="5080">
              <a:lnSpc>
                <a:spcPct val="150000"/>
              </a:lnSpc>
            </a:pPr>
            <a:endParaRPr lang="en-US" altLang="ko-KR" sz="1200" b="1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4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rot="16200000" flipH="1" flipV="1">
            <a:off x="6514749" y="2888003"/>
            <a:ext cx="2314832" cy="103796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4611866" y="3645298"/>
            <a:ext cx="2314832" cy="103796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4530208" y="1382996"/>
            <a:ext cx="2314832" cy="103796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기대 효과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11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280086" y="1901980"/>
            <a:ext cx="5255742" cy="3101010"/>
          </a:xfrm>
          <a:prstGeom prst="roundRect">
            <a:avLst>
              <a:gd name="adj" fmla="val 2767"/>
            </a:avLst>
          </a:prstGeom>
          <a:solidFill>
            <a:schemeClr val="bg1"/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고객군별로 차별화된 상품과 서비스를 제공받아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재이용률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증가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모바일만으로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언제 어디서든지 모든 정보 탐색 및 거래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서비스를 받을 수 있어 편리성 증대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위치 기반의 다양한 안내정보 서비스를 제공받음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일정 별 스케줄 추천으로 손쉽게 여행 계획을 세우도록 도와줌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관심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콘텐츠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및 부족한 </a:t>
            </a:r>
            <a:r>
              <a:rPr kumimoji="0"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콘텐츠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 추천을 통한 문화 욕구 충족</a:t>
            </a:r>
            <a:endParaRPr kumimoji="0" lang="en-US" altLang="ko-KR" sz="1200" b="1" kern="0" dirty="0" smtClean="0">
              <a:solidFill>
                <a:prstClr val="black"/>
              </a:solidFill>
              <a:latin typeface="맑은 고딕" pitchFamily="50" charset="-127"/>
              <a:ea typeface="+mn-ea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웹 및 </a:t>
            </a:r>
            <a:r>
              <a:rPr lang="ko-KR" altLang="en-US" sz="1200" b="1" kern="0" dirty="0" err="1" smtClean="0">
                <a:solidFill>
                  <a:prstClr val="black"/>
                </a:solidFill>
                <a:latin typeface="맑은 고딕" pitchFamily="50" charset="-127"/>
              </a:rPr>
              <a:t>어플을</a:t>
            </a:r>
            <a:r>
              <a:rPr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</a:rPr>
              <a:t> 통한 결제 후 재단 방문 시 기다림 없이 입장하여 시간 절약</a:t>
            </a:r>
            <a:endParaRPr lang="en-US" altLang="ko-KR" sz="1200" b="1" kern="0" dirty="0" smtClean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 eaLnBrk="1" fontAlgn="auto" latinLnBrk="1" hangingPunct="1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방문 교육 이후  체험 교육과 연결 수업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광명 동굴 체험 등</a:t>
            </a:r>
            <a:r>
              <a:rPr kumimoji="0" lang="en-US" altLang="ko-KR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) </a:t>
            </a:r>
            <a:r>
              <a:rPr kumimoji="0" lang="ko-KR" altLang="en-US" sz="1200" b="1" kern="0" dirty="0" smtClean="0">
                <a:solidFill>
                  <a:prstClr val="black"/>
                </a:solidFill>
                <a:latin typeface="맑은 고딕" pitchFamily="50" charset="-127"/>
                <a:ea typeface="+mn-ea"/>
              </a:rPr>
              <a:t>제공받음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/>
            </a:extLst>
          </p:cNvPr>
          <p:cNvSpPr/>
          <p:nvPr/>
        </p:nvSpPr>
        <p:spPr>
          <a:xfrm>
            <a:off x="2151658" y="1712103"/>
            <a:ext cx="1390194" cy="36512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고객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6683438" y="341298"/>
            <a:ext cx="4602162" cy="2643188"/>
          </a:xfrm>
          <a:prstGeom prst="roundRect">
            <a:avLst>
              <a:gd name="adj" fmla="val 2767"/>
            </a:avLst>
          </a:prstGeom>
          <a:solidFill>
            <a:schemeClr val="bg1"/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광명 시민을 위한 문화예술 교육 프로그램 제공 가능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광명 동굴을 비롯한 관광서비스 연계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문화 재단의 </a:t>
            </a:r>
            <a:r>
              <a:rPr lang="ko-KR" altLang="en-US" sz="1200" b="1" dirty="0" err="1" smtClean="0"/>
              <a:t>콘텐츠</a:t>
            </a:r>
            <a:r>
              <a:rPr lang="ko-KR" altLang="en-US" sz="1200" b="1" dirty="0" smtClean="0"/>
              <a:t> 제공 </a:t>
            </a:r>
            <a:r>
              <a:rPr lang="ko-KR" altLang="en-US" sz="1200" b="1" dirty="0"/>
              <a:t>시 수요 </a:t>
            </a:r>
            <a:r>
              <a:rPr lang="ko-KR" altLang="en-US" sz="1200" b="1" dirty="0" smtClean="0"/>
              <a:t>예측</a:t>
            </a:r>
            <a:endParaRPr lang="en-US" altLang="ko-KR" sz="1200" b="1" dirty="0" smtClean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주요 관리 고객 군 관리 방안 모색 후 관리 가능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고객의 성장 데이터 확보로 중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장기적 관심에 따른 추천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및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예측 서비스 제공 가능</a:t>
            </a: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타 지역 문화재단 및 관광과 연계 사업 확장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타 지역 연계 추천 서비스로 지역 </a:t>
            </a:r>
            <a:r>
              <a:rPr lang="ko-KR" altLang="en-US" sz="1200" b="1" dirty="0" smtClean="0"/>
              <a:t>활성화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/>
            </a:extLst>
          </p:cNvPr>
          <p:cNvSpPr/>
          <p:nvPr/>
        </p:nvSpPr>
        <p:spPr>
          <a:xfrm>
            <a:off x="8191149" y="203200"/>
            <a:ext cx="1586740" cy="2921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광명시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모서리가 둥근 직사각형 51">
            <a:extLst>
              <a:ext uri="{FF2B5EF4-FFF2-40B4-BE49-F238E27FC236}"/>
            </a:extLst>
          </p:cNvPr>
          <p:cNvSpPr/>
          <p:nvPr/>
        </p:nvSpPr>
        <p:spPr bwMode="auto">
          <a:xfrm>
            <a:off x="6080848" y="3368533"/>
            <a:ext cx="5734206" cy="3268913"/>
          </a:xfrm>
          <a:prstGeom prst="roundRect">
            <a:avLst>
              <a:gd name="adj" fmla="val 2767"/>
            </a:avLst>
          </a:prstGeom>
          <a:solidFill>
            <a:schemeClr val="bg1"/>
          </a:solidFill>
          <a:ln w="12700">
            <a:solidFill>
              <a:sysClr val="window" lastClr="FFFFFF">
                <a:lumMod val="75000"/>
              </a:sysClr>
            </a:solidFill>
            <a:prstDash val="sysDot"/>
            <a:round/>
            <a:headEnd/>
            <a:tailEnd/>
          </a:ln>
          <a:effectLst/>
        </p:spPr>
        <p:txBody>
          <a:bodyPr anchor="ctr"/>
          <a:lstStyle/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kern="0" dirty="0">
                <a:solidFill>
                  <a:prstClr val="black"/>
                </a:solidFill>
                <a:latin typeface="맑은 고딕" pitchFamily="50" charset="-127"/>
              </a:rPr>
              <a:t>시민 맞춤형 문화예술 교육시스템으로서의 브랜드 이미지 향상</a:t>
            </a:r>
            <a:endParaRPr lang="en-US" altLang="ko-KR" sz="1200" b="1" kern="0" dirty="0">
              <a:solidFill>
                <a:prstClr val="black"/>
              </a:solidFill>
              <a:latin typeface="맑은 고딕" pitchFamily="50" charset="-127"/>
            </a:endParaRP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 err="1"/>
              <a:t>빅</a:t>
            </a:r>
            <a:r>
              <a:rPr lang="ko-KR" altLang="en-US" sz="1200" b="1" dirty="0"/>
              <a:t> 데이터 기반 분석시스템을 이용해 시민맞춤형 서비스를 위한 전략적 플랫폼 구현 가능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맞춤형 교육 문화 정보 제공 및 타 문화 서비스와 결합한 통합 고객 관리 시스템 구축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광명시는 물론 주변 연관 도시들과의 교류를 통한 시민 문화 서비스 향상 방안 모색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altLang="ko-KR" sz="1200" b="1" dirty="0"/>
              <a:t>push</a:t>
            </a:r>
            <a:r>
              <a:rPr lang="ko-KR" altLang="en-US" sz="1200" b="1" dirty="0"/>
              <a:t>발송을 통해 문자발송비용 절감 및 </a:t>
            </a:r>
            <a:r>
              <a:rPr lang="ko-KR" altLang="en-US" sz="1200" b="1" dirty="0" err="1"/>
              <a:t>모바일</a:t>
            </a:r>
            <a:r>
              <a:rPr lang="ko-KR" altLang="en-US" sz="1200" b="1" dirty="0"/>
              <a:t> 배너광고를 통해 </a:t>
            </a:r>
            <a:r>
              <a:rPr lang="ko-KR" altLang="en-US" sz="1200" b="1" dirty="0" err="1"/>
              <a:t>광고판촉비</a:t>
            </a:r>
            <a:r>
              <a:rPr lang="ko-KR" altLang="en-US" sz="1200" b="1" dirty="0"/>
              <a:t> 절감</a:t>
            </a: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/>
              <a:t>공연장 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지역 별 상황에 맞는 문화재단의 통합 운영 시스템 구축</a:t>
            </a:r>
            <a:endParaRPr lang="en-US" altLang="ko-KR" sz="1200" b="1" dirty="0"/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200" b="1" dirty="0" err="1"/>
              <a:t>빅</a:t>
            </a:r>
            <a:r>
              <a:rPr lang="ko-KR" altLang="en-US" sz="1200" b="1" dirty="0"/>
              <a:t> 데이터 수집을 통하여 고객 </a:t>
            </a:r>
            <a:r>
              <a:rPr lang="en-US" altLang="ko-KR" sz="1200" b="1" dirty="0"/>
              <a:t>360</a:t>
            </a:r>
            <a:r>
              <a:rPr lang="ko-KR" altLang="en-US" sz="1200" b="1" dirty="0"/>
              <a:t>도 관점의 통찰력을 높일 수 있고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고객 이벤트에 기반한 마케팅 자동화를 통해 마케팅 효과성과 효율성을 </a:t>
            </a:r>
            <a:r>
              <a:rPr lang="ko-KR" altLang="en-US" sz="1200" b="1" dirty="0" smtClean="0"/>
              <a:t>높임</a:t>
            </a:r>
            <a:endParaRPr kumimoji="0" lang="ko-KR" altLang="en-US" sz="1200" b="1" kern="0" dirty="0">
              <a:solidFill>
                <a:prstClr val="black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/>
            </a:extLst>
          </p:cNvPr>
          <p:cNvSpPr/>
          <p:nvPr/>
        </p:nvSpPr>
        <p:spPr>
          <a:xfrm>
            <a:off x="8330029" y="3185970"/>
            <a:ext cx="1390194" cy="36512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&lt;</a:t>
            </a:r>
            <a:r>
              <a:rPr kumimoji="0" lang="ko-KR" altLang="en-US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문화재단</a:t>
            </a:r>
            <a:r>
              <a:rPr kumimoji="0" lang="en-US" altLang="ko-KR" sz="1500" b="1" kern="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&gt;</a:t>
            </a:r>
            <a:endParaRPr kumimoji="0" lang="ko-KR" altLang="en-US" sz="1500" b="1" kern="0" dirty="0">
              <a:solidFill>
                <a:srgbClr val="0070C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58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서비스 </a:t>
            </a:r>
            <a:r>
              <a:rPr kumimoji="0" lang="ko-KR" altLang="en-US" sz="2400" b="1" dirty="0" err="1" smtClean="0">
                <a:latin typeface="+mn-lt"/>
                <a:ea typeface="맑은 고딕" pitchFamily="50" charset="-127"/>
              </a:rPr>
              <a:t>확장성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sp>
        <p:nvSpPr>
          <p:cNvPr id="5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1325897"/>
            <a:ext cx="284162" cy="46513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1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6" name="직사각형 7"/>
          <p:cNvSpPr>
            <a:spLocks noChangeArrowheads="1"/>
          </p:cNvSpPr>
          <p:nvPr/>
        </p:nvSpPr>
        <p:spPr bwMode="auto">
          <a:xfrm>
            <a:off x="743268" y="1334135"/>
            <a:ext cx="9471651" cy="46513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타 지역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타 교육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문화서비스와 연계한 중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장기적인 시민 문화 서비스로 확장 기반 구축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2119647"/>
            <a:ext cx="284162" cy="5000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2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743268" y="2127885"/>
            <a:ext cx="9471651" cy="46513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지역 및 관심도 변화에 따른 고객의 생애 발전 주기 분석과 맞춤형 서비스로의 확장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2911810"/>
            <a:ext cx="284162" cy="5016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3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3" name="직사각형 7"/>
          <p:cNvSpPr>
            <a:spLocks noChangeArrowheads="1"/>
          </p:cNvSpPr>
          <p:nvPr/>
        </p:nvSpPr>
        <p:spPr bwMode="auto">
          <a:xfrm>
            <a:off x="743268" y="2920048"/>
            <a:ext cx="9471651" cy="46672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고객의 경험을 디지털화하고 </a:t>
            </a:r>
            <a:r>
              <a:rPr lang="ko-KR" altLang="en-US" sz="1300" b="1" dirty="0" err="1" smtClean="0">
                <a:solidFill>
                  <a:srgbClr val="FFFFFF"/>
                </a:solidFill>
                <a:latin typeface="맑은 고딕" panose="020B0503020000020004" pitchFamily="50" charset="-127"/>
              </a:rPr>
              <a:t>빅데이터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 분석을 통해 </a:t>
            </a:r>
            <a:r>
              <a:rPr lang="ko-KR" altLang="en-US" sz="1300" b="1" dirty="0" err="1" smtClean="0">
                <a:solidFill>
                  <a:srgbClr val="FFFFFF"/>
                </a:solidFill>
                <a:latin typeface="맑은 고딕" panose="020B0503020000020004" pitchFamily="50" charset="-127"/>
              </a:rPr>
              <a:t>니즈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 변화를 추적하여 기업내부 혁신의 방향과 단서를 제공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3716672"/>
            <a:ext cx="284162" cy="5016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4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5" name="직사각형 7"/>
          <p:cNvSpPr>
            <a:spLocks noChangeArrowheads="1"/>
          </p:cNvSpPr>
          <p:nvPr/>
        </p:nvSpPr>
        <p:spPr bwMode="auto">
          <a:xfrm>
            <a:off x="743268" y="3724910"/>
            <a:ext cx="9471651" cy="492863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학부모를 대상으로 자녀의 문화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교육 등 </a:t>
            </a:r>
            <a:r>
              <a:rPr lang="ko-KR" altLang="en-US" sz="1300" b="1" dirty="0" err="1" smtClean="0">
                <a:solidFill>
                  <a:srgbClr val="FFFFFF"/>
                </a:solidFill>
                <a:latin typeface="맑은 고딕" panose="020B0503020000020004" pitchFamily="50" charset="-127"/>
              </a:rPr>
              <a:t>콘텐츠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 관심 정보 분석 결과 제공으로 연령 및 관심도에 따른 개별 교육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</a:p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비용 절감 및 다양한 교육 기회를 제공하는 서비스로의 확장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4492960"/>
            <a:ext cx="284162" cy="5016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+mn-ea"/>
              </a:rPr>
              <a:t>5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17" name="직사각형 7"/>
          <p:cNvSpPr>
            <a:spLocks noChangeArrowheads="1"/>
          </p:cNvSpPr>
          <p:nvPr/>
        </p:nvSpPr>
        <p:spPr bwMode="auto">
          <a:xfrm>
            <a:off x="743268" y="4501198"/>
            <a:ext cx="9471651" cy="465137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분석된 데이터를 분석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축적하여 중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장기적인 방안과 서비스 제고가 가능한 전략적 기반 구축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5">
            <a:extLst>
              <a:ext uri="{FF2B5EF4-FFF2-40B4-BE49-F238E27FC236}"/>
            </a:extLst>
          </p:cNvPr>
          <p:cNvSpPr/>
          <p:nvPr/>
        </p:nvSpPr>
        <p:spPr>
          <a:xfrm>
            <a:off x="463868" y="5350209"/>
            <a:ext cx="284162" cy="5016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</a:rPr>
              <a:t>6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20" name="직사각형 7"/>
          <p:cNvSpPr>
            <a:spLocks noChangeArrowheads="1"/>
          </p:cNvSpPr>
          <p:nvPr/>
        </p:nvSpPr>
        <p:spPr bwMode="auto">
          <a:xfrm>
            <a:off x="743268" y="5358447"/>
            <a:ext cx="9471651" cy="465137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algn="ctr">
            <a:solidFill>
              <a:srgbClr val="16164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안정적인 결제 및 선호 결제 방식 정보를 통해 신기술 적용을 통한 웹</a:t>
            </a:r>
            <a:r>
              <a:rPr lang="en-US" altLang="ko-KR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300" b="1" dirty="0" err="1" smtClean="0">
                <a:solidFill>
                  <a:srgbClr val="FFFFFF"/>
                </a:solidFill>
                <a:latin typeface="맑은 고딕" panose="020B0503020000020004" pitchFamily="50" charset="-127"/>
              </a:rPr>
              <a:t>앱</a:t>
            </a:r>
            <a:r>
              <a:rPr lang="ko-KR" altLang="en-US" sz="1300" b="1" dirty="0" smtClean="0">
                <a:solidFill>
                  <a:srgbClr val="FFFFFF"/>
                </a:solidFill>
                <a:latin typeface="맑은 고딕" panose="020B0503020000020004" pitchFamily="50" charset="-127"/>
              </a:rPr>
              <a:t> 결제 방식 추가</a:t>
            </a:r>
            <a:endParaRPr lang="ko-KR" altLang="en-US" sz="1300" b="1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1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78" y="583096"/>
            <a:ext cx="5694088" cy="6003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671" y="1630018"/>
            <a:ext cx="5466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콘텐츠산업의</a:t>
            </a:r>
            <a:r>
              <a:rPr lang="ko-KR" altLang="en-US" b="1" dirty="0" smtClean="0">
                <a:solidFill>
                  <a:srgbClr val="FF0000"/>
                </a:solidFill>
              </a:rPr>
              <a:t> 매출과 수출 모두 성장세를 보임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  </a:t>
            </a:r>
            <a:r>
              <a:rPr lang="en-US" altLang="ko-KR" sz="1600" b="1" dirty="0"/>
              <a:t>○ </a:t>
            </a:r>
            <a:r>
              <a:rPr lang="en-US" altLang="ko-KR" sz="1600" b="1" dirty="0" smtClean="0"/>
              <a:t>16</a:t>
            </a:r>
            <a:r>
              <a:rPr lang="ko-KR" altLang="en-US" sz="1600" b="1" dirty="0" smtClean="0"/>
              <a:t>년 전체 </a:t>
            </a:r>
            <a:r>
              <a:rPr lang="ko-KR" altLang="en-US" sz="1600" b="1" dirty="0" err="1" smtClean="0"/>
              <a:t>콘텐츠산업</a:t>
            </a:r>
            <a:r>
              <a:rPr lang="ko-KR" altLang="en-US" sz="1600" b="1" dirty="0" smtClean="0"/>
              <a:t> 매출액은 </a:t>
            </a:r>
            <a:r>
              <a:rPr lang="en-US" altLang="ko-KR" sz="1600" b="1" dirty="0" smtClean="0"/>
              <a:t>15</a:t>
            </a:r>
            <a:r>
              <a:rPr lang="ko-KR" altLang="en-US" sz="1600" b="1" dirty="0" smtClean="0"/>
              <a:t>년 대비 </a:t>
            </a:r>
            <a:r>
              <a:rPr lang="en-US" altLang="ko-KR" sz="1600" b="1" dirty="0" smtClean="0"/>
              <a:t>5.7% </a:t>
            </a:r>
            <a:r>
              <a:rPr lang="ko-KR" altLang="en-US" sz="1600" b="1" dirty="0" smtClean="0"/>
              <a:t>증 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</a:t>
            </a:r>
            <a:r>
              <a:rPr lang="ko-KR" altLang="en-US" sz="1600" b="1" dirty="0" smtClean="0"/>
              <a:t>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한 </a:t>
            </a:r>
            <a:r>
              <a:rPr lang="en-US" altLang="ko-KR" sz="1600" b="1" dirty="0" smtClean="0"/>
              <a:t>105</a:t>
            </a:r>
            <a:r>
              <a:rPr lang="ko-KR" altLang="en-US" sz="1600" b="1" dirty="0" smtClean="0"/>
              <a:t>조 </a:t>
            </a:r>
            <a:r>
              <a:rPr lang="en-US" altLang="ko-KR" sz="1600" b="1" dirty="0" smtClean="0"/>
              <a:t>2000</a:t>
            </a:r>
            <a:r>
              <a:rPr lang="ko-KR" altLang="en-US" sz="1600" b="1" dirty="0" smtClean="0"/>
              <a:t>억 원 기대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400" dirty="0" smtClean="0"/>
              <a:t>-11</a:t>
            </a:r>
            <a:r>
              <a:rPr lang="ko-KR" altLang="en-US" sz="1400" dirty="0" smtClean="0"/>
              <a:t>년 이후 지속적으로 성장세를 보임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en-US" altLang="ko-KR" sz="1600" b="1" dirty="0" smtClean="0"/>
              <a:t>○ </a:t>
            </a:r>
            <a:r>
              <a:rPr lang="ko-KR" altLang="en-US" sz="1600" b="1" dirty="0" err="1" smtClean="0"/>
              <a:t>콘텐츠산업</a:t>
            </a:r>
            <a:r>
              <a:rPr lang="ko-KR" altLang="en-US" sz="1600" b="1" dirty="0" smtClean="0"/>
              <a:t> 수출액 역시 전년 대비 </a:t>
            </a:r>
            <a:r>
              <a:rPr lang="en-US" altLang="ko-KR" sz="1600" b="1" dirty="0" smtClean="0"/>
              <a:t>8.3% </a:t>
            </a:r>
            <a:r>
              <a:rPr lang="ko-KR" altLang="en-US" sz="1600" b="1" dirty="0" smtClean="0"/>
              <a:t>성장할  것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</a:t>
            </a:r>
            <a:r>
              <a:rPr lang="ko-KR" altLang="en-US" sz="1600" b="1" dirty="0" smtClean="0"/>
              <a:t>으로 전망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en-US" altLang="ko-KR" sz="1400" dirty="0" smtClean="0"/>
              <a:t>16</a:t>
            </a:r>
            <a:r>
              <a:rPr lang="ko-KR" altLang="en-US" sz="1400" dirty="0" smtClean="0"/>
              <a:t>년 </a:t>
            </a:r>
            <a:r>
              <a:rPr lang="ko-KR" altLang="en-US" sz="1400" dirty="0" err="1" smtClean="0"/>
              <a:t>콘텐츠산업</a:t>
            </a:r>
            <a:r>
              <a:rPr lang="ko-KR" altLang="en-US" sz="1400" dirty="0" smtClean="0"/>
              <a:t> 수출액은 전년 </a:t>
            </a:r>
            <a:r>
              <a:rPr lang="en-US" altLang="ko-KR" sz="1400" dirty="0" smtClean="0"/>
              <a:t>58</a:t>
            </a:r>
            <a:r>
              <a:rPr lang="ko-KR" altLang="en-US" sz="1400" dirty="0" smtClean="0"/>
              <a:t>억 </a:t>
            </a:r>
            <a:r>
              <a:rPr lang="en-US" altLang="ko-KR" sz="1400" dirty="0" smtClean="0"/>
              <a:t>3000</a:t>
            </a:r>
            <a:r>
              <a:rPr lang="ko-KR" altLang="en-US" sz="1400" dirty="0" smtClean="0"/>
              <a:t>만 달러에서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억      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8000</a:t>
            </a:r>
            <a:r>
              <a:rPr lang="ko-KR" altLang="en-US" sz="1400" dirty="0" smtClean="0"/>
              <a:t>만 달러 증가한 </a:t>
            </a:r>
            <a:r>
              <a:rPr lang="en-US" altLang="ko-KR" sz="1400" dirty="0" smtClean="0"/>
              <a:t>63</a:t>
            </a:r>
            <a:r>
              <a:rPr lang="ko-KR" altLang="en-US" sz="1400" dirty="0" smtClean="0"/>
              <a:t>억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만 달러를 기록할 것으로 보임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cxnSp>
        <p:nvCxnSpPr>
          <p:cNvPr id="6" name="직선 연결선 5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문화 </a:t>
            </a:r>
            <a:r>
              <a:rPr lang="ko-KR" altLang="en-US" sz="2400" b="1" dirty="0" err="1"/>
              <a:t>콘텐츠</a:t>
            </a:r>
            <a:r>
              <a:rPr lang="ko-KR" altLang="en-US" sz="2400" b="1" dirty="0"/>
              <a:t> 동향</a:t>
            </a:r>
            <a:endParaRPr kumimoji="0" lang="ko-KR" altLang="en-US" sz="2400" b="1" dirty="0"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1708" y="1334530"/>
            <a:ext cx="8979243" cy="3270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전국의 문화재단 현황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www.gokams.or.kr/05_know/internaldb3_list.aspx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공공 및 민간 문화센터 현황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지금 </a:t>
            </a:r>
            <a:r>
              <a:rPr lang="ko-KR" altLang="en-US" dirty="0" err="1" smtClean="0">
                <a:solidFill>
                  <a:schemeClr val="tx1"/>
                </a:solidFill>
              </a:rPr>
              <a:t>콘텐츠</a:t>
            </a:r>
            <a:r>
              <a:rPr lang="ko-KR" altLang="en-US" dirty="0" smtClean="0">
                <a:solidFill>
                  <a:schemeClr val="tx1"/>
                </a:solidFill>
              </a:rPr>
              <a:t> 산업자료는 맞지 않네요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전국에 문화재단과 문화센터가 많고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여기서 서비스하는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문화컨텐츠가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어떤것들이</a:t>
            </a:r>
            <a:r>
              <a:rPr lang="ko-KR" altLang="en-US" dirty="0" smtClean="0">
                <a:solidFill>
                  <a:schemeClr val="tx1"/>
                </a:solidFill>
              </a:rPr>
              <a:t> 있고 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92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1" y="616226"/>
            <a:ext cx="5395706" cy="57845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39" y="566530"/>
            <a:ext cx="5585791" cy="58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07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4122" y="1470991"/>
            <a:ext cx="6944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지역 문화 공연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행사에서 </a:t>
            </a:r>
            <a:r>
              <a:rPr lang="ko-KR" altLang="en-US" dirty="0" err="1" smtClean="0"/>
              <a:t>티켓팅할때</a:t>
            </a:r>
            <a:r>
              <a:rPr lang="ko-KR" altLang="en-US" dirty="0" smtClean="0"/>
              <a:t> 문제가 있다</a:t>
            </a:r>
            <a:r>
              <a:rPr lang="en-US" altLang="ko-KR" dirty="0" smtClean="0"/>
              <a:t>~</a:t>
            </a:r>
          </a:p>
          <a:p>
            <a:r>
              <a:rPr lang="ko-KR" altLang="en-US" dirty="0" err="1" smtClean="0"/>
              <a:t>티켓팅은</a:t>
            </a:r>
            <a:r>
              <a:rPr lang="ko-KR" altLang="en-US" dirty="0" smtClean="0"/>
              <a:t> 외주를 맡기는데 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사용자들의 정보를 알 수 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단지 몇 명이 오고 갔는지 밖에 알 수가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21708" y="1334530"/>
            <a:ext cx="8979243" cy="3270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하지만 현재 고객입장에서는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문화센터 입장에서는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이러한 문제가 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설문조사를 통한 근거 및 데이터 제시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서비스가 필요한가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50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5">
            <a:extLst>
              <a:ext uri="{FF2B5EF4-FFF2-40B4-BE49-F238E27FC236}"/>
            </a:extLst>
          </p:cNvPr>
          <p:cNvSpPr txBox="1"/>
          <p:nvPr/>
        </p:nvSpPr>
        <p:spPr>
          <a:xfrm>
            <a:off x="736600" y="1181100"/>
            <a:ext cx="7210425" cy="3078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“</a:t>
            </a:r>
            <a:r>
              <a:rPr lang="ko-KR" altLang="en-US" sz="1600" b="1" u="sng" dirty="0">
                <a:latin typeface="+mn-ea"/>
                <a:ea typeface="+mn-ea"/>
              </a:rPr>
              <a:t>모든 지역의 문화가 고르게 발전해야 </a:t>
            </a:r>
            <a:r>
              <a:rPr lang="ko-KR" altLang="en-US" sz="1600" dirty="0">
                <a:latin typeface="+mn-ea"/>
                <a:ea typeface="+mn-ea"/>
              </a:rPr>
              <a:t>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나라 곳곳이 특색 있는 지역문화를 가진 문화의 고장이 되어야 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문화격차가 해소되어야 하고 문화를 통해 행복한 삶을 누릴 수 있어야 합니다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b="1" u="sng" dirty="0">
                <a:latin typeface="+mn-ea"/>
                <a:ea typeface="+mn-ea"/>
              </a:rPr>
              <a:t>문화를 생활 속에서 향유하는 사회</a:t>
            </a:r>
            <a:r>
              <a:rPr lang="ko-KR" altLang="en-US" sz="1600" dirty="0">
                <a:latin typeface="+mn-ea"/>
                <a:ea typeface="+mn-ea"/>
              </a:rPr>
              <a:t>가 되어야 진정한 지역문화가 꽃피고 문화 분권이 가능해질 것입니다</a:t>
            </a:r>
            <a:r>
              <a:rPr lang="en-US" altLang="ko-KR" sz="1600" dirty="0">
                <a:latin typeface="+mn-ea"/>
                <a:ea typeface="+mn-ea"/>
              </a:rPr>
              <a:t>.”</a:t>
            </a:r>
            <a:r>
              <a:rPr lang="ko-KR" altLang="en-US" sz="1600" dirty="0">
                <a:latin typeface="+mn-ea"/>
                <a:ea typeface="+mn-ea"/>
              </a:rPr>
              <a:t/>
            </a:r>
            <a:br>
              <a:rPr lang="ko-KR" altLang="en-US" sz="1600" dirty="0">
                <a:latin typeface="+mn-ea"/>
                <a:ea typeface="+mn-ea"/>
              </a:rPr>
            </a:br>
            <a:endParaRPr kumimoji="0" lang="en-US" altLang="ko-KR" sz="1600" b="1" spc="-10" dirty="0">
              <a:solidFill>
                <a:srgbClr val="404040"/>
              </a:solidFill>
              <a:latin typeface="+mn-ea"/>
              <a:ea typeface="+mn-ea"/>
              <a:cs typeface="Georgia"/>
            </a:endParaRPr>
          </a:p>
        </p:txBody>
      </p:sp>
      <p:cxnSp>
        <p:nvCxnSpPr>
          <p:cNvPr id="66" name="직선 연결선 65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서비스 개요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pic>
        <p:nvPicPr>
          <p:cNvPr id="12294" name="Picture 2" descr="http://image.kmib.co.kr/online_image/2017/0619/201706191814_6117001155252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430338"/>
            <a:ext cx="345281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/>
            </a:extLst>
          </p:cNvPr>
          <p:cNvSpPr/>
          <p:nvPr/>
        </p:nvSpPr>
        <p:spPr>
          <a:xfrm>
            <a:off x="631825" y="3695700"/>
            <a:ext cx="11088688" cy="3016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en-US" altLang="ko-KR" sz="1600" b="1" u="sng" dirty="0">
                <a:latin typeface="+mj-ea"/>
                <a:ea typeface="+mj-ea"/>
              </a:rPr>
              <a:t>4</a:t>
            </a:r>
            <a:r>
              <a:rPr lang="ko-KR" altLang="en-US" sz="1600" b="1" u="sng" dirty="0">
                <a:latin typeface="+mj-ea"/>
                <a:ea typeface="+mj-ea"/>
              </a:rPr>
              <a:t>차 산업혁명 시대</a:t>
            </a:r>
            <a:r>
              <a:rPr lang="ko-KR" altLang="en-US" sz="1600" dirty="0">
                <a:latin typeface="+mj-ea"/>
                <a:ea typeface="+mj-ea"/>
              </a:rPr>
              <a:t>가 되어도 여전히 감성과 상상력과 창의성은 중요합니다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  <a:r>
              <a:rPr lang="en-US" altLang="ko-KR" sz="1600" b="1" u="sng" dirty="0">
                <a:latin typeface="+mj-ea"/>
                <a:ea typeface="+mj-ea"/>
              </a:rPr>
              <a:t>“</a:t>
            </a:r>
            <a:r>
              <a:rPr lang="ko-KR" altLang="en-US" sz="1600" b="1" u="sng" dirty="0">
                <a:latin typeface="+mj-ea"/>
                <a:ea typeface="+mj-ea"/>
              </a:rPr>
              <a:t>문화예술 교육의 중요성</a:t>
            </a:r>
            <a:r>
              <a:rPr lang="en-US" altLang="ko-KR" sz="1600" b="1" u="sng" dirty="0">
                <a:latin typeface="+mj-ea"/>
                <a:ea typeface="+mj-ea"/>
              </a:rPr>
              <a:t>”</a:t>
            </a:r>
            <a:r>
              <a:rPr lang="ko-KR" altLang="en-US" sz="1600" b="1" u="sng" dirty="0">
                <a:latin typeface="+mj-ea"/>
                <a:ea typeface="+mj-ea"/>
              </a:rPr>
              <a:t>은 더 커집니다</a:t>
            </a:r>
            <a:r>
              <a:rPr lang="en-US" altLang="ko-KR" sz="1600" b="1" u="sng" dirty="0">
                <a:latin typeface="+mj-ea"/>
                <a:ea typeface="+mj-ea"/>
              </a:rPr>
              <a:t>. 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atin typeface="+mj-ea"/>
                <a:ea typeface="+mj-ea"/>
              </a:rPr>
              <a:t>로봇이 대신할 수 없는 분야가 정서입니다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  <a:r>
              <a:rPr lang="ko-KR" altLang="en-US" sz="1600" dirty="0" err="1">
                <a:latin typeface="+mj-ea"/>
                <a:ea typeface="+mj-ea"/>
              </a:rPr>
              <a:t>콘텐츠의</a:t>
            </a:r>
            <a:r>
              <a:rPr lang="ko-KR" altLang="en-US" sz="1600" dirty="0">
                <a:latin typeface="+mj-ea"/>
                <a:ea typeface="+mj-ea"/>
              </a:rPr>
              <a:t> 성공을 결정짓는 </a:t>
            </a:r>
            <a:r>
              <a:rPr lang="en-US" altLang="ko-KR" sz="1600" dirty="0">
                <a:latin typeface="+mj-ea"/>
                <a:ea typeface="+mj-ea"/>
              </a:rPr>
              <a:t>10%</a:t>
            </a:r>
            <a:r>
              <a:rPr lang="ko-KR" altLang="en-US" sz="1600" dirty="0">
                <a:latin typeface="+mj-ea"/>
                <a:ea typeface="+mj-ea"/>
              </a:rPr>
              <a:t>가 기술이라면 </a:t>
            </a:r>
            <a:r>
              <a:rPr lang="en-US" altLang="ko-KR" sz="1600" dirty="0">
                <a:latin typeface="+mj-ea"/>
                <a:ea typeface="+mj-ea"/>
              </a:rPr>
              <a:t>90%</a:t>
            </a:r>
            <a:r>
              <a:rPr lang="ko-KR" altLang="en-US" sz="1600" dirty="0">
                <a:latin typeface="+mj-ea"/>
                <a:ea typeface="+mj-ea"/>
              </a:rPr>
              <a:t>가 문화입니다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  <a:r>
              <a:rPr lang="ko-KR" altLang="en-US" sz="1600" b="1" u="sng" dirty="0" err="1">
                <a:latin typeface="+mj-ea"/>
                <a:ea typeface="+mj-ea"/>
              </a:rPr>
              <a:t>콘텐츠의</a:t>
            </a:r>
            <a:r>
              <a:rPr lang="ko-KR" altLang="en-US" sz="1600" b="1" u="sng" dirty="0">
                <a:latin typeface="+mj-ea"/>
                <a:ea typeface="+mj-ea"/>
              </a:rPr>
              <a:t> 경쟁력은 재미와 감동</a:t>
            </a:r>
            <a:r>
              <a:rPr lang="en-US" altLang="ko-KR" sz="1600" b="1" u="sng" dirty="0">
                <a:latin typeface="+mj-ea"/>
                <a:ea typeface="+mj-ea"/>
              </a:rPr>
              <a:t>,</a:t>
            </a:r>
            <a:r>
              <a:rPr lang="ko-KR" altLang="en-US" sz="1600" b="1" u="sng" dirty="0">
                <a:latin typeface="+mj-ea"/>
                <a:ea typeface="+mj-ea"/>
              </a:rPr>
              <a:t> 창의성과 스토리가 좌우</a:t>
            </a:r>
            <a:r>
              <a:rPr lang="ko-KR" altLang="en-US" sz="1600" dirty="0">
                <a:latin typeface="+mj-ea"/>
                <a:ea typeface="+mj-ea"/>
              </a:rPr>
              <a:t>합니다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예술가들의 아이디어나 창조력을 보호하고 창작의 가치를 인정받는 공정한 생태계가 조성되어야 합니다</a:t>
            </a:r>
            <a:r>
              <a:rPr lang="en-US" altLang="ko-KR" sz="1600" dirty="0">
                <a:latin typeface="+mj-ea"/>
                <a:ea typeface="+mj-ea"/>
              </a:rPr>
              <a:t>”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                                                                                                             2017. 06. 19. </a:t>
            </a:r>
            <a:r>
              <a:rPr lang="ko-KR" altLang="en-US" sz="1200" b="1" dirty="0">
                <a:latin typeface="+mj-ea"/>
                <a:ea typeface="+mj-ea"/>
              </a:rPr>
              <a:t>도종환 신임 문화체육관광부 장관 취임사에서</a:t>
            </a:r>
            <a:r>
              <a:rPr lang="en-US" altLang="ko-KR" sz="1200" dirty="0">
                <a:latin typeface="+mj-ea"/>
                <a:ea typeface="+mj-ea"/>
              </a:rPr>
              <a:t> </a:t>
            </a:r>
            <a:endParaRPr kumimoji="0" lang="en-US" altLang="ko-KR" sz="1200" b="1" spc="-10" dirty="0">
              <a:solidFill>
                <a:srgbClr val="404040"/>
              </a:solidFill>
              <a:latin typeface="+mj-ea"/>
              <a:ea typeface="+mj-ea"/>
              <a:cs typeface="Georgia"/>
            </a:endParaRPr>
          </a:p>
        </p:txBody>
      </p:sp>
      <p:sp>
        <p:nvSpPr>
          <p:cNvPr id="12296" name="슬라이드 번호 개체 틀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2175F5C-3066-4801-9B15-3687270745CD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21708" y="1334530"/>
            <a:ext cx="8979243" cy="3270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 개요는  간단하게 이러한 서비스를 제공해서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문제점을 해결하는 형태이다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주요 기능은 무엇이다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지금 적으신 것은 방향성에 대한 부분입니다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필요없을</a:t>
            </a:r>
            <a:r>
              <a:rPr lang="ko-KR" altLang="en-US" dirty="0" smtClean="0">
                <a:solidFill>
                  <a:schemeClr val="tx1"/>
                </a:solidFill>
              </a:rPr>
              <a:t> 듯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33383" y="1268627"/>
            <a:ext cx="8979243" cy="3270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 개요는  간단하게 이러한 서비스를 제공해서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문제점을 해결하는 형태이다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주요 기능은 무엇이다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지금 적으신 것은 방향성에 대한 부분입니다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필요없을</a:t>
            </a:r>
            <a:r>
              <a:rPr lang="ko-KR" altLang="en-US" dirty="0" smtClean="0">
                <a:solidFill>
                  <a:schemeClr val="tx1"/>
                </a:solidFill>
              </a:rPr>
              <a:t> 듯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0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5">
            <a:extLst>
              <a:ext uri="{FF2B5EF4-FFF2-40B4-BE49-F238E27FC236}"/>
            </a:extLst>
          </p:cNvPr>
          <p:cNvSpPr txBox="1"/>
          <p:nvPr/>
        </p:nvSpPr>
        <p:spPr>
          <a:xfrm>
            <a:off x="442823" y="1184441"/>
            <a:ext cx="11309230" cy="538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u="sng" dirty="0" err="1" smtClean="0">
                <a:latin typeface="+mn-ea"/>
              </a:rPr>
              <a:t>문화콘텐츠</a:t>
            </a:r>
            <a:r>
              <a:rPr lang="ko-KR" altLang="en-US" sz="1600" b="1" u="sng" dirty="0" smtClean="0">
                <a:latin typeface="+mn-ea"/>
              </a:rPr>
              <a:t> 산업은 선택이 아닌 필수</a:t>
            </a:r>
            <a:endParaRPr lang="en-US" altLang="ko-KR" sz="1600" b="1" u="sng" dirty="0" smtClean="0">
              <a:latin typeface="+mn-ea"/>
            </a:endParaRP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atin typeface="+mn-ea"/>
              </a:rPr>
              <a:t>그 이유는 첫째 향후 어떤 산업보다도 </a:t>
            </a:r>
            <a:r>
              <a:rPr lang="ko-KR" altLang="en-US" sz="1600" b="1" u="sng" dirty="0" smtClean="0">
                <a:latin typeface="+mn-ea"/>
              </a:rPr>
              <a:t>성장성</a:t>
            </a:r>
            <a:r>
              <a:rPr lang="ko-KR" altLang="en-US" sz="1600" dirty="0" smtClean="0">
                <a:latin typeface="+mn-ea"/>
              </a:rPr>
              <a:t>이 기대된다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atin typeface="+mn-ea"/>
              </a:rPr>
              <a:t>둘째 </a:t>
            </a:r>
            <a:r>
              <a:rPr lang="ko-KR" altLang="en-US" sz="1600" dirty="0" err="1" smtClean="0">
                <a:latin typeface="+mn-ea"/>
              </a:rPr>
              <a:t>국격과</a:t>
            </a:r>
            <a:r>
              <a:rPr lang="ko-KR" altLang="en-US" sz="1600" dirty="0" smtClean="0">
                <a:latin typeface="+mn-ea"/>
              </a:rPr>
              <a:t> 이미지를 제고함으로써 국가 경쟁력 강화에 도움이 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 smtClean="0">
                <a:latin typeface="+mn-ea"/>
              </a:rPr>
              <a:t>셋째 그 사업을 영위하는 기업만 이익을 보는 것이 아니라 국내 제품과의 결합을 통한 </a:t>
            </a:r>
            <a:r>
              <a:rPr lang="ko-KR" altLang="en-US" sz="1600" b="1" u="sng" dirty="0" smtClean="0">
                <a:latin typeface="+mn-ea"/>
              </a:rPr>
              <a:t>동반 성장 효과를 </a:t>
            </a:r>
            <a:r>
              <a:rPr lang="ko-KR" altLang="en-US" sz="1600" dirty="0" smtClean="0">
                <a:latin typeface="+mn-ea"/>
              </a:rPr>
              <a:t>기대할 수 있다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marL="1270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u="sng" dirty="0" err="1" smtClean="0">
                <a:latin typeface="+mn-ea"/>
              </a:rPr>
              <a:t>문화콘텐츠</a:t>
            </a:r>
            <a:r>
              <a:rPr lang="ko-KR" altLang="en-US" sz="1600" b="1" u="sng" dirty="0" smtClean="0">
                <a:latin typeface="+mn-ea"/>
              </a:rPr>
              <a:t> 산업은 국가의 미래 성장동력인 것이다</a:t>
            </a:r>
            <a:r>
              <a:rPr lang="en-US" altLang="ko-KR" sz="1600" b="1" u="sng" dirty="0" smtClean="0">
                <a:latin typeface="+mn-ea"/>
              </a:rPr>
              <a:t>.</a:t>
            </a:r>
          </a:p>
          <a:p>
            <a:pPr marL="12700" algn="r">
              <a:lnSpc>
                <a:spcPct val="250000"/>
              </a:lnSpc>
              <a:defRPr/>
            </a:pPr>
            <a:endParaRPr lang="en-US" altLang="ko-KR" sz="1600" dirty="0">
              <a:latin typeface="+mn-ea"/>
            </a:endParaRPr>
          </a:p>
          <a:p>
            <a:pPr marL="12700" algn="r">
              <a:lnSpc>
                <a:spcPct val="250000"/>
              </a:lnSpc>
              <a:defRPr/>
            </a:pPr>
            <a:endParaRPr lang="en-US" altLang="ko-KR" sz="1600" b="1" dirty="0">
              <a:latin typeface="+mn-ea"/>
              <a:ea typeface="+mj-ea"/>
            </a:endParaRPr>
          </a:p>
          <a:p>
            <a:pPr marL="12700" algn="r">
              <a:lnSpc>
                <a:spcPct val="250000"/>
              </a:lnSpc>
              <a:defRPr/>
            </a:pPr>
            <a:endParaRPr lang="en-US" altLang="ko-KR" sz="1600" b="1" dirty="0">
              <a:latin typeface="+mn-ea"/>
              <a:ea typeface="+mj-ea"/>
            </a:endParaRPr>
          </a:p>
          <a:p>
            <a:pPr marL="12700" algn="r">
              <a:lnSpc>
                <a:spcPct val="250000"/>
              </a:lnSpc>
              <a:defRPr/>
            </a:pPr>
            <a:r>
              <a:rPr lang="en-US" altLang="ko-KR" sz="1200" b="1" dirty="0" smtClean="0">
                <a:latin typeface="+mj-ea"/>
                <a:ea typeface="+mj-ea"/>
              </a:rPr>
              <a:t>~</a:t>
            </a:r>
            <a:r>
              <a:rPr lang="en-US" altLang="ko-KR" sz="1200" b="1" dirty="0">
                <a:latin typeface="+mj-ea"/>
                <a:ea typeface="+mj-ea"/>
              </a:rPr>
              <a:t>2015.03 </a:t>
            </a:r>
            <a:r>
              <a:rPr lang="ko-KR" altLang="en-US" sz="1200" b="1" dirty="0" smtClean="0">
                <a:latin typeface="+mj-ea"/>
                <a:ea typeface="+mj-ea"/>
              </a:rPr>
              <a:t>강석희 </a:t>
            </a:r>
            <a:r>
              <a:rPr lang="en-US" altLang="ko-KR" sz="1200" b="1" dirty="0">
                <a:latin typeface="+mj-ea"/>
                <a:ea typeface="+mj-ea"/>
              </a:rPr>
              <a:t>CJ E&amp;M </a:t>
            </a:r>
            <a:r>
              <a:rPr lang="ko-KR" altLang="en-US" sz="1200" b="1" dirty="0">
                <a:latin typeface="+mj-ea"/>
                <a:ea typeface="+mj-ea"/>
              </a:rPr>
              <a:t>대표이사</a:t>
            </a:r>
            <a:endParaRPr kumimoji="0" lang="en-US" altLang="ko-KR" sz="1200" b="1" spc="-10" dirty="0">
              <a:solidFill>
                <a:srgbClr val="404040"/>
              </a:solidFill>
              <a:latin typeface="+mj-ea"/>
              <a:ea typeface="+mj-ea"/>
              <a:cs typeface="Georgia"/>
            </a:endParaRPr>
          </a:p>
        </p:txBody>
      </p:sp>
      <p:cxnSp>
        <p:nvCxnSpPr>
          <p:cNvPr id="66" name="직선 연결선 65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서비스 개요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60544" y="4119798"/>
            <a:ext cx="3105511" cy="19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28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j-ea"/>
                <a:ea typeface="+mj-ea"/>
              </a:rPr>
              <a:t>서비스 개요</a:t>
            </a:r>
            <a:endParaRPr kumimoji="0" lang="ko-KR" altLang="en-US" sz="2400" b="1" dirty="0">
              <a:latin typeface="+mj-ea"/>
              <a:ea typeface="+mj-ea"/>
            </a:endParaRPr>
          </a:p>
        </p:txBody>
      </p:sp>
      <p:sp>
        <p:nvSpPr>
          <p:cNvPr id="7" name="object 5"/>
          <p:cNvSpPr txBox="1">
            <a:spLocks noChangeArrowheads="1"/>
          </p:cNvSpPr>
          <p:nvPr/>
        </p:nvSpPr>
        <p:spPr bwMode="auto">
          <a:xfrm>
            <a:off x="323850" y="769938"/>
            <a:ext cx="11356975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250000"/>
              </a:lnSpc>
            </a:pPr>
            <a:r>
              <a:rPr kumimoji="0" lang="ko-KR" altLang="ko-KR" sz="28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“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4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산업 기반의 광명시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800" b="1" u="sng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문화예술 교육 플랫폼 </a:t>
            </a:r>
            <a:r>
              <a:rPr kumimoji="0"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kumimoji="0"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예술 교육에 관한 광명 시민들의 </a:t>
            </a:r>
            <a:r>
              <a:rPr kumimoji="0" lang="ko-KR" altLang="en-US" b="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니즈와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수집하고 분석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(CRM)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endParaRPr kumimoji="0" lang="en-US" altLang="ko-KR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기반의 시민 맞춤형 프로그램과 커리큘럼 개발 및 운영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endParaRPr kumimoji="0" lang="en-US" altLang="ko-KR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공연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교육 품질을 위한 예술인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교육자 운영 프로그램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kumimoji="0"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kumimoji="0"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0" lang="en-US" altLang="ko-KR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kumimoji="0" lang="ko-KR" altLang="en-US" b="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공연장별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지역별 상황에 맞는 문화재단의 통합 운영 시스템 구축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통합운영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endParaRPr kumimoji="0" lang="en-US" altLang="ko-KR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문화예술 교육을 시작으로 </a:t>
            </a:r>
            <a:r>
              <a:rPr kumimoji="0"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 등 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시민 문화 서비스 영역으로 확장 기반 확보 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통합플랫폼</a:t>
            </a:r>
            <a:r>
              <a:rPr kumimoji="0"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21708" y="1334530"/>
            <a:ext cx="8979243" cy="3270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본 서비스는 기술적으로는 </a:t>
            </a:r>
            <a:r>
              <a:rPr lang="ko-KR" altLang="en-US" dirty="0" err="1" smtClean="0">
                <a:solidFill>
                  <a:schemeClr val="tx1"/>
                </a:solidFill>
              </a:rPr>
              <a:t>빅데이터를</a:t>
            </a:r>
            <a:r>
              <a:rPr lang="ko-KR" altLang="en-US" dirty="0" smtClean="0">
                <a:solidFill>
                  <a:schemeClr val="tx1"/>
                </a:solidFill>
              </a:rPr>
              <a:t> 기반으로 하는 서비스 플랫폼이다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차적으로  </a:t>
            </a:r>
            <a:r>
              <a:rPr lang="ko-KR" altLang="en-US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CRM </a:t>
            </a:r>
            <a:r>
              <a:rPr lang="ko-KR" altLang="en-US" dirty="0" smtClean="0">
                <a:solidFill>
                  <a:schemeClr val="tx1"/>
                </a:solidFill>
              </a:rPr>
              <a:t>형태를 지향하고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현장에서는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얼굴인식 등을 통한 출입통제 등을 통해 기존 </a:t>
            </a:r>
            <a:r>
              <a:rPr lang="en-US" altLang="ko-KR" dirty="0" smtClean="0">
                <a:solidFill>
                  <a:schemeClr val="tx1"/>
                </a:solidFill>
              </a:rPr>
              <a:t>O2O</a:t>
            </a:r>
            <a:r>
              <a:rPr lang="ko-KR" altLang="en-US" dirty="0" smtClean="0">
                <a:solidFill>
                  <a:schemeClr val="tx1"/>
                </a:solidFill>
              </a:rPr>
              <a:t>서비스와는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한단계</a:t>
            </a:r>
            <a:r>
              <a:rPr lang="ko-KR" altLang="en-US" dirty="0" smtClean="0">
                <a:solidFill>
                  <a:schemeClr val="tx1"/>
                </a:solidFill>
              </a:rPr>
              <a:t> 높은 서비스를 제공하는 것이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기존 서비스와 </a:t>
            </a:r>
            <a:r>
              <a:rPr lang="ko-KR" altLang="en-US" dirty="0" err="1" smtClean="0">
                <a:solidFill>
                  <a:schemeClr val="tx1"/>
                </a:solidFill>
              </a:rPr>
              <a:t>다른점이다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7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/>
            </a:extLst>
          </p:cNvPr>
          <p:cNvSpPr/>
          <p:nvPr/>
        </p:nvSpPr>
        <p:spPr>
          <a:xfrm>
            <a:off x="501650" y="1982788"/>
            <a:ext cx="11025188" cy="3503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object 5">
            <a:extLst>
              <a:ext uri="{FF2B5EF4-FFF2-40B4-BE49-F238E27FC236}"/>
            </a:extLst>
          </p:cNvPr>
          <p:cNvSpPr txBox="1"/>
          <p:nvPr/>
        </p:nvSpPr>
        <p:spPr>
          <a:xfrm>
            <a:off x="442913" y="1362075"/>
            <a:ext cx="1135697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sz="2400" b="1" spc="-10" dirty="0">
                <a:solidFill>
                  <a:srgbClr val="002060"/>
                </a:solidFill>
                <a:latin typeface="+mn-lt"/>
                <a:ea typeface="+mn-ea"/>
                <a:cs typeface="Georgia"/>
              </a:rPr>
              <a:t>“</a:t>
            </a:r>
            <a:r>
              <a:rPr kumimoji="0" lang="ko-KR" altLang="en-US" sz="2400" b="1" spc="-10" dirty="0">
                <a:solidFill>
                  <a:srgbClr val="002060"/>
                </a:solidFill>
                <a:latin typeface="+mn-lt"/>
                <a:ea typeface="+mn-ea"/>
                <a:cs typeface="Georgia"/>
              </a:rPr>
              <a:t>시민 각각의 상황에 맞는 </a:t>
            </a:r>
            <a:r>
              <a:rPr kumimoji="0" lang="ko-KR" altLang="en-US" sz="2400" b="1" spc="-10" dirty="0" err="1">
                <a:solidFill>
                  <a:srgbClr val="002060"/>
                </a:solidFill>
                <a:latin typeface="+mn-lt"/>
                <a:ea typeface="+mn-ea"/>
                <a:cs typeface="Georgia"/>
              </a:rPr>
              <a:t>지역형</a:t>
            </a:r>
            <a:r>
              <a:rPr kumimoji="0" lang="ko-KR" altLang="en-US" sz="2400" b="1" spc="-10" dirty="0">
                <a:solidFill>
                  <a:srgbClr val="002060"/>
                </a:solidFill>
                <a:latin typeface="+mn-lt"/>
                <a:ea typeface="+mn-ea"/>
                <a:cs typeface="Georgia"/>
              </a:rPr>
              <a:t> 문화예술 교육 서비스 극대화 기반 조성＂</a:t>
            </a:r>
            <a:endParaRPr kumimoji="0" sz="2400" dirty="0">
              <a:solidFill>
                <a:srgbClr val="002060"/>
              </a:solidFill>
              <a:latin typeface="+mn-lt"/>
              <a:ea typeface="+mn-ea"/>
              <a:cs typeface="Georgia"/>
            </a:endParaRPr>
          </a:p>
        </p:txBody>
      </p:sp>
      <p:grpSp>
        <p:nvGrpSpPr>
          <p:cNvPr id="4100" name="그룹 22"/>
          <p:cNvGrpSpPr>
            <a:grpSpLocks/>
          </p:cNvGrpSpPr>
          <p:nvPr/>
        </p:nvGrpSpPr>
        <p:grpSpPr bwMode="auto">
          <a:xfrm>
            <a:off x="428625" y="5578475"/>
            <a:ext cx="11334750" cy="968375"/>
            <a:chOff x="428625" y="5578678"/>
            <a:chExt cx="11334750" cy="968375"/>
          </a:xfrm>
        </p:grpSpPr>
        <p:sp>
          <p:nvSpPr>
            <p:cNvPr id="3075" name="object 6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42913" y="5791403"/>
              <a:ext cx="11320462" cy="755650"/>
            </a:xfrm>
            <a:custGeom>
              <a:avLst/>
              <a:gdLst/>
              <a:ahLst/>
              <a:cxnLst>
                <a:cxn ang="0">
                  <a:pos x="0" y="755903"/>
                </a:cxn>
                <a:cxn ang="0">
                  <a:pos x="11320272" y="755903"/>
                </a:cxn>
                <a:cxn ang="0">
                  <a:pos x="11320272" y="0"/>
                </a:cxn>
                <a:cxn ang="0">
                  <a:pos x="0" y="0"/>
                </a:cxn>
                <a:cxn ang="0">
                  <a:pos x="0" y="755903"/>
                </a:cxn>
              </a:cxnLst>
              <a:rect l="0" t="0" r="r" b="b"/>
              <a:pathLst>
                <a:path w="11320780" h="756284">
                  <a:moveTo>
                    <a:pt x="0" y="755903"/>
                  </a:moveTo>
                  <a:lnTo>
                    <a:pt x="11320272" y="755903"/>
                  </a:lnTo>
                  <a:lnTo>
                    <a:pt x="11320272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4116" name="object 7"/>
            <p:cNvSpPr txBox="1">
              <a:spLocks noChangeArrowheads="1"/>
            </p:cNvSpPr>
            <p:nvPr/>
          </p:nvSpPr>
          <p:spPr bwMode="auto">
            <a:xfrm>
              <a:off x="2489200" y="5975553"/>
              <a:ext cx="7232650" cy="38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27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sz="2500" b="1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서비스 플랫폼 기반</a:t>
              </a:r>
              <a:endParaRPr kumimoji="0" lang="ko-KR" altLang="ko-KR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77" name="object 8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3278188" y="5578678"/>
              <a:ext cx="2789237" cy="155575"/>
            </a:xfrm>
            <a:custGeom>
              <a:avLst/>
              <a:gdLst/>
              <a:ahLst/>
              <a:cxnLst>
                <a:cxn ang="0">
                  <a:pos x="0" y="155448"/>
                </a:cxn>
                <a:cxn ang="0">
                  <a:pos x="2788920" y="155448"/>
                </a:cxn>
                <a:cxn ang="0">
                  <a:pos x="2788920" y="0"/>
                </a:cxn>
                <a:cxn ang="0">
                  <a:pos x="0" y="0"/>
                </a:cxn>
                <a:cxn ang="0">
                  <a:pos x="0" y="155448"/>
                </a:cxn>
              </a:cxnLst>
              <a:rect l="0" t="0" r="r" b="b"/>
              <a:pathLst>
                <a:path w="2788920" h="155575">
                  <a:moveTo>
                    <a:pt x="0" y="155448"/>
                  </a:moveTo>
                  <a:lnTo>
                    <a:pt x="2788920" y="155448"/>
                  </a:lnTo>
                  <a:lnTo>
                    <a:pt x="2788920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3078" name="object 9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428625" y="5578678"/>
              <a:ext cx="2787650" cy="155575"/>
            </a:xfrm>
            <a:custGeom>
              <a:avLst/>
              <a:gdLst/>
              <a:ahLst/>
              <a:cxnLst>
                <a:cxn ang="0">
                  <a:pos x="0" y="155448"/>
                </a:cxn>
                <a:cxn ang="0">
                  <a:pos x="2788919" y="155448"/>
                </a:cxn>
                <a:cxn ang="0">
                  <a:pos x="2788919" y="0"/>
                </a:cxn>
                <a:cxn ang="0">
                  <a:pos x="0" y="0"/>
                </a:cxn>
                <a:cxn ang="0">
                  <a:pos x="0" y="155448"/>
                </a:cxn>
              </a:cxnLst>
              <a:rect l="0" t="0" r="r" b="b"/>
              <a:pathLst>
                <a:path w="2788920" h="155575">
                  <a:moveTo>
                    <a:pt x="0" y="155448"/>
                  </a:moveTo>
                  <a:lnTo>
                    <a:pt x="2788919" y="155448"/>
                  </a:lnTo>
                  <a:lnTo>
                    <a:pt x="2788919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3079" name="object 10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6127750" y="5589791"/>
              <a:ext cx="2789238" cy="152400"/>
            </a:xfrm>
            <a:custGeom>
              <a:avLst/>
              <a:gdLst/>
              <a:ahLst/>
              <a:cxnLst>
                <a:cxn ang="0">
                  <a:pos x="0" y="152400"/>
                </a:cxn>
                <a:cxn ang="0">
                  <a:pos x="2788920" y="152400"/>
                </a:cxn>
                <a:cxn ang="0">
                  <a:pos x="2788920" y="0"/>
                </a:cxn>
                <a:cxn ang="0">
                  <a:pos x="0" y="0"/>
                </a:cxn>
                <a:cxn ang="0">
                  <a:pos x="0" y="152400"/>
                </a:cxn>
              </a:cxnLst>
              <a:rect l="0" t="0" r="r" b="b"/>
              <a:pathLst>
                <a:path w="2788920" h="152400">
                  <a:moveTo>
                    <a:pt x="0" y="152400"/>
                  </a:moveTo>
                  <a:lnTo>
                    <a:pt x="2788920" y="152400"/>
                  </a:lnTo>
                  <a:lnTo>
                    <a:pt x="278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AFEF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  <p:sp>
          <p:nvSpPr>
            <p:cNvPr id="3081" name="object 14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 bwMode="auto">
            <a:xfrm>
              <a:off x="8977313" y="5586616"/>
              <a:ext cx="2786062" cy="152400"/>
            </a:xfrm>
            <a:custGeom>
              <a:avLst/>
              <a:gdLst/>
              <a:ahLst/>
              <a:cxnLst>
                <a:cxn ang="0">
                  <a:pos x="0" y="152400"/>
                </a:cxn>
                <a:cxn ang="0">
                  <a:pos x="2785872" y="152400"/>
                </a:cxn>
                <a:cxn ang="0">
                  <a:pos x="2785872" y="0"/>
                </a:cxn>
                <a:cxn ang="0">
                  <a:pos x="0" y="0"/>
                </a:cxn>
                <a:cxn ang="0">
                  <a:pos x="0" y="152400"/>
                </a:cxn>
              </a:cxnLst>
              <a:rect l="0" t="0" r="r" b="b"/>
              <a:pathLst>
                <a:path w="2786379" h="152400">
                  <a:moveTo>
                    <a:pt x="0" y="152400"/>
                  </a:moveTo>
                  <a:lnTo>
                    <a:pt x="2785872" y="152400"/>
                  </a:lnTo>
                  <a:lnTo>
                    <a:pt x="278587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92D050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lang="ko-KR" altLang="en-US">
                <a:latin typeface="+mn-lt"/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/>
            </a:extLst>
          </p:cNvPr>
          <p:cNvCxnSpPr/>
          <p:nvPr/>
        </p:nvCxnSpPr>
        <p:spPr>
          <a:xfrm>
            <a:off x="182563" y="855663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2" name="TextBox 6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kumimoji="0" lang="ko-KR" altLang="en-US" sz="2400" b="1" dirty="0" smtClean="0">
                <a:latin typeface="+mn-lt"/>
                <a:ea typeface="맑은 고딕" pitchFamily="50" charset="-127"/>
              </a:rPr>
              <a:t>서비스 개요</a:t>
            </a:r>
            <a:endParaRPr kumimoji="0" lang="ko-KR" altLang="en-US" sz="2400" b="1" dirty="0">
              <a:latin typeface="+mn-lt"/>
              <a:ea typeface="맑은 고딕" pitchFamily="50" charset="-127"/>
            </a:endParaRPr>
          </a:p>
        </p:txBody>
      </p:sp>
      <p:grpSp>
        <p:nvGrpSpPr>
          <p:cNvPr id="4104" name="그룹 23"/>
          <p:cNvGrpSpPr>
            <a:grpSpLocks/>
          </p:cNvGrpSpPr>
          <p:nvPr/>
        </p:nvGrpSpPr>
        <p:grpSpPr bwMode="auto">
          <a:xfrm>
            <a:off x="1009650" y="2268538"/>
            <a:ext cx="10756900" cy="2935287"/>
            <a:chOff x="1009833" y="2371242"/>
            <a:chExt cx="10756428" cy="2935159"/>
          </a:xfrm>
        </p:grpSpPr>
        <p:sp>
          <p:nvSpPr>
            <p:cNvPr id="3080" name="object 13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833" y="2412515"/>
              <a:ext cx="2617673" cy="55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2700" algn="ctr" eaLnBrk="1" latinLnBrk="1" hangingPunct="1">
                <a:defRPr/>
              </a:pPr>
              <a:r>
                <a:rPr kumimoji="0" lang="en-US" altLang="ko-KR" b="1" dirty="0">
                  <a:solidFill>
                    <a:schemeClr val="accent5"/>
                  </a:solidFill>
                  <a:latin typeface="+mn-lt"/>
                  <a:ea typeface="맑은 고딕" pitchFamily="50" charset="-127"/>
                </a:rPr>
                <a:t>4</a:t>
              </a:r>
              <a:r>
                <a:rPr kumimoji="0" lang="ko-KR" altLang="en-US" b="1" dirty="0">
                  <a:solidFill>
                    <a:schemeClr val="accent5"/>
                  </a:solidFill>
                  <a:latin typeface="+mn-lt"/>
                  <a:ea typeface="맑은 고딕" pitchFamily="50" charset="-127"/>
                </a:rPr>
                <a:t>차 산업 기반의</a:t>
              </a:r>
              <a:endParaRPr kumimoji="0" lang="en-US" altLang="ko-KR" b="1" dirty="0">
                <a:solidFill>
                  <a:schemeClr val="accent5"/>
                </a:solidFill>
                <a:latin typeface="+mn-lt"/>
                <a:ea typeface="맑은 고딕" pitchFamily="50" charset="-127"/>
              </a:endParaRPr>
            </a:p>
            <a:p>
              <a:pPr marL="12700" algn="ctr" eaLnBrk="1" latinLnBrk="1" hangingPunct="1">
                <a:defRPr/>
              </a:pPr>
              <a:r>
                <a:rPr kumimoji="0" lang="ko-KR" altLang="en-US" b="1" dirty="0">
                  <a:solidFill>
                    <a:schemeClr val="accent5"/>
                  </a:solidFill>
                  <a:latin typeface="+mn-lt"/>
                  <a:ea typeface="맑은 고딕" pitchFamily="50" charset="-127"/>
                </a:rPr>
                <a:t>운영 플랫폼 구축</a:t>
              </a:r>
              <a:endParaRPr kumimoji="0" lang="ko-KR" dirty="0">
                <a:solidFill>
                  <a:schemeClr val="accent5"/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3082" name="object 15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202" y="2393466"/>
              <a:ext cx="2554176" cy="55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2700" algn="ctr" eaLnBrk="1" latinLnBrk="1" hangingPunct="1">
                <a:defRPr/>
              </a:pPr>
              <a:r>
                <a:rPr kumimoji="0" lang="ko-KR" altLang="en-US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맑은 고딕" pitchFamily="50" charset="-127"/>
                </a:rPr>
                <a:t>문화예술 교육에 참여할 시민들에 대한 분석</a:t>
              </a:r>
              <a:endParaRPr kumimoji="0" lang="ko-KR" dirty="0">
                <a:solidFill>
                  <a:schemeClr val="tx2">
                    <a:lumMod val="75000"/>
                  </a:schemeClr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4108" name="object 11"/>
            <p:cNvSpPr txBox="1">
              <a:spLocks noChangeArrowheads="1"/>
            </p:cNvSpPr>
            <p:nvPr/>
          </p:nvSpPr>
          <p:spPr bwMode="auto">
            <a:xfrm>
              <a:off x="7735598" y="2371242"/>
              <a:ext cx="403066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27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kumimoji="0" lang="ko-KR" altLang="en-US" b="1">
                  <a:solidFill>
                    <a:srgbClr val="C55A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개별화된 시민에 맞는</a:t>
              </a:r>
              <a:endParaRPr kumimoji="0" lang="en-US" altLang="ko-KR" b="1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/>
              <a:r>
                <a:rPr kumimoji="0" lang="ko-KR" altLang="en-US" b="1">
                  <a:solidFill>
                    <a:srgbClr val="C55A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문화예술 교육 프로그램 개발</a:t>
              </a:r>
              <a:endParaRPr kumimoji="0" lang="en-US" altLang="ko-KR" b="1">
                <a:solidFill>
                  <a:srgbClr val="C55A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84" name="object 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527903" y="3030025"/>
              <a:ext cx="2266851" cy="2252565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kumimoji="0" lang="ko-KR" altLang="ko-KR">
                <a:solidFill>
                  <a:srgbClr val="000000"/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3085" name="object 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206674" y="3060187"/>
              <a:ext cx="2197004" cy="2141444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kumimoji="0" lang="ko-KR" altLang="ko-KR">
                <a:solidFill>
                  <a:srgbClr val="000000"/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3087" name="object 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756169" y="3164957"/>
              <a:ext cx="2197004" cy="2141444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latinLnBrk="1" hangingPunct="1">
                <a:defRPr/>
              </a:pPr>
              <a:endParaRPr kumimoji="0" lang="ko-KR" altLang="ko-KR">
                <a:solidFill>
                  <a:srgbClr val="000000"/>
                </a:solidFill>
                <a:latin typeface="+mn-lt"/>
                <a:ea typeface="맑은 고딕" pitchFamily="50" charset="-127"/>
              </a:endParaRPr>
            </a:p>
          </p:txBody>
        </p:sp>
        <p:sp>
          <p:nvSpPr>
            <p:cNvPr id="63" name="object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4959360" y="3615788"/>
              <a:ext cx="1836657" cy="1231846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개별 시민 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Needs </a:t>
              </a: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분석</a:t>
              </a:r>
              <a:r>
                <a:rPr kumimoji="0" lang="en-US" altLang="ko-KR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, </a:t>
              </a: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연령별 지역별 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요구 분석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</p:txBody>
        </p:sp>
        <p:sp>
          <p:nvSpPr>
            <p:cNvPr id="21" name="object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8742207" y="3530066"/>
              <a:ext cx="1836656" cy="1230258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시민들의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요구 맞춤형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교육 프로그램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/</a:t>
              </a: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운영 방안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</p:txBody>
        </p:sp>
        <p:sp>
          <p:nvSpPr>
            <p:cNvPr id="22" name="object 9">
              <a:extLst>
                <a:ext uri="{FF2B5EF4-FFF2-40B4-BE49-F238E27FC236}"/>
              </a:extLst>
            </p:cNvPr>
            <p:cNvSpPr txBox="1"/>
            <p:nvPr/>
          </p:nvSpPr>
          <p:spPr>
            <a:xfrm>
              <a:off x="1417803" y="3584039"/>
              <a:ext cx="1836656" cy="1231846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전략적인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시민 맞춤형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서비스 플랫폼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  <a:p>
              <a:pPr marL="12700"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000" b="1" spc="-190" dirty="0">
                  <a:solidFill>
                    <a:prstClr val="black"/>
                  </a:solidFill>
                  <a:latin typeface="+mn-lt"/>
                  <a:ea typeface="+mn-ea"/>
                  <a:cs typeface="Georgia"/>
                </a:rPr>
                <a:t>구축</a:t>
              </a:r>
              <a:endParaRPr kumimoji="0" lang="en-US" altLang="ko-KR" sz="2000" b="1" spc="-190" dirty="0">
                <a:solidFill>
                  <a:prstClr val="black"/>
                </a:solidFill>
                <a:latin typeface="+mn-lt"/>
                <a:ea typeface="+mn-ea"/>
                <a:cs typeface="Georgia"/>
              </a:endParaRPr>
            </a:p>
          </p:txBody>
        </p:sp>
      </p:grpSp>
      <p:sp>
        <p:nvSpPr>
          <p:cNvPr id="4105" name="슬라이드 번호 개체 틀 2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AE4D1C0-7EAC-49C7-A574-4B3E9C5D017A}" type="slidenum">
              <a:rPr kumimoji="0" lang="ko-KR" altLang="en-US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solidFill>
                <a:srgbClr val="89898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1708" y="1334530"/>
            <a:ext cx="8979243" cy="3270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전국 서비스 이전에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광명시를 대상으로 서비스 범위를 축약하여 진행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1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/>
            </a:extLst>
          </p:cNvPr>
          <p:cNvCxnSpPr/>
          <p:nvPr/>
        </p:nvCxnSpPr>
        <p:spPr>
          <a:xfrm>
            <a:off x="182563" y="2032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/>
            </a:extLst>
          </p:cNvPr>
          <p:cNvCxnSpPr/>
          <p:nvPr/>
        </p:nvCxnSpPr>
        <p:spPr>
          <a:xfrm>
            <a:off x="182563" y="858000"/>
            <a:ext cx="3567112" cy="0"/>
          </a:xfrm>
          <a:prstGeom prst="line">
            <a:avLst/>
          </a:prstGeom>
          <a:ln w="41275" cmpd="dbl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6" name="그룹 8195"/>
          <p:cNvGrpSpPr/>
          <p:nvPr/>
        </p:nvGrpSpPr>
        <p:grpSpPr>
          <a:xfrm>
            <a:off x="6211018" y="4528472"/>
            <a:ext cx="5284632" cy="1923690"/>
            <a:chOff x="5252344" y="21125"/>
            <a:chExt cx="5546725" cy="1923690"/>
          </a:xfrm>
        </p:grpSpPr>
        <p:sp>
          <p:nvSpPr>
            <p:cNvPr id="7" name="Rectangle 1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252344" y="369235"/>
              <a:ext cx="5546725" cy="15755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 eaLnBrk="1" fontAlgn="auto" latinLnBrk="1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kumimoji="0"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" name="Rounded Rectangle 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344419" y="643181"/>
              <a:ext cx="2398712" cy="428625"/>
            </a:xfrm>
            <a:prstGeom prst="roundRect">
              <a:avLst>
                <a:gd name="adj" fmla="val 26783"/>
              </a:avLst>
            </a:prstGeom>
            <a:solidFill>
              <a:srgbClr val="FF6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latin typeface="+mn-ea"/>
                </a:rPr>
                <a:t>타 지역 분석 데이터 통합</a:t>
              </a:r>
              <a:endParaRPr kumimoji="0" lang="en-US" sz="1200" b="1" dirty="0">
                <a:latin typeface="+mn-ea"/>
              </a:endParaRPr>
            </a:p>
          </p:txBody>
        </p:sp>
        <p:sp>
          <p:nvSpPr>
            <p:cNvPr id="10" name="Rounded Rectangle 2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193981" y="627997"/>
              <a:ext cx="2397125" cy="322262"/>
            </a:xfrm>
            <a:prstGeom prst="roundRect">
              <a:avLst>
                <a:gd name="adj" fmla="val 2678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>
                  <a:latin typeface="+mn-ea"/>
                </a:rPr>
                <a:t>연령</a:t>
              </a:r>
              <a:r>
                <a:rPr kumimoji="0" lang="en-US" altLang="ko-KR" sz="1050" dirty="0">
                  <a:latin typeface="+mn-ea"/>
                </a:rPr>
                <a:t>, </a:t>
              </a:r>
              <a:r>
                <a:rPr kumimoji="0" lang="ko-KR" altLang="en-US" sz="1050" dirty="0">
                  <a:latin typeface="+mn-ea"/>
                </a:rPr>
                <a:t>성별 보편적 관심도</a:t>
              </a:r>
              <a:endParaRPr kumimoji="0" lang="en-US" sz="1050" dirty="0">
                <a:latin typeface="+mn-ea"/>
              </a:endParaRPr>
            </a:p>
          </p:txBody>
        </p:sp>
        <p:sp>
          <p:nvSpPr>
            <p:cNvPr id="11" name="Rounded Rectangle 2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193981" y="1040747"/>
              <a:ext cx="2397125" cy="320675"/>
            </a:xfrm>
            <a:prstGeom prst="roundRect">
              <a:avLst>
                <a:gd name="adj" fmla="val 2678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>
                  <a:latin typeface="+mn-ea"/>
                </a:rPr>
                <a:t>패턴 별 특징된 관심 컨텐츠 정보</a:t>
              </a:r>
              <a:endParaRPr kumimoji="0" lang="en-US" altLang="ko-KR" sz="1050" dirty="0">
                <a:latin typeface="+mn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050" dirty="0">
                  <a:latin typeface="+mn-ea"/>
                </a:rPr>
                <a:t>(</a:t>
              </a:r>
              <a:r>
                <a:rPr kumimoji="0" lang="ko-KR" altLang="en-US" sz="1050" dirty="0">
                  <a:latin typeface="+mn-ea"/>
                </a:rPr>
                <a:t>영화</a:t>
              </a:r>
              <a:r>
                <a:rPr kumimoji="0" lang="en-US" altLang="ko-KR" sz="1050" dirty="0">
                  <a:latin typeface="+mn-ea"/>
                </a:rPr>
                <a:t>,</a:t>
              </a:r>
              <a:r>
                <a:rPr kumimoji="0" lang="ko-KR" altLang="en-US" sz="1050" dirty="0">
                  <a:latin typeface="+mn-ea"/>
                </a:rPr>
                <a:t>음악 등 검색 정보 중심</a:t>
              </a:r>
              <a:r>
                <a:rPr kumimoji="0" lang="en-US" altLang="ko-KR" sz="1050" dirty="0">
                  <a:latin typeface="+mn-ea"/>
                </a:rPr>
                <a:t>)</a:t>
              </a:r>
              <a:endParaRPr kumimoji="0" lang="en-US" sz="1050" dirty="0">
                <a:latin typeface="+mn-ea"/>
              </a:endParaRPr>
            </a:p>
          </p:txBody>
        </p:sp>
        <p:sp>
          <p:nvSpPr>
            <p:cNvPr id="12" name="Rounded Rectangle 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193981" y="1451909"/>
              <a:ext cx="2397125" cy="322263"/>
            </a:xfrm>
            <a:prstGeom prst="roundRect">
              <a:avLst>
                <a:gd name="adj" fmla="val 2678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>
                  <a:latin typeface="+mn-ea"/>
                </a:rPr>
                <a:t>기타 생활 </a:t>
              </a:r>
              <a:r>
                <a:rPr kumimoji="0" lang="ko-KR" altLang="en-US" sz="1050" dirty="0" smtClean="0">
                  <a:latin typeface="+mn-ea"/>
                </a:rPr>
                <a:t>패턴</a:t>
              </a:r>
              <a:endParaRPr kumimoji="0" lang="en-US" altLang="ko-KR" sz="1050" dirty="0" smtClean="0">
                <a:latin typeface="+mn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dirty="0" smtClean="0">
                  <a:latin typeface="+mn-ea"/>
                </a:rPr>
                <a:t>(</a:t>
              </a:r>
              <a:r>
                <a:rPr kumimoji="0" lang="ko-KR" altLang="en-US" sz="1050" dirty="0" smtClean="0">
                  <a:latin typeface="+mn-ea"/>
                </a:rPr>
                <a:t>소비 </a:t>
              </a:r>
              <a:r>
                <a:rPr kumimoji="0" lang="ko-KR" altLang="en-US" sz="1050" dirty="0">
                  <a:latin typeface="+mn-ea"/>
                </a:rPr>
                <a:t>성향</a:t>
              </a:r>
              <a:r>
                <a:rPr kumimoji="0" lang="en-US" altLang="ko-KR" sz="1050" dirty="0">
                  <a:latin typeface="+mn-ea"/>
                </a:rPr>
                <a:t>,</a:t>
              </a:r>
              <a:r>
                <a:rPr kumimoji="0" lang="ko-KR" altLang="en-US" sz="1050" dirty="0">
                  <a:latin typeface="+mn-ea"/>
                </a:rPr>
                <a:t>건강 패턴</a:t>
              </a:r>
              <a:r>
                <a:rPr kumimoji="0" lang="en-US" altLang="ko-KR" sz="1050" dirty="0">
                  <a:latin typeface="+mn-ea"/>
                </a:rPr>
                <a:t>)</a:t>
              </a:r>
              <a:endParaRPr kumimoji="0" lang="en-US" sz="1050" dirty="0">
                <a:latin typeface="+mn-ea"/>
              </a:endParaRPr>
            </a:p>
          </p:txBody>
        </p:sp>
        <p:pic>
          <p:nvPicPr>
            <p:cNvPr id="8204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181" y="220009"/>
              <a:ext cx="1714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ounded Rectangle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711131" y="156509"/>
              <a:ext cx="4462463" cy="396875"/>
            </a:xfrm>
            <a:prstGeom prst="roundRect">
              <a:avLst>
                <a:gd name="adj" fmla="val 1085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bg1"/>
                  </a:solidFill>
                </a:rPr>
                <a:t>개인 패턴</a:t>
              </a:r>
              <a:r>
                <a:rPr kumimoji="0" lang="en-US" altLang="ko-KR" sz="1400" b="1" dirty="0">
                  <a:solidFill>
                    <a:schemeClr val="bg1"/>
                  </a:solidFill>
                </a:rPr>
                <a:t>, </a:t>
              </a:r>
              <a:r>
                <a:rPr kumimoji="0" lang="ko-KR" altLang="en-US" sz="1400" b="1" dirty="0">
                  <a:solidFill>
                    <a:schemeClr val="bg1"/>
                  </a:solidFill>
                </a:rPr>
                <a:t>행동 데이터 분석을 통한 의미 파악</a:t>
              </a:r>
              <a:endParaRPr kumimoji="0"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1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358571" y="1179012"/>
              <a:ext cx="2398712" cy="428625"/>
            </a:xfrm>
            <a:prstGeom prst="roundRect">
              <a:avLst>
                <a:gd name="adj" fmla="val 26783"/>
              </a:avLst>
            </a:prstGeom>
            <a:solidFill>
              <a:srgbClr val="FF6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latin typeface="+mn-ea"/>
                </a:rPr>
                <a:t>소셜 정보</a:t>
              </a:r>
              <a:r>
                <a:rPr kumimoji="0" lang="en-US" altLang="ko-KR" sz="1200" b="1" dirty="0">
                  <a:latin typeface="+mn-ea"/>
                </a:rPr>
                <a:t>(</a:t>
              </a:r>
              <a:r>
                <a:rPr kumimoji="0" lang="ko-KR" altLang="en-US" sz="1200" b="1" dirty="0">
                  <a:latin typeface="+mn-ea"/>
                </a:rPr>
                <a:t>트랜드 정보</a:t>
              </a:r>
              <a:r>
                <a:rPr kumimoji="0" lang="en-US" altLang="ko-KR" sz="1200" b="1" dirty="0">
                  <a:latin typeface="+mn-ea"/>
                </a:rPr>
                <a:t>)</a:t>
              </a: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latin typeface="+mn-ea"/>
                </a:rPr>
                <a:t>개인 소셜 활동 내역 정보</a:t>
              </a:r>
              <a:endParaRPr kumimoji="0" lang="en-US" sz="1200" b="1" dirty="0">
                <a:latin typeface="+mn-ea"/>
              </a:endParaRPr>
            </a:p>
          </p:txBody>
        </p:sp>
        <p:sp>
          <p:nvSpPr>
            <p:cNvPr id="41" name="타원 4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591991" y="21125"/>
              <a:ext cx="304800" cy="3032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8197" name="그룹 8196"/>
          <p:cNvGrpSpPr/>
          <p:nvPr/>
        </p:nvGrpSpPr>
        <p:grpSpPr>
          <a:xfrm>
            <a:off x="-63611" y="1023203"/>
            <a:ext cx="5104417" cy="5428959"/>
            <a:chOff x="-194459" y="986999"/>
            <a:chExt cx="5117667" cy="5146382"/>
          </a:xfrm>
        </p:grpSpPr>
        <p:sp>
          <p:nvSpPr>
            <p:cNvPr id="22" name="Rounded Rectangle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2239" y="1103518"/>
              <a:ext cx="4665482" cy="423862"/>
            </a:xfrm>
            <a:prstGeom prst="roundRect">
              <a:avLst>
                <a:gd name="adj" fmla="val 1085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bg1"/>
                  </a:solidFill>
                </a:rPr>
                <a:t>분석 정보 리포트</a:t>
              </a:r>
              <a:endParaRPr kumimoji="0" lang="en-US" altLang="ko-KR" sz="1400" b="1" dirty="0">
                <a:solidFill>
                  <a:schemeClr val="bg1"/>
                </a:solidFill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400" b="1" dirty="0">
                  <a:solidFill>
                    <a:schemeClr val="bg1"/>
                  </a:solidFill>
                </a:rPr>
                <a:t>(</a:t>
              </a:r>
              <a:r>
                <a:rPr kumimoji="0" lang="ko-KR" altLang="en-US" sz="1400" b="1" dirty="0">
                  <a:solidFill>
                    <a:schemeClr val="bg1"/>
                  </a:solidFill>
                </a:rPr>
                <a:t>문화재단 및 학부모</a:t>
              </a:r>
              <a:r>
                <a:rPr kumimoji="0" lang="en-US" altLang="ko-KR" sz="1400" b="1" dirty="0">
                  <a:solidFill>
                    <a:schemeClr val="bg1"/>
                  </a:solidFill>
                </a:rPr>
                <a:t>)</a:t>
              </a:r>
              <a:endParaRPr kumimoji="0"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213" name="Group 42"/>
            <p:cNvGrpSpPr>
              <a:grpSpLocks/>
            </p:cNvGrpSpPr>
            <p:nvPr/>
          </p:nvGrpSpPr>
          <p:grpSpPr bwMode="auto">
            <a:xfrm>
              <a:off x="3937802" y="1817755"/>
              <a:ext cx="985406" cy="4212110"/>
              <a:chOff x="2797393" y="1634496"/>
              <a:chExt cx="2625802" cy="3115954"/>
            </a:xfrm>
          </p:grpSpPr>
          <p:sp>
            <p:nvSpPr>
              <p:cNvPr id="24" name="Rounded Rectangle 43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797393" y="1634496"/>
                <a:ext cx="2625802" cy="550312"/>
              </a:xfrm>
              <a:prstGeom prst="roundRect">
                <a:avLst>
                  <a:gd name="adj" fmla="val 2402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dirty="0"/>
                  <a:t>고객 특성 분석</a:t>
                </a:r>
                <a:endParaRPr kumimoji="0" lang="en-US" sz="1200" dirty="0"/>
              </a:p>
            </p:txBody>
          </p:sp>
          <p:sp>
            <p:nvSpPr>
              <p:cNvPr id="25" name="Rounded Rectangle 44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797393" y="2489711"/>
                <a:ext cx="2625802" cy="550312"/>
              </a:xfrm>
              <a:prstGeom prst="roundRect">
                <a:avLst>
                  <a:gd name="adj" fmla="val 1536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dirty="0"/>
                  <a:t>이행 횟수</a:t>
                </a:r>
                <a:r>
                  <a:rPr kumimoji="0" lang="en-US" altLang="ko-KR" sz="1200" dirty="0"/>
                  <a:t>(%)</a:t>
                </a:r>
                <a:endParaRPr kumimoji="0" lang="en-US" sz="1200" dirty="0"/>
              </a:p>
            </p:txBody>
          </p:sp>
          <p:sp>
            <p:nvSpPr>
              <p:cNvPr id="26" name="Rounded Rectangle 45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797393" y="3344924"/>
                <a:ext cx="2625802" cy="550312"/>
              </a:xfrm>
              <a:prstGeom prst="roundRect">
                <a:avLst>
                  <a:gd name="adj" fmla="val 211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dirty="0">
                    <a:solidFill>
                      <a:schemeClr val="bg1"/>
                    </a:solidFill>
                  </a:rPr>
                  <a:t>기타 연관 행동 분석</a:t>
                </a:r>
              </a:p>
            </p:txBody>
          </p:sp>
          <p:sp>
            <p:nvSpPr>
              <p:cNvPr id="27" name="Rounded Rectangle 46">
                <a:extLst>
                  <a:ext uri="{FF2B5EF4-FFF2-40B4-BE49-F238E27FC236}"/>
                </a:extLst>
              </p:cNvPr>
              <p:cNvSpPr/>
              <p:nvPr/>
            </p:nvSpPr>
            <p:spPr>
              <a:xfrm>
                <a:off x="2797393" y="4200138"/>
                <a:ext cx="2625802" cy="550312"/>
              </a:xfrm>
              <a:prstGeom prst="roundRect">
                <a:avLst>
                  <a:gd name="adj" fmla="val 2113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100" dirty="0">
                    <a:solidFill>
                      <a:schemeClr val="bg1"/>
                    </a:solidFill>
                    <a:latin typeface="+mn-ea"/>
                  </a:rPr>
                  <a:t>연계된 지역 </a:t>
                </a:r>
                <a:r>
                  <a:rPr kumimoji="0" lang="ko-KR" altLang="en-US" sz="1100" dirty="0" err="1" smtClean="0">
                    <a:solidFill>
                      <a:schemeClr val="bg1"/>
                    </a:solidFill>
                    <a:latin typeface="+mn-ea"/>
                  </a:rPr>
                  <a:t>컨텐츠</a:t>
                </a:r>
                <a:r>
                  <a:rPr kumimoji="0" lang="ko-KR" altLang="en-US" sz="1100" dirty="0" smtClean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kumimoji="0" lang="ko-KR" altLang="en-US" sz="1100" dirty="0">
                    <a:solidFill>
                      <a:schemeClr val="bg1"/>
                    </a:solidFill>
                    <a:latin typeface="+mn-ea"/>
                  </a:rPr>
                  <a:t>추천 </a:t>
                </a:r>
                <a:r>
                  <a:rPr kumimoji="0" lang="en-US" altLang="ko-KR" sz="1100" dirty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kumimoji="0" lang="ko-KR" altLang="en-US" sz="1100" dirty="0">
                    <a:solidFill>
                      <a:schemeClr val="bg1"/>
                    </a:solidFill>
                    <a:latin typeface="+mn-ea"/>
                  </a:rPr>
                  <a:t>여행</a:t>
                </a:r>
                <a:r>
                  <a:rPr kumimoji="0" lang="en-US" altLang="ko-KR" sz="1100" dirty="0">
                    <a:solidFill>
                      <a:schemeClr val="bg1"/>
                    </a:solidFill>
                    <a:latin typeface="+mn-ea"/>
                  </a:rPr>
                  <a:t>)</a:t>
                </a:r>
                <a:endParaRPr kumimoji="0" lang="ko-KR" altLang="en-US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8214" name="그림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4459" y="1641667"/>
              <a:ext cx="4129243" cy="449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직사각형 3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2239" y="1582930"/>
              <a:ext cx="3176587" cy="22431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9837" y="986999"/>
              <a:ext cx="304800" cy="3016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8198" name="그룹 8197"/>
          <p:cNvGrpSpPr/>
          <p:nvPr/>
        </p:nvGrpSpPr>
        <p:grpSpPr>
          <a:xfrm>
            <a:off x="6216194" y="12069"/>
            <a:ext cx="5081318" cy="4197019"/>
            <a:chOff x="5351500" y="2302296"/>
            <a:chExt cx="6322855" cy="5072163"/>
          </a:xfrm>
        </p:grpSpPr>
        <p:sp>
          <p:nvSpPr>
            <p:cNvPr id="17" name="Rounded Rectangle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86303" y="3153795"/>
              <a:ext cx="3293061" cy="428625"/>
            </a:xfrm>
            <a:prstGeom prst="roundRect">
              <a:avLst>
                <a:gd name="adj" fmla="val 1085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dirty="0">
                  <a:solidFill>
                    <a:schemeClr val="bg1"/>
                  </a:solidFill>
                </a:rPr>
                <a:t>방문</a:t>
              </a:r>
              <a:r>
                <a:rPr kumimoji="0" lang="en-US" altLang="ko-KR" sz="1400" b="1" dirty="0">
                  <a:solidFill>
                    <a:schemeClr val="bg1"/>
                  </a:solidFill>
                </a:rPr>
                <a:t>, </a:t>
              </a:r>
              <a:r>
                <a:rPr kumimoji="0" lang="ko-KR" altLang="en-US" sz="1400" b="1" dirty="0">
                  <a:solidFill>
                    <a:schemeClr val="bg1"/>
                  </a:solidFill>
                </a:rPr>
                <a:t>재방문 유도</a:t>
              </a:r>
              <a:endParaRPr kumimoji="0"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22291" y="4926340"/>
              <a:ext cx="3357074" cy="381000"/>
            </a:xfrm>
            <a:prstGeom prst="roundRect">
              <a:avLst>
                <a:gd name="adj" fmla="val 2106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/>
                <a:t>주변</a:t>
              </a:r>
              <a:r>
                <a:rPr kumimoji="0" lang="en-US" altLang="ko-KR" sz="1100" dirty="0"/>
                <a:t>,</a:t>
              </a:r>
              <a:r>
                <a:rPr kumimoji="0" lang="ko-KR" altLang="en-US" sz="1100" dirty="0"/>
                <a:t>문화 변화 별 컨텐츠 추천</a:t>
              </a:r>
              <a:endParaRPr kumimoji="0" lang="en-US" sz="1100" dirty="0"/>
            </a:p>
          </p:txBody>
        </p:sp>
        <p:sp>
          <p:nvSpPr>
            <p:cNvPr id="19" name="Rounded Rectangle 3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57216" y="4391353"/>
              <a:ext cx="3322149" cy="379412"/>
            </a:xfrm>
            <a:prstGeom prst="roundRect">
              <a:avLst>
                <a:gd name="adj" fmla="val 2551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/>
                <a:t>고객 패턴 변화 별 컨텐츠 추천</a:t>
              </a:r>
              <a:endParaRPr kumimoji="0" lang="en-US" sz="1100" dirty="0"/>
            </a:p>
          </p:txBody>
        </p:sp>
        <p:sp>
          <p:nvSpPr>
            <p:cNvPr id="20" name="Rounded Rectangle 3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57216" y="3835728"/>
              <a:ext cx="3322148" cy="379412"/>
            </a:xfrm>
            <a:prstGeom prst="roundRect">
              <a:avLst>
                <a:gd name="adj" fmla="val 2329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>
                  <a:solidFill>
                    <a:schemeClr val="bg1"/>
                  </a:solidFill>
                </a:rPr>
                <a:t>유사 컨텐츠 추천</a:t>
              </a:r>
            </a:p>
          </p:txBody>
        </p:sp>
        <p:sp>
          <p:nvSpPr>
            <p:cNvPr id="21" name="Rounded Rectangle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49277" y="5435928"/>
              <a:ext cx="3330087" cy="381000"/>
            </a:xfrm>
            <a:prstGeom prst="roundRect">
              <a:avLst>
                <a:gd name="adj" fmla="val 1884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/>
                <a:t>컨텐츠 소비 방식 별 컨텐츠 제공</a:t>
              </a:r>
              <a:endParaRPr kumimoji="0" lang="en-US" sz="1100" dirty="0"/>
            </a:p>
          </p:txBody>
        </p:sp>
        <p:sp>
          <p:nvSpPr>
            <p:cNvPr id="32" name="직사각형 3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16452" y="3137727"/>
              <a:ext cx="3641266" cy="3598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351500" y="3018960"/>
              <a:ext cx="304800" cy="3032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/>
                <a:t>3</a:t>
              </a:r>
              <a:endParaRPr lang="ko-KR" altLang="en-US" dirty="0"/>
            </a:p>
          </p:txBody>
        </p:sp>
        <p:pic>
          <p:nvPicPr>
            <p:cNvPr id="8231" name="Picture 5" descr="Description: mobile_samp_0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9215" y="2302296"/>
              <a:ext cx="2825140" cy="507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TextBox 3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2563" y="312738"/>
            <a:ext cx="3567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서비스 구성</a:t>
            </a:r>
          </a:p>
        </p:txBody>
      </p:sp>
      <p:cxnSp>
        <p:nvCxnSpPr>
          <p:cNvPr id="8201" name="꺾인 연결선 8200"/>
          <p:cNvCxnSpPr>
            <a:stCxn id="7" idx="1"/>
            <a:endCxn id="22" idx="3"/>
          </p:cNvCxnSpPr>
          <p:nvPr/>
        </p:nvCxnSpPr>
        <p:spPr>
          <a:xfrm rot="10800000">
            <a:off x="5025360" y="1369688"/>
            <a:ext cx="1185659" cy="4294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5" name="꺾인 연결선 8204"/>
          <p:cNvCxnSpPr>
            <a:stCxn id="7" idx="1"/>
            <a:endCxn id="17" idx="1"/>
          </p:cNvCxnSpPr>
          <p:nvPr/>
        </p:nvCxnSpPr>
        <p:spPr>
          <a:xfrm rot="10800000" flipH="1">
            <a:off x="6211018" y="893988"/>
            <a:ext cx="113510" cy="4770384"/>
          </a:xfrm>
          <a:prstGeom prst="bentConnector3">
            <a:avLst>
              <a:gd name="adj1" fmla="val -330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721708" y="1334530"/>
            <a:ext cx="8979243" cy="3270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배달의 민족과 같은 </a:t>
            </a:r>
            <a:r>
              <a:rPr lang="ko-KR" altLang="en-US" smtClean="0">
                <a:solidFill>
                  <a:schemeClr val="tx1"/>
                </a:solidFill>
              </a:rPr>
              <a:t>서비스 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등등</a:t>
            </a:r>
            <a:endParaRPr lang="en-US" altLang="ko-KR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1462</Words>
  <Application>Microsoft Office PowerPoint</Application>
  <PresentationFormat>사용자 지정</PresentationFormat>
  <Paragraphs>234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Windows 사용자</cp:lastModifiedBy>
  <cp:revision>20</cp:revision>
  <dcterms:created xsi:type="dcterms:W3CDTF">2017-07-01T19:31:18Z</dcterms:created>
  <dcterms:modified xsi:type="dcterms:W3CDTF">2017-07-04T13:19:08Z</dcterms:modified>
</cp:coreProperties>
</file>