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5" r:id="rId6"/>
    <p:sldId id="266" r:id="rId7"/>
    <p:sldId id="270" r:id="rId8"/>
    <p:sldId id="267" r:id="rId9"/>
    <p:sldId id="271" r:id="rId10"/>
    <p:sldId id="268" r:id="rId11"/>
    <p:sldId id="279" r:id="rId12"/>
    <p:sldId id="272" r:id="rId13"/>
    <p:sldId id="273" r:id="rId14"/>
    <p:sldId id="269" r:id="rId15"/>
    <p:sldId id="275" r:id="rId16"/>
    <p:sldId id="274" r:id="rId17"/>
    <p:sldId id="276" r:id="rId18"/>
    <p:sldId id="282" r:id="rId19"/>
    <p:sldId id="277" r:id="rId20"/>
    <p:sldId id="285" r:id="rId21"/>
    <p:sldId id="26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  <a:srgbClr val="113F4E"/>
    <a:srgbClr val="7E7E8C"/>
    <a:srgbClr val="3F88FB"/>
    <a:srgbClr val="ABC0E4"/>
    <a:srgbClr val="309B93"/>
    <a:srgbClr val="55C0AF"/>
    <a:srgbClr val="5DA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8" y="-1554"/>
      </p:cViewPr>
      <p:guideLst>
        <p:guide orient="horz" pos="2254"/>
        <p:guide pos="36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5C0AF">
                <a:lumMod val="82000"/>
                <a:lumOff val="18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4640" y="-721360"/>
            <a:ext cx="13507720" cy="75984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73165" y="2853055"/>
            <a:ext cx="6000750" cy="597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b="1" spc="600" dirty="0">
                <a:solidFill>
                  <a:srgbClr val="113F4E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</a:t>
            </a:r>
            <a:r>
              <a:rPr lang="en-US" altLang="zh-CN" sz="3200" b="1" spc="600" dirty="0">
                <a:solidFill>
                  <a:srgbClr val="113F4E"/>
                </a:solidFill>
                <a:latin typeface="华文琥珀" panose="02010800040101010101" charset="-122"/>
                <a:ea typeface="华文琥珀" panose="02010800040101010101" charset="-122"/>
                <a:cs typeface="华文新魏" panose="02010800040101010101" charset="-122"/>
              </a:rPr>
              <a:t>o</a:t>
            </a:r>
            <a:r>
              <a:rPr lang="en-US" altLang="zh-CN" sz="3200" b="1" spc="600" dirty="0">
                <a:solidFill>
                  <a:srgbClr val="113F4E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p250-</a:t>
            </a:r>
            <a:r>
              <a:rPr lang="zh-CN" altLang="en-US" sz="3200" b="1" spc="600" dirty="0">
                <a:solidFill>
                  <a:srgbClr val="113F4E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</a:t>
            </a:r>
            <a:endParaRPr lang="zh-CN" altLang="en-US" sz="3200" b="1" spc="600" dirty="0">
              <a:solidFill>
                <a:srgbClr val="113F4E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03281" y="3625838"/>
            <a:ext cx="5770769" cy="8915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1400" spc="300" dirty="0">
                <a:solidFill>
                  <a:srgbClr val="113F4E"/>
                </a:solidFill>
                <a:latin typeface="华文行楷" panose="02010800040101010101" charset="-122"/>
                <a:ea typeface="华文行楷" panose="02010800040101010101" charset="-122"/>
              </a:rPr>
              <a:t>	</a:t>
            </a:r>
            <a:r>
              <a:rPr lang="en-US" altLang="zh-CN" sz="1200" spc="300" dirty="0">
                <a:solidFill>
                  <a:srgbClr val="113F4E"/>
                </a:solidFill>
                <a:latin typeface="华文行楷" panose="02010800040101010101" charset="-122"/>
                <a:ea typeface="华文行楷" panose="02010800040101010101" charset="-122"/>
              </a:rPr>
              <a:t>一个优秀电影的数据分析，</a:t>
            </a:r>
            <a:r>
              <a:rPr lang="zh-CN" altLang="en-US" sz="1200" spc="300" dirty="0">
                <a:solidFill>
                  <a:srgbClr val="113F4E"/>
                </a:solidFill>
                <a:latin typeface="华文行楷" panose="02010800040101010101" charset="-122"/>
                <a:ea typeface="华文行楷" panose="02010800040101010101" charset="-122"/>
              </a:rPr>
              <a:t>应该知道</a:t>
            </a:r>
            <a:r>
              <a:rPr lang="en-US" altLang="zh-CN" sz="1200" spc="300" dirty="0">
                <a:solidFill>
                  <a:srgbClr val="113F4E"/>
                </a:solidFill>
                <a:latin typeface="华文行楷" panose="02010800040101010101" charset="-122"/>
                <a:ea typeface="华文行楷" panose="02010800040101010101" charset="-122"/>
              </a:rPr>
              <a:t>这些电影主要来自哪些国家、哪些演员主演、人们对电影的评价情况等等</a:t>
            </a:r>
            <a:endParaRPr lang="en-US" altLang="zh-CN" sz="1200" spc="300" dirty="0">
              <a:solidFill>
                <a:srgbClr val="113F4E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12865" y="4766945"/>
            <a:ext cx="1410335" cy="4826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姚玲</a:t>
            </a:r>
            <a:endParaRPr lang="zh-CN" altLang="en-US" sz="3600" b="1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82633" y="1109299"/>
            <a:ext cx="4251960" cy="132207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b="1" dirty="0" smtClean="0">
                <a:solidFill>
                  <a:srgbClr val="113F4E"/>
                </a:solidFill>
                <a:latin typeface="华文行楷" panose="02010800040101010101" charset="-122"/>
                <a:ea typeface="华文行楷" panose="02010800040101010101" charset="-122"/>
              </a:rPr>
              <a:t>豆瓣</a:t>
            </a:r>
            <a:r>
              <a:rPr lang="zh-CN" altLang="en-US" sz="8000" b="1" dirty="0" smtClean="0">
                <a:solidFill>
                  <a:srgbClr val="113F4E"/>
                </a:solidFill>
                <a:latin typeface="华文行楷" panose="02010800040101010101" charset="-122"/>
                <a:ea typeface="华文行楷" panose="02010800040101010101" charset="-122"/>
              </a:rPr>
              <a:t>电影</a:t>
            </a:r>
            <a:endParaRPr lang="zh-CN" altLang="en-US" sz="8000" b="1" dirty="0" smtClean="0">
              <a:solidFill>
                <a:srgbClr val="113F4E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0" name="圆角矩形 17"/>
          <p:cNvSpPr/>
          <p:nvPr/>
        </p:nvSpPr>
        <p:spPr>
          <a:xfrm>
            <a:off x="8368665" y="4766945"/>
            <a:ext cx="1894840" cy="482600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b="1" dirty="0" smtClean="0">
                <a:solidFill>
                  <a:srgbClr val="309B93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20</a:t>
            </a:r>
            <a:r>
              <a:rPr lang="zh-CN" altLang="en-US" b="1" dirty="0" smtClean="0">
                <a:solidFill>
                  <a:srgbClr val="309B93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大数据</a:t>
            </a:r>
            <a:r>
              <a:rPr lang="en-US" altLang="zh-CN" b="1" dirty="0" smtClean="0">
                <a:solidFill>
                  <a:srgbClr val="309B93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5</a:t>
            </a:r>
            <a:r>
              <a:rPr lang="zh-CN" altLang="en-US" b="1" dirty="0" smtClean="0">
                <a:solidFill>
                  <a:srgbClr val="309B93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班</a:t>
            </a:r>
            <a:endParaRPr lang="zh-CN" altLang="en-US" b="1" dirty="0" smtClean="0">
              <a:solidFill>
                <a:srgbClr val="309B93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  <p:bldP spid="18" grpId="0" bldLvl="0" animBg="1"/>
      <p:bldP spid="19" grpId="0"/>
      <p:bldP spid="2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023620" cy="645160"/>
            <a:chOff x="956666" y="3447854"/>
            <a:chExt cx="3023620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38406" y="3447854"/>
              <a:ext cx="234188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导入数据库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l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Import MYSQL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" name="图片 31" descr="004"/>
          <p:cNvPicPr>
            <a:picLocks noChangeAspect="1"/>
          </p:cNvPicPr>
          <p:nvPr/>
        </p:nvPicPr>
        <p:blipFill>
          <a:blip r:embed="rId1"/>
          <a:srcRect b="-7571"/>
          <a:stretch>
            <a:fillRect/>
          </a:stretch>
        </p:blipFill>
        <p:spPr>
          <a:xfrm>
            <a:off x="6545580" y="1448435"/>
            <a:ext cx="5646420" cy="5774055"/>
          </a:xfrm>
          <a:prstGeom prst="rect">
            <a:avLst/>
          </a:prstGeom>
        </p:spPr>
      </p:pic>
      <p:pic>
        <p:nvPicPr>
          <p:cNvPr id="33" name="图片 32" descr="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435"/>
            <a:ext cx="6544945" cy="5396230"/>
          </a:xfrm>
          <a:prstGeom prst="rect">
            <a:avLst/>
          </a:prstGeom>
        </p:spPr>
      </p:pic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557395" y="814070"/>
            <a:ext cx="3703955" cy="537210"/>
          </a:xfrm>
          <a:prstGeom prst="homePlate">
            <a:avLst>
              <a:gd name="adj" fmla="val 63872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softEdge rad="31750"/>
          </a:effectLst>
        </p:spPr>
        <p:txBody>
          <a:bodyPr wrap="none" lIns="91472" tIns="45736" rIns="91472" bIns="45736" anchor="ctr"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将获取的数据导入</a:t>
            </a:r>
            <a:r>
              <a:rPr lang="en-US" altLang="zh-CN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MYSQL</a:t>
            </a:r>
            <a:endParaRPr lang="en-US" altLang="zh-CN" b="1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2725169" cy="645160"/>
            <a:chOff x="956666" y="3447854"/>
            <a:chExt cx="2725169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38405" y="3447854"/>
              <a:ext cx="204343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数据清洗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 CLE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ANING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1775"/>
            <a:ext cx="12192000" cy="5356225"/>
          </a:xfrm>
          <a:prstGeom prst="rect">
            <a:avLst/>
          </a:prstGeom>
        </p:spPr>
      </p:pic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4364990" y="814070"/>
            <a:ext cx="4545965" cy="537210"/>
          </a:xfrm>
          <a:prstGeom prst="homePlate">
            <a:avLst>
              <a:gd name="adj" fmla="val 63872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softEdge rad="31750"/>
          </a:effectLst>
        </p:spPr>
        <p:txBody>
          <a:bodyPr wrap="none" lIns="91472" tIns="45736" rIns="91472" bIns="45736" anchor="ctr"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使用</a:t>
            </a:r>
            <a:r>
              <a:rPr lang="en-US" altLang="zh-CN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语句查询筛选出所需</a:t>
            </a:r>
            <a:r>
              <a:rPr lang="zh-CN" altLang="en-US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数据</a:t>
            </a:r>
            <a:endParaRPr lang="zh-CN" altLang="en-US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483545" y="1880707"/>
            <a:ext cx="4348468" cy="1202224"/>
            <a:chOff x="6081486" y="800550"/>
            <a:chExt cx="4348468" cy="1202224"/>
          </a:xfrm>
        </p:grpSpPr>
        <p:sp>
          <p:nvSpPr>
            <p:cNvPr id="11" name="文本框 10"/>
            <p:cNvSpPr txBox="1"/>
            <p:nvPr/>
          </p:nvSpPr>
          <p:spPr>
            <a:xfrm>
              <a:off x="6124654" y="800550"/>
              <a:ext cx="430530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visualization</a:t>
              </a:r>
              <a:endParaRPr lang="en-US" altLang="zh-CN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81486" y="1296019"/>
              <a:ext cx="38372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816734" cy="645160"/>
            <a:chOff x="956666" y="3447854"/>
            <a:chExt cx="3816734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570460" y="3447854"/>
              <a:ext cx="320294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数据可视化</a:t>
              </a:r>
              <a:r>
                <a:rPr lang="en-US" altLang="zh-CN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(</a:t>
              </a:r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一</a:t>
              </a:r>
              <a:r>
                <a:rPr lang="en-US" altLang="zh-CN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)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visualization ONE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C:\Users\姚玲\Desktop\截图\008.PNG0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071245"/>
            <a:ext cx="6389370" cy="578675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图片 2" descr="015"/>
          <p:cNvPicPr>
            <a:picLocks noChangeAspect="1"/>
          </p:cNvPicPr>
          <p:nvPr/>
        </p:nvPicPr>
        <p:blipFill>
          <a:blip r:embed="rId2"/>
          <a:srcRect l="-2484" r="15031"/>
          <a:stretch>
            <a:fillRect/>
          </a:stretch>
        </p:blipFill>
        <p:spPr>
          <a:xfrm>
            <a:off x="6551930" y="1790065"/>
            <a:ext cx="5640070" cy="505142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44" name="Straight Connector 16"/>
          <p:cNvCxnSpPr/>
          <p:nvPr/>
        </p:nvCxnSpPr>
        <p:spPr>
          <a:xfrm flipH="1">
            <a:off x="6514062" y="2036492"/>
            <a:ext cx="0" cy="3919537"/>
          </a:xfrm>
          <a:prstGeom prst="line">
            <a:avLst/>
          </a:prstGeom>
          <a:ln w="1905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89370" y="504825"/>
            <a:ext cx="5467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	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从图中可知，好评电影多集中在1990年之后。在1990年之前好评电影数量波动不大。电影艺术会随着时代的变化而变化，如今的观影者会更加接受现代的电影艺术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788161" cy="645160"/>
            <a:chOff x="956666" y="3447854"/>
            <a:chExt cx="3788161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541887" y="3447854"/>
              <a:ext cx="320294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数据可视化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(</a:t>
              </a:r>
              <a:r>
                <a:rPr lang="zh-CN" altLang="en-US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二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)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visualization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TWO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10"/>
          <p:cNvPicPr>
            <a:picLocks noChangeAspect="1"/>
          </p:cNvPicPr>
          <p:nvPr/>
        </p:nvPicPr>
        <p:blipFill>
          <a:blip r:embed="rId1"/>
          <a:srcRect l="11926" t="12192" r="29920"/>
          <a:stretch>
            <a:fillRect/>
          </a:stretch>
        </p:blipFill>
        <p:spPr>
          <a:xfrm>
            <a:off x="-40005" y="1042670"/>
            <a:ext cx="5149215" cy="3800475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44" name="Straight Connector 16"/>
          <p:cNvCxnSpPr/>
          <p:nvPr/>
        </p:nvCxnSpPr>
        <p:spPr>
          <a:xfrm flipV="1">
            <a:off x="0" y="1012190"/>
            <a:ext cx="12222480" cy="20320"/>
          </a:xfrm>
          <a:prstGeom prst="line">
            <a:avLst/>
          </a:prstGeom>
          <a:ln w="1905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 descr="0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45" y="1049020"/>
            <a:ext cx="7082155" cy="577469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文本框 3"/>
          <p:cNvSpPr txBox="1"/>
          <p:nvPr/>
        </p:nvSpPr>
        <p:spPr>
          <a:xfrm>
            <a:off x="90170" y="5090795"/>
            <a:ext cx="4801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	</a:t>
            </a:r>
            <a:r>
              <a:rPr lang="en-US" altLang="zh-CN"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在top-250中，有多位导演的不止一部影片上榜，其中上榜电影数最多的导演是宫崎骏。在其后也有多位中国籍导演。导演对于一部影片的影响巨大，可以说好的导演能决定一部电影的成功与否。</a:t>
            </a:r>
            <a:endParaRPr lang="en-US" altLang="zh-CN" sz="160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864360" cy="645160"/>
            <a:chOff x="956666" y="3447854"/>
            <a:chExt cx="3864360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18086" y="3447854"/>
              <a:ext cx="320294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数据可视化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(</a:t>
              </a:r>
              <a:r>
                <a:rPr lang="zh-CN" altLang="en-US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三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)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visualization THREE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Rectángulo 25"/>
          <p:cNvSpPr/>
          <p:nvPr/>
        </p:nvSpPr>
        <p:spPr>
          <a:xfrm flipH="1">
            <a:off x="7155180" y="1293495"/>
            <a:ext cx="48145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Lato Regular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Lato Regular"/>
              </a:rPr>
              <a:t>美国、日本、英国、中国产出高质量电影数量靠前。其中，美国上榜的电影数量最大</a:t>
            </a:r>
            <a:endParaRPr lang="zh-CN" altLang="en-US" sz="20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Lato Regular"/>
            </a:endParaRPr>
          </a:p>
        </p:txBody>
      </p:sp>
      <p:pic>
        <p:nvPicPr>
          <p:cNvPr id="2" name="图片 1" descr="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334770"/>
            <a:ext cx="6700520" cy="518858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44" name="Straight Connector 16"/>
          <p:cNvCxnSpPr/>
          <p:nvPr/>
        </p:nvCxnSpPr>
        <p:spPr>
          <a:xfrm flipH="1">
            <a:off x="29845" y="1113790"/>
            <a:ext cx="12192000" cy="10160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图片 3" descr="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30" y="2425700"/>
            <a:ext cx="5233670" cy="409765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835785" cy="645160"/>
            <a:chOff x="956666" y="3447854"/>
            <a:chExt cx="3835785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589511" y="3447854"/>
              <a:ext cx="320294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数据可视化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(</a:t>
              </a:r>
              <a:r>
                <a:rPr lang="zh-CN" altLang="en-US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四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)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visualization FOUR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340" y="2068195"/>
            <a:ext cx="2655570" cy="2663825"/>
          </a:xfrm>
          <a:prstGeom prst="rect">
            <a:avLst/>
          </a:prstGeom>
        </p:spPr>
      </p:pic>
      <p:pic>
        <p:nvPicPr>
          <p:cNvPr id="4" name="图片 3" descr="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08" y="2087245"/>
            <a:ext cx="2673985" cy="2640965"/>
          </a:xfrm>
          <a:prstGeom prst="rect">
            <a:avLst/>
          </a:prstGeom>
        </p:spPr>
      </p:pic>
      <p:pic>
        <p:nvPicPr>
          <p:cNvPr id="5" name="图片 4" descr="0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15" y="2042160"/>
            <a:ext cx="2691130" cy="26828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229360" y="5118735"/>
            <a:ext cx="9590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</a:rPr>
              <a:t>	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电影的类型中剧情、喜剧、科幻等题材的电影数量最多。这里以上榜的电影数量最大的美国为例，图中表示美国在剧情，喜剧，科幻题材中占主导地位。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131445" y="1439545"/>
            <a:ext cx="5553075" cy="892810"/>
          </a:xfrm>
          <a:prstGeom prst="roundRect">
            <a:avLst/>
          </a:prstGeom>
          <a:solidFill>
            <a:schemeClr val="accent5"/>
          </a:solidFill>
          <a:effectLst>
            <a:outerShdw blurRad="50800" dist="50800" dir="5400000" algn="ctr" rotWithShape="0">
              <a:srgbClr val="000000">
                <a:alpha val="100000"/>
              </a:srgb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09695" y="295974"/>
            <a:ext cx="3788160" cy="645160"/>
            <a:chOff x="956666" y="3447854"/>
            <a:chExt cx="3788160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541886" y="3447854"/>
              <a:ext cx="320294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数据可视化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(</a:t>
              </a:r>
              <a:r>
                <a:rPr lang="zh-CN" altLang="en-US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五</a:t>
              </a:r>
              <a:r>
                <a:rPr lang="en-US" altLang="zh-CN" sz="2800" b="1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  <a:sym typeface="+mn-ea"/>
                </a:rPr>
                <a:t>)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visualization FIVE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0" y="1184910"/>
            <a:ext cx="6356350" cy="5673090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3" name="Straight Connector 16"/>
          <p:cNvCxnSpPr/>
          <p:nvPr/>
        </p:nvCxnSpPr>
        <p:spPr>
          <a:xfrm flipH="1">
            <a:off x="29845" y="1113790"/>
            <a:ext cx="12192000" cy="10160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图片 4" descr="0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" y="2458085"/>
            <a:ext cx="5920740" cy="439991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1" name="文本框 50"/>
          <p:cNvSpPr txBox="1"/>
          <p:nvPr/>
        </p:nvSpPr>
        <p:spPr>
          <a:xfrm>
            <a:off x="86995" y="1443355"/>
            <a:ext cx="5805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豆瓣电影top250都是评分在8.3及以上的电影，评分很高的电影往往伴随着很高的讨论度，这些电影往往带有人生的思考，积极的立意，精良的制作。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1960629" cy="645160"/>
            <a:chOff x="956666" y="3447854"/>
            <a:chExt cx="1960629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38405" y="3447854"/>
              <a:ext cx="127889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总结</a:t>
              </a:r>
              <a:endParaRPr lang="en-US" altLang="zh-CN" sz="2800" b="1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l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summary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2819" y="1951656"/>
            <a:ext cx="1063828" cy="1063828"/>
            <a:chOff x="6406391" y="3446094"/>
            <a:chExt cx="838200" cy="838200"/>
          </a:xfrm>
        </p:grpSpPr>
        <p:sp>
          <p:nvSpPr>
            <p:cNvPr id="11" name="椭圆 10"/>
            <p:cNvSpPr/>
            <p:nvPr/>
          </p:nvSpPr>
          <p:spPr>
            <a:xfrm>
              <a:off x="6406391" y="3446094"/>
              <a:ext cx="838200" cy="838200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>
              <a:off x="6525545" y="3642360"/>
              <a:ext cx="599892" cy="445668"/>
            </a:xfrm>
            <a:custGeom>
              <a:avLst/>
              <a:gdLst>
                <a:gd name="T0" fmla="*/ 44 w 209"/>
                <a:gd name="T1" fmla="*/ 99 h 155"/>
                <a:gd name="T2" fmla="*/ 24 w 209"/>
                <a:gd name="T3" fmla="*/ 87 h 155"/>
                <a:gd name="T4" fmla="*/ 28 w 209"/>
                <a:gd name="T5" fmla="*/ 4 h 155"/>
                <a:gd name="T6" fmla="*/ 179 w 209"/>
                <a:gd name="T7" fmla="*/ 4 h 155"/>
                <a:gd name="T8" fmla="*/ 182 w 209"/>
                <a:gd name="T9" fmla="*/ 87 h 155"/>
                <a:gd name="T10" fmla="*/ 161 w 209"/>
                <a:gd name="T11" fmla="*/ 99 h 155"/>
                <a:gd name="T12" fmla="*/ 209 w 209"/>
                <a:gd name="T13" fmla="*/ 141 h 155"/>
                <a:gd name="T14" fmla="*/ 7 w 209"/>
                <a:gd name="T15" fmla="*/ 155 h 155"/>
                <a:gd name="T16" fmla="*/ 63 w 209"/>
                <a:gd name="T17" fmla="*/ 102 h 155"/>
                <a:gd name="T18" fmla="*/ 63 w 209"/>
                <a:gd name="T19" fmla="*/ 99 h 155"/>
                <a:gd name="T20" fmla="*/ 36 w 209"/>
                <a:gd name="T21" fmla="*/ 12 h 155"/>
                <a:gd name="T22" fmla="*/ 36 w 209"/>
                <a:gd name="T23" fmla="*/ 12 h 155"/>
                <a:gd name="T24" fmla="*/ 36 w 209"/>
                <a:gd name="T25" fmla="*/ 87 h 155"/>
                <a:gd name="T26" fmla="*/ 170 w 209"/>
                <a:gd name="T27" fmla="*/ 87 h 155"/>
                <a:gd name="T28" fmla="*/ 170 w 209"/>
                <a:gd name="T29" fmla="*/ 12 h 155"/>
                <a:gd name="T30" fmla="*/ 27 w 209"/>
                <a:gd name="T31" fmla="*/ 133 h 155"/>
                <a:gd name="T32" fmla="*/ 31 w 209"/>
                <a:gd name="T33" fmla="*/ 126 h 155"/>
                <a:gd name="T34" fmla="*/ 61 w 209"/>
                <a:gd name="T35" fmla="*/ 115 h 155"/>
                <a:gd name="T36" fmla="*/ 157 w 209"/>
                <a:gd name="T37" fmla="*/ 110 h 155"/>
                <a:gd name="T38" fmla="*/ 170 w 209"/>
                <a:gd name="T39" fmla="*/ 110 h 155"/>
                <a:gd name="T40" fmla="*/ 140 w 209"/>
                <a:gd name="T41" fmla="*/ 115 h 155"/>
                <a:gd name="T42" fmla="*/ 139 w 209"/>
                <a:gd name="T43" fmla="*/ 110 h 155"/>
                <a:gd name="T44" fmla="*/ 136 w 209"/>
                <a:gd name="T45" fmla="*/ 115 h 155"/>
                <a:gd name="T46" fmla="*/ 103 w 209"/>
                <a:gd name="T47" fmla="*/ 110 h 155"/>
                <a:gd name="T48" fmla="*/ 117 w 209"/>
                <a:gd name="T49" fmla="*/ 110 h 155"/>
                <a:gd name="T50" fmla="*/ 84 w 209"/>
                <a:gd name="T51" fmla="*/ 115 h 155"/>
                <a:gd name="T52" fmla="*/ 85 w 209"/>
                <a:gd name="T53" fmla="*/ 110 h 155"/>
                <a:gd name="T54" fmla="*/ 80 w 209"/>
                <a:gd name="T55" fmla="*/ 115 h 155"/>
                <a:gd name="T56" fmla="*/ 152 w 209"/>
                <a:gd name="T57" fmla="*/ 117 h 155"/>
                <a:gd name="T58" fmla="*/ 175 w 209"/>
                <a:gd name="T59" fmla="*/ 117 h 155"/>
                <a:gd name="T60" fmla="*/ 134 w 209"/>
                <a:gd name="T61" fmla="*/ 123 h 155"/>
                <a:gd name="T62" fmla="*/ 132 w 209"/>
                <a:gd name="T63" fmla="*/ 117 h 155"/>
                <a:gd name="T64" fmla="*/ 129 w 209"/>
                <a:gd name="T65" fmla="*/ 123 h 155"/>
                <a:gd name="T66" fmla="*/ 94 w 209"/>
                <a:gd name="T67" fmla="*/ 117 h 155"/>
                <a:gd name="T68" fmla="*/ 109 w 209"/>
                <a:gd name="T69" fmla="*/ 117 h 155"/>
                <a:gd name="T70" fmla="*/ 73 w 209"/>
                <a:gd name="T71" fmla="*/ 123 h 155"/>
                <a:gd name="T72" fmla="*/ 75 w 209"/>
                <a:gd name="T73" fmla="*/ 117 h 155"/>
                <a:gd name="T74" fmla="*/ 68 w 209"/>
                <a:gd name="T75" fmla="*/ 123 h 155"/>
                <a:gd name="T76" fmla="*/ 37 w 209"/>
                <a:gd name="T77" fmla="*/ 117 h 155"/>
                <a:gd name="T78" fmla="*/ 51 w 209"/>
                <a:gd name="T79" fmla="*/ 117 h 155"/>
                <a:gd name="T80" fmla="*/ 163 w 209"/>
                <a:gd name="T81" fmla="*/ 133 h 155"/>
                <a:gd name="T82" fmla="*/ 160 w 209"/>
                <a:gd name="T83" fmla="*/ 126 h 155"/>
                <a:gd name="T84" fmla="*/ 158 w 209"/>
                <a:gd name="T85" fmla="*/ 133 h 155"/>
                <a:gd name="T86" fmla="*/ 119 w 209"/>
                <a:gd name="T87" fmla="*/ 126 h 155"/>
                <a:gd name="T88" fmla="*/ 135 w 209"/>
                <a:gd name="T89" fmla="*/ 126 h 155"/>
                <a:gd name="T90" fmla="*/ 98 w 209"/>
                <a:gd name="T91" fmla="*/ 133 h 155"/>
                <a:gd name="T92" fmla="*/ 98 w 209"/>
                <a:gd name="T93" fmla="*/ 126 h 155"/>
                <a:gd name="T94" fmla="*/ 92 w 209"/>
                <a:gd name="T95" fmla="*/ 133 h 155"/>
                <a:gd name="T96" fmla="*/ 57 w 209"/>
                <a:gd name="T97" fmla="*/ 126 h 155"/>
                <a:gd name="T98" fmla="*/ 73 w 209"/>
                <a:gd name="T99" fmla="*/ 12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" h="155">
                  <a:moveTo>
                    <a:pt x="27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3" y="99"/>
                    <a:pt x="30" y="98"/>
                    <a:pt x="28" y="96"/>
                  </a:cubicBezTo>
                  <a:cubicBezTo>
                    <a:pt x="25" y="93"/>
                    <a:pt x="24" y="90"/>
                    <a:pt x="24" y="8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9"/>
                    <a:pt x="25" y="6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3" y="0"/>
                    <a:pt x="177" y="1"/>
                    <a:pt x="179" y="4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81" y="6"/>
                    <a:pt x="182" y="9"/>
                    <a:pt x="182" y="12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90"/>
                    <a:pt x="181" y="93"/>
                    <a:pt x="179" y="96"/>
                  </a:cubicBezTo>
                  <a:cubicBezTo>
                    <a:pt x="177" y="98"/>
                    <a:pt x="173" y="99"/>
                    <a:pt x="17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02"/>
                    <a:pt x="27" y="102"/>
                    <a:pt x="27" y="102"/>
                  </a:cubicBezTo>
                  <a:close/>
                  <a:moveTo>
                    <a:pt x="63" y="102"/>
                  </a:moveTo>
                  <a:cubicBezTo>
                    <a:pt x="143" y="102"/>
                    <a:pt x="143" y="102"/>
                    <a:pt x="143" y="102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170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lose/>
                  <a:moveTo>
                    <a:pt x="31" y="126"/>
                  </a:moveTo>
                  <a:cubicBezTo>
                    <a:pt x="30" y="128"/>
                    <a:pt x="28" y="131"/>
                    <a:pt x="27" y="133"/>
                  </a:cubicBezTo>
                  <a:cubicBezTo>
                    <a:pt x="34" y="133"/>
                    <a:pt x="41" y="133"/>
                    <a:pt x="48" y="133"/>
                  </a:cubicBezTo>
                  <a:cubicBezTo>
                    <a:pt x="49" y="131"/>
                    <a:pt x="50" y="128"/>
                    <a:pt x="51" y="126"/>
                  </a:cubicBezTo>
                  <a:cubicBezTo>
                    <a:pt x="44" y="126"/>
                    <a:pt x="38" y="126"/>
                    <a:pt x="31" y="126"/>
                  </a:cubicBezTo>
                  <a:close/>
                  <a:moveTo>
                    <a:pt x="41" y="110"/>
                  </a:moveTo>
                  <a:cubicBezTo>
                    <a:pt x="40" y="111"/>
                    <a:pt x="39" y="113"/>
                    <a:pt x="38" y="115"/>
                  </a:cubicBezTo>
                  <a:cubicBezTo>
                    <a:pt x="46" y="115"/>
                    <a:pt x="53" y="115"/>
                    <a:pt x="61" y="115"/>
                  </a:cubicBezTo>
                  <a:cubicBezTo>
                    <a:pt x="62" y="113"/>
                    <a:pt x="62" y="111"/>
                    <a:pt x="63" y="110"/>
                  </a:cubicBezTo>
                  <a:cubicBezTo>
                    <a:pt x="56" y="110"/>
                    <a:pt x="49" y="110"/>
                    <a:pt x="41" y="110"/>
                  </a:cubicBezTo>
                  <a:close/>
                  <a:moveTo>
                    <a:pt x="157" y="110"/>
                  </a:moveTo>
                  <a:cubicBezTo>
                    <a:pt x="157" y="111"/>
                    <a:pt x="158" y="113"/>
                    <a:pt x="159" y="115"/>
                  </a:cubicBezTo>
                  <a:cubicBezTo>
                    <a:pt x="164" y="115"/>
                    <a:pt x="169" y="115"/>
                    <a:pt x="173" y="115"/>
                  </a:cubicBezTo>
                  <a:cubicBezTo>
                    <a:pt x="172" y="113"/>
                    <a:pt x="171" y="111"/>
                    <a:pt x="170" y="110"/>
                  </a:cubicBezTo>
                  <a:cubicBezTo>
                    <a:pt x="166" y="110"/>
                    <a:pt x="161" y="110"/>
                    <a:pt x="157" y="110"/>
                  </a:cubicBezTo>
                  <a:close/>
                  <a:moveTo>
                    <a:pt x="139" y="110"/>
                  </a:moveTo>
                  <a:cubicBezTo>
                    <a:pt x="139" y="111"/>
                    <a:pt x="140" y="113"/>
                    <a:pt x="140" y="115"/>
                  </a:cubicBezTo>
                  <a:cubicBezTo>
                    <a:pt x="145" y="115"/>
                    <a:pt x="150" y="115"/>
                    <a:pt x="155" y="115"/>
                  </a:cubicBezTo>
                  <a:cubicBezTo>
                    <a:pt x="154" y="113"/>
                    <a:pt x="153" y="111"/>
                    <a:pt x="152" y="110"/>
                  </a:cubicBezTo>
                  <a:cubicBezTo>
                    <a:pt x="148" y="110"/>
                    <a:pt x="143" y="110"/>
                    <a:pt x="139" y="110"/>
                  </a:cubicBezTo>
                  <a:close/>
                  <a:moveTo>
                    <a:pt x="121" y="110"/>
                  </a:moveTo>
                  <a:cubicBezTo>
                    <a:pt x="121" y="111"/>
                    <a:pt x="121" y="113"/>
                    <a:pt x="122" y="115"/>
                  </a:cubicBezTo>
                  <a:cubicBezTo>
                    <a:pt x="126" y="115"/>
                    <a:pt x="131" y="115"/>
                    <a:pt x="136" y="115"/>
                  </a:cubicBezTo>
                  <a:cubicBezTo>
                    <a:pt x="135" y="113"/>
                    <a:pt x="135" y="111"/>
                    <a:pt x="134" y="110"/>
                  </a:cubicBezTo>
                  <a:cubicBezTo>
                    <a:pt x="130" y="110"/>
                    <a:pt x="125" y="110"/>
                    <a:pt x="121" y="110"/>
                  </a:cubicBezTo>
                  <a:close/>
                  <a:moveTo>
                    <a:pt x="103" y="110"/>
                  </a:moveTo>
                  <a:cubicBezTo>
                    <a:pt x="103" y="111"/>
                    <a:pt x="103" y="113"/>
                    <a:pt x="103" y="115"/>
                  </a:cubicBezTo>
                  <a:cubicBezTo>
                    <a:pt x="108" y="115"/>
                    <a:pt x="113" y="115"/>
                    <a:pt x="117" y="115"/>
                  </a:cubicBezTo>
                  <a:cubicBezTo>
                    <a:pt x="117" y="113"/>
                    <a:pt x="117" y="111"/>
                    <a:pt x="117" y="110"/>
                  </a:cubicBezTo>
                  <a:cubicBezTo>
                    <a:pt x="112" y="110"/>
                    <a:pt x="108" y="110"/>
                    <a:pt x="103" y="110"/>
                  </a:cubicBezTo>
                  <a:close/>
                  <a:moveTo>
                    <a:pt x="85" y="110"/>
                  </a:moveTo>
                  <a:cubicBezTo>
                    <a:pt x="85" y="111"/>
                    <a:pt x="85" y="113"/>
                    <a:pt x="84" y="115"/>
                  </a:cubicBezTo>
                  <a:cubicBezTo>
                    <a:pt x="89" y="115"/>
                    <a:pt x="94" y="115"/>
                    <a:pt x="98" y="115"/>
                  </a:cubicBezTo>
                  <a:cubicBezTo>
                    <a:pt x="99" y="113"/>
                    <a:pt x="99" y="111"/>
                    <a:pt x="99" y="110"/>
                  </a:cubicBezTo>
                  <a:cubicBezTo>
                    <a:pt x="94" y="110"/>
                    <a:pt x="90" y="110"/>
                    <a:pt x="85" y="110"/>
                  </a:cubicBezTo>
                  <a:close/>
                  <a:moveTo>
                    <a:pt x="67" y="110"/>
                  </a:moveTo>
                  <a:cubicBezTo>
                    <a:pt x="67" y="111"/>
                    <a:pt x="66" y="113"/>
                    <a:pt x="66" y="115"/>
                  </a:cubicBezTo>
                  <a:cubicBezTo>
                    <a:pt x="70" y="115"/>
                    <a:pt x="75" y="115"/>
                    <a:pt x="80" y="115"/>
                  </a:cubicBezTo>
                  <a:cubicBezTo>
                    <a:pt x="80" y="113"/>
                    <a:pt x="81" y="111"/>
                    <a:pt x="81" y="110"/>
                  </a:cubicBezTo>
                  <a:cubicBezTo>
                    <a:pt x="77" y="110"/>
                    <a:pt x="72" y="110"/>
                    <a:pt x="67" y="110"/>
                  </a:cubicBezTo>
                  <a:close/>
                  <a:moveTo>
                    <a:pt x="152" y="117"/>
                  </a:moveTo>
                  <a:cubicBezTo>
                    <a:pt x="153" y="119"/>
                    <a:pt x="153" y="121"/>
                    <a:pt x="154" y="123"/>
                  </a:cubicBezTo>
                  <a:cubicBezTo>
                    <a:pt x="162" y="123"/>
                    <a:pt x="170" y="123"/>
                    <a:pt x="178" y="123"/>
                  </a:cubicBezTo>
                  <a:cubicBezTo>
                    <a:pt x="177" y="121"/>
                    <a:pt x="176" y="119"/>
                    <a:pt x="175" y="117"/>
                  </a:cubicBezTo>
                  <a:cubicBezTo>
                    <a:pt x="167" y="117"/>
                    <a:pt x="160" y="117"/>
                    <a:pt x="152" y="117"/>
                  </a:cubicBezTo>
                  <a:close/>
                  <a:moveTo>
                    <a:pt x="132" y="117"/>
                  </a:moveTo>
                  <a:cubicBezTo>
                    <a:pt x="133" y="119"/>
                    <a:pt x="133" y="121"/>
                    <a:pt x="134" y="123"/>
                  </a:cubicBezTo>
                  <a:cubicBezTo>
                    <a:pt x="139" y="123"/>
                    <a:pt x="144" y="123"/>
                    <a:pt x="149" y="123"/>
                  </a:cubicBezTo>
                  <a:cubicBezTo>
                    <a:pt x="148" y="121"/>
                    <a:pt x="148" y="119"/>
                    <a:pt x="147" y="117"/>
                  </a:cubicBezTo>
                  <a:cubicBezTo>
                    <a:pt x="142" y="117"/>
                    <a:pt x="137" y="117"/>
                    <a:pt x="132" y="117"/>
                  </a:cubicBezTo>
                  <a:close/>
                  <a:moveTo>
                    <a:pt x="113" y="117"/>
                  </a:moveTo>
                  <a:cubicBezTo>
                    <a:pt x="113" y="119"/>
                    <a:pt x="114" y="121"/>
                    <a:pt x="114" y="123"/>
                  </a:cubicBezTo>
                  <a:cubicBezTo>
                    <a:pt x="119" y="123"/>
                    <a:pt x="124" y="123"/>
                    <a:pt x="129" y="123"/>
                  </a:cubicBezTo>
                  <a:cubicBezTo>
                    <a:pt x="129" y="121"/>
                    <a:pt x="128" y="119"/>
                    <a:pt x="128" y="117"/>
                  </a:cubicBezTo>
                  <a:cubicBezTo>
                    <a:pt x="123" y="117"/>
                    <a:pt x="118" y="117"/>
                    <a:pt x="113" y="117"/>
                  </a:cubicBezTo>
                  <a:close/>
                  <a:moveTo>
                    <a:pt x="94" y="117"/>
                  </a:moveTo>
                  <a:cubicBezTo>
                    <a:pt x="94" y="119"/>
                    <a:pt x="94" y="121"/>
                    <a:pt x="93" y="123"/>
                  </a:cubicBezTo>
                  <a:cubicBezTo>
                    <a:pt x="99" y="123"/>
                    <a:pt x="104" y="123"/>
                    <a:pt x="109" y="123"/>
                  </a:cubicBezTo>
                  <a:cubicBezTo>
                    <a:pt x="109" y="121"/>
                    <a:pt x="109" y="119"/>
                    <a:pt x="109" y="117"/>
                  </a:cubicBezTo>
                  <a:cubicBezTo>
                    <a:pt x="104" y="117"/>
                    <a:pt x="99" y="117"/>
                    <a:pt x="94" y="117"/>
                  </a:cubicBezTo>
                  <a:close/>
                  <a:moveTo>
                    <a:pt x="75" y="117"/>
                  </a:moveTo>
                  <a:cubicBezTo>
                    <a:pt x="74" y="119"/>
                    <a:pt x="74" y="121"/>
                    <a:pt x="73" y="123"/>
                  </a:cubicBezTo>
                  <a:cubicBezTo>
                    <a:pt x="79" y="123"/>
                    <a:pt x="84" y="123"/>
                    <a:pt x="89" y="123"/>
                  </a:cubicBezTo>
                  <a:cubicBezTo>
                    <a:pt x="89" y="121"/>
                    <a:pt x="89" y="119"/>
                    <a:pt x="90" y="117"/>
                  </a:cubicBezTo>
                  <a:cubicBezTo>
                    <a:pt x="85" y="117"/>
                    <a:pt x="80" y="117"/>
                    <a:pt x="75" y="117"/>
                  </a:cubicBezTo>
                  <a:close/>
                  <a:moveTo>
                    <a:pt x="56" y="117"/>
                  </a:moveTo>
                  <a:cubicBezTo>
                    <a:pt x="55" y="119"/>
                    <a:pt x="54" y="121"/>
                    <a:pt x="53" y="123"/>
                  </a:cubicBezTo>
                  <a:cubicBezTo>
                    <a:pt x="58" y="123"/>
                    <a:pt x="63" y="123"/>
                    <a:pt x="68" y="123"/>
                  </a:cubicBezTo>
                  <a:cubicBezTo>
                    <a:pt x="69" y="121"/>
                    <a:pt x="70" y="119"/>
                    <a:pt x="70" y="117"/>
                  </a:cubicBezTo>
                  <a:cubicBezTo>
                    <a:pt x="65" y="117"/>
                    <a:pt x="60" y="117"/>
                    <a:pt x="56" y="117"/>
                  </a:cubicBezTo>
                  <a:close/>
                  <a:moveTo>
                    <a:pt x="37" y="117"/>
                  </a:moveTo>
                  <a:cubicBezTo>
                    <a:pt x="35" y="119"/>
                    <a:pt x="34" y="121"/>
                    <a:pt x="33" y="123"/>
                  </a:cubicBezTo>
                  <a:cubicBezTo>
                    <a:pt x="38" y="123"/>
                    <a:pt x="43" y="123"/>
                    <a:pt x="48" y="123"/>
                  </a:cubicBezTo>
                  <a:cubicBezTo>
                    <a:pt x="49" y="121"/>
                    <a:pt x="50" y="119"/>
                    <a:pt x="51" y="117"/>
                  </a:cubicBezTo>
                  <a:cubicBezTo>
                    <a:pt x="46" y="117"/>
                    <a:pt x="41" y="117"/>
                    <a:pt x="37" y="117"/>
                  </a:cubicBezTo>
                  <a:close/>
                  <a:moveTo>
                    <a:pt x="160" y="126"/>
                  </a:moveTo>
                  <a:cubicBezTo>
                    <a:pt x="161" y="128"/>
                    <a:pt x="162" y="131"/>
                    <a:pt x="163" y="133"/>
                  </a:cubicBezTo>
                  <a:cubicBezTo>
                    <a:pt x="170" y="133"/>
                    <a:pt x="177" y="133"/>
                    <a:pt x="184" y="133"/>
                  </a:cubicBezTo>
                  <a:cubicBezTo>
                    <a:pt x="183" y="131"/>
                    <a:pt x="182" y="128"/>
                    <a:pt x="180" y="126"/>
                  </a:cubicBezTo>
                  <a:cubicBezTo>
                    <a:pt x="174" y="126"/>
                    <a:pt x="167" y="126"/>
                    <a:pt x="160" y="126"/>
                  </a:cubicBezTo>
                  <a:close/>
                  <a:moveTo>
                    <a:pt x="139" y="126"/>
                  </a:moveTo>
                  <a:cubicBezTo>
                    <a:pt x="140" y="128"/>
                    <a:pt x="141" y="131"/>
                    <a:pt x="141" y="133"/>
                  </a:cubicBezTo>
                  <a:cubicBezTo>
                    <a:pt x="147" y="133"/>
                    <a:pt x="152" y="133"/>
                    <a:pt x="158" y="133"/>
                  </a:cubicBezTo>
                  <a:cubicBezTo>
                    <a:pt x="157" y="131"/>
                    <a:pt x="156" y="128"/>
                    <a:pt x="155" y="126"/>
                  </a:cubicBezTo>
                  <a:cubicBezTo>
                    <a:pt x="150" y="126"/>
                    <a:pt x="145" y="126"/>
                    <a:pt x="139" y="126"/>
                  </a:cubicBezTo>
                  <a:close/>
                  <a:moveTo>
                    <a:pt x="119" y="126"/>
                  </a:moveTo>
                  <a:cubicBezTo>
                    <a:pt x="119" y="128"/>
                    <a:pt x="119" y="131"/>
                    <a:pt x="119" y="133"/>
                  </a:cubicBezTo>
                  <a:cubicBezTo>
                    <a:pt x="125" y="133"/>
                    <a:pt x="131" y="133"/>
                    <a:pt x="136" y="133"/>
                  </a:cubicBezTo>
                  <a:cubicBezTo>
                    <a:pt x="136" y="131"/>
                    <a:pt x="135" y="128"/>
                    <a:pt x="135" y="126"/>
                  </a:cubicBezTo>
                  <a:cubicBezTo>
                    <a:pt x="129" y="126"/>
                    <a:pt x="124" y="126"/>
                    <a:pt x="119" y="126"/>
                  </a:cubicBezTo>
                  <a:close/>
                  <a:moveTo>
                    <a:pt x="98" y="126"/>
                  </a:moveTo>
                  <a:cubicBezTo>
                    <a:pt x="98" y="128"/>
                    <a:pt x="98" y="131"/>
                    <a:pt x="98" y="133"/>
                  </a:cubicBezTo>
                  <a:cubicBezTo>
                    <a:pt x="103" y="133"/>
                    <a:pt x="109" y="133"/>
                    <a:pt x="115" y="133"/>
                  </a:cubicBezTo>
                  <a:cubicBezTo>
                    <a:pt x="114" y="131"/>
                    <a:pt x="114" y="128"/>
                    <a:pt x="114" y="126"/>
                  </a:cubicBezTo>
                  <a:cubicBezTo>
                    <a:pt x="109" y="126"/>
                    <a:pt x="103" y="126"/>
                    <a:pt x="98" y="126"/>
                  </a:cubicBezTo>
                  <a:close/>
                  <a:moveTo>
                    <a:pt x="77" y="126"/>
                  </a:moveTo>
                  <a:cubicBezTo>
                    <a:pt x="77" y="128"/>
                    <a:pt x="76" y="131"/>
                    <a:pt x="76" y="133"/>
                  </a:cubicBezTo>
                  <a:cubicBezTo>
                    <a:pt x="81" y="133"/>
                    <a:pt x="87" y="133"/>
                    <a:pt x="92" y="133"/>
                  </a:cubicBezTo>
                  <a:cubicBezTo>
                    <a:pt x="93" y="131"/>
                    <a:pt x="93" y="128"/>
                    <a:pt x="93" y="126"/>
                  </a:cubicBezTo>
                  <a:cubicBezTo>
                    <a:pt x="88" y="126"/>
                    <a:pt x="83" y="126"/>
                    <a:pt x="77" y="126"/>
                  </a:cubicBezTo>
                  <a:close/>
                  <a:moveTo>
                    <a:pt x="57" y="126"/>
                  </a:moveTo>
                  <a:cubicBezTo>
                    <a:pt x="56" y="128"/>
                    <a:pt x="55" y="131"/>
                    <a:pt x="54" y="133"/>
                  </a:cubicBezTo>
                  <a:cubicBezTo>
                    <a:pt x="60" y="133"/>
                    <a:pt x="65" y="133"/>
                    <a:pt x="71" y="133"/>
                  </a:cubicBezTo>
                  <a:cubicBezTo>
                    <a:pt x="71" y="131"/>
                    <a:pt x="72" y="128"/>
                    <a:pt x="73" y="126"/>
                  </a:cubicBezTo>
                  <a:cubicBezTo>
                    <a:pt x="67" y="126"/>
                    <a:pt x="62" y="126"/>
                    <a:pt x="5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61242" y="4018100"/>
            <a:ext cx="1063828" cy="1063828"/>
            <a:chOff x="9429750" y="3600450"/>
            <a:chExt cx="838200" cy="838200"/>
          </a:xfrm>
        </p:grpSpPr>
        <p:sp>
          <p:nvSpPr>
            <p:cNvPr id="23" name="椭圆 22"/>
            <p:cNvSpPr/>
            <p:nvPr/>
          </p:nvSpPr>
          <p:spPr>
            <a:xfrm>
              <a:off x="9429750" y="3600450"/>
              <a:ext cx="838200" cy="838200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9660213" y="3721403"/>
              <a:ext cx="377274" cy="596294"/>
            </a:xfrm>
            <a:custGeom>
              <a:avLst/>
              <a:gdLst>
                <a:gd name="T0" fmla="*/ 107 w 126"/>
                <a:gd name="T1" fmla="*/ 19 h 199"/>
                <a:gd name="T2" fmla="*/ 117 w 126"/>
                <a:gd name="T3" fmla="*/ 95 h 199"/>
                <a:gd name="T4" fmla="*/ 97 w 126"/>
                <a:gd name="T5" fmla="*/ 123 h 199"/>
                <a:gd name="T6" fmla="*/ 104 w 126"/>
                <a:gd name="T7" fmla="*/ 122 h 199"/>
                <a:gd name="T8" fmla="*/ 108 w 126"/>
                <a:gd name="T9" fmla="*/ 137 h 199"/>
                <a:gd name="T10" fmla="*/ 105 w 126"/>
                <a:gd name="T11" fmla="*/ 149 h 199"/>
                <a:gd name="T12" fmla="*/ 108 w 126"/>
                <a:gd name="T13" fmla="*/ 161 h 199"/>
                <a:gd name="T14" fmla="*/ 104 w 126"/>
                <a:gd name="T15" fmla="*/ 175 h 199"/>
                <a:gd name="T16" fmla="*/ 29 w 126"/>
                <a:gd name="T17" fmla="*/ 181 h 199"/>
                <a:gd name="T18" fmla="*/ 22 w 126"/>
                <a:gd name="T19" fmla="*/ 177 h 199"/>
                <a:gd name="T20" fmla="*/ 22 w 126"/>
                <a:gd name="T21" fmla="*/ 156 h 199"/>
                <a:gd name="T22" fmla="*/ 22 w 126"/>
                <a:gd name="T23" fmla="*/ 153 h 199"/>
                <a:gd name="T24" fmla="*/ 22 w 126"/>
                <a:gd name="T25" fmla="*/ 132 h 199"/>
                <a:gd name="T26" fmla="*/ 28 w 126"/>
                <a:gd name="T27" fmla="*/ 129 h 199"/>
                <a:gd name="T28" fmla="*/ 31 w 126"/>
                <a:gd name="T29" fmla="*/ 117 h 199"/>
                <a:gd name="T30" fmla="*/ 0 w 126"/>
                <a:gd name="T31" fmla="*/ 63 h 199"/>
                <a:gd name="T32" fmla="*/ 63 w 126"/>
                <a:gd name="T33" fmla="*/ 0 h 199"/>
                <a:gd name="T34" fmla="*/ 52 w 126"/>
                <a:gd name="T35" fmla="*/ 76 h 199"/>
                <a:gd name="T36" fmla="*/ 57 w 126"/>
                <a:gd name="T37" fmla="*/ 73 h 199"/>
                <a:gd name="T38" fmla="*/ 63 w 126"/>
                <a:gd name="T39" fmla="*/ 76 h 199"/>
                <a:gd name="T40" fmla="*/ 68 w 126"/>
                <a:gd name="T41" fmla="*/ 73 h 199"/>
                <a:gd name="T42" fmla="*/ 74 w 126"/>
                <a:gd name="T43" fmla="*/ 76 h 199"/>
                <a:gd name="T44" fmla="*/ 81 w 126"/>
                <a:gd name="T45" fmla="*/ 71 h 199"/>
                <a:gd name="T46" fmla="*/ 73 w 126"/>
                <a:gd name="T47" fmla="*/ 96 h 199"/>
                <a:gd name="T48" fmla="*/ 84 w 126"/>
                <a:gd name="T49" fmla="*/ 124 h 199"/>
                <a:gd name="T50" fmla="*/ 84 w 126"/>
                <a:gd name="T51" fmla="*/ 109 h 199"/>
                <a:gd name="T52" fmla="*/ 106 w 126"/>
                <a:gd name="T53" fmla="*/ 88 h 199"/>
                <a:gd name="T54" fmla="*/ 98 w 126"/>
                <a:gd name="T55" fmla="*/ 28 h 199"/>
                <a:gd name="T56" fmla="*/ 28 w 126"/>
                <a:gd name="T57" fmla="*/ 28 h 199"/>
                <a:gd name="T58" fmla="*/ 20 w 126"/>
                <a:gd name="T59" fmla="*/ 89 h 199"/>
                <a:gd name="T60" fmla="*/ 44 w 126"/>
                <a:gd name="T61" fmla="*/ 109 h 199"/>
                <a:gd name="T62" fmla="*/ 44 w 126"/>
                <a:gd name="T63" fmla="*/ 125 h 199"/>
                <a:gd name="T64" fmla="*/ 55 w 126"/>
                <a:gd name="T65" fmla="*/ 96 h 199"/>
                <a:gd name="T66" fmla="*/ 47 w 126"/>
                <a:gd name="T67" fmla="*/ 71 h 199"/>
                <a:gd name="T68" fmla="*/ 76 w 126"/>
                <a:gd name="T69" fmla="*/ 79 h 199"/>
                <a:gd name="T70" fmla="*/ 68 w 126"/>
                <a:gd name="T71" fmla="*/ 78 h 199"/>
                <a:gd name="T72" fmla="*/ 57 w 126"/>
                <a:gd name="T73" fmla="*/ 78 h 199"/>
                <a:gd name="T74" fmla="*/ 52 w 126"/>
                <a:gd name="T75" fmla="*/ 79 h 199"/>
                <a:gd name="T76" fmla="*/ 61 w 126"/>
                <a:gd name="T77" fmla="*/ 94 h 199"/>
                <a:gd name="T78" fmla="*/ 61 w 126"/>
                <a:gd name="T79" fmla="*/ 125 h 199"/>
                <a:gd name="T80" fmla="*/ 66 w 126"/>
                <a:gd name="T81" fmla="*/ 95 h 199"/>
                <a:gd name="T82" fmla="*/ 67 w 126"/>
                <a:gd name="T83" fmla="*/ 93 h 199"/>
                <a:gd name="T84" fmla="*/ 82 w 126"/>
                <a:gd name="T85" fmla="*/ 180 h 199"/>
                <a:gd name="T86" fmla="*/ 64 w 126"/>
                <a:gd name="T87" fmla="*/ 199 h 199"/>
                <a:gd name="T88" fmla="*/ 82 w 126"/>
                <a:gd name="T89" fmla="*/ 180 h 199"/>
                <a:gd name="T90" fmla="*/ 33 w 126"/>
                <a:gd name="T91" fmla="*/ 165 h 199"/>
                <a:gd name="T92" fmla="*/ 33 w 126"/>
                <a:gd name="T93" fmla="*/ 168 h 199"/>
                <a:gd name="T94" fmla="*/ 95 w 126"/>
                <a:gd name="T95" fmla="*/ 161 h 199"/>
                <a:gd name="T96" fmla="*/ 95 w 126"/>
                <a:gd name="T97" fmla="*/ 136 h 199"/>
                <a:gd name="T98" fmla="*/ 33 w 126"/>
                <a:gd name="T99" fmla="*/ 143 h 199"/>
                <a:gd name="T100" fmla="*/ 95 w 126"/>
                <a:gd name="T101" fmla="*/ 139 h 199"/>
                <a:gd name="T102" fmla="*/ 95 w 126"/>
                <a:gd name="T10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cubicBezTo>
                    <a:pt x="80" y="0"/>
                    <a:pt x="96" y="7"/>
                    <a:pt x="107" y="19"/>
                  </a:cubicBezTo>
                  <a:cubicBezTo>
                    <a:pt x="119" y="30"/>
                    <a:pt x="126" y="46"/>
                    <a:pt x="126" y="63"/>
                  </a:cubicBezTo>
                  <a:cubicBezTo>
                    <a:pt x="126" y="75"/>
                    <a:pt x="123" y="86"/>
                    <a:pt x="117" y="95"/>
                  </a:cubicBezTo>
                  <a:cubicBezTo>
                    <a:pt x="112" y="104"/>
                    <a:pt x="105" y="111"/>
                    <a:pt x="97" y="116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7" y="130"/>
                    <a:pt x="108" y="134"/>
                    <a:pt x="108" y="137"/>
                  </a:cubicBezTo>
                  <a:cubicBezTo>
                    <a:pt x="108" y="141"/>
                    <a:pt x="107" y="144"/>
                    <a:pt x="106" y="148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4"/>
                    <a:pt x="108" y="157"/>
                    <a:pt x="108" y="161"/>
                  </a:cubicBezTo>
                  <a:cubicBezTo>
                    <a:pt x="108" y="164"/>
                    <a:pt x="107" y="168"/>
                    <a:pt x="106" y="17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4"/>
                    <a:pt x="20" y="171"/>
                    <a:pt x="20" y="167"/>
                  </a:cubicBezTo>
                  <a:cubicBezTo>
                    <a:pt x="20" y="164"/>
                    <a:pt x="21" y="160"/>
                    <a:pt x="22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1" y="150"/>
                    <a:pt x="20" y="147"/>
                    <a:pt x="20" y="144"/>
                  </a:cubicBezTo>
                  <a:cubicBezTo>
                    <a:pt x="20" y="140"/>
                    <a:pt x="21" y="136"/>
                    <a:pt x="22" y="132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2" y="112"/>
                    <a:pt x="15" y="104"/>
                    <a:pt x="9" y="96"/>
                  </a:cubicBezTo>
                  <a:cubicBezTo>
                    <a:pt x="3" y="86"/>
                    <a:pt x="0" y="75"/>
                    <a:pt x="0" y="63"/>
                  </a:cubicBezTo>
                  <a:cubicBezTo>
                    <a:pt x="0" y="46"/>
                    <a:pt x="7" y="30"/>
                    <a:pt x="19" y="19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49" y="75"/>
                  </a:moveTo>
                  <a:cubicBezTo>
                    <a:pt x="50" y="76"/>
                    <a:pt x="51" y="76"/>
                    <a:pt x="52" y="76"/>
                  </a:cubicBezTo>
                  <a:cubicBezTo>
                    <a:pt x="54" y="76"/>
                    <a:pt x="55" y="75"/>
                    <a:pt x="56" y="74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0" y="76"/>
                    <a:pt x="61" y="76"/>
                    <a:pt x="63" y="76"/>
                  </a:cubicBezTo>
                  <a:cubicBezTo>
                    <a:pt x="64" y="76"/>
                    <a:pt x="65" y="76"/>
                    <a:pt x="67" y="74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1" y="76"/>
                    <a:pt x="72" y="76"/>
                    <a:pt x="74" y="76"/>
                  </a:cubicBezTo>
                  <a:cubicBezTo>
                    <a:pt x="76" y="76"/>
                    <a:pt x="77" y="75"/>
                    <a:pt x="79" y="75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95" y="102"/>
                    <a:pt x="101" y="96"/>
                    <a:pt x="106" y="88"/>
                  </a:cubicBezTo>
                  <a:cubicBezTo>
                    <a:pt x="110" y="81"/>
                    <a:pt x="113" y="72"/>
                    <a:pt x="113" y="63"/>
                  </a:cubicBezTo>
                  <a:cubicBezTo>
                    <a:pt x="113" y="49"/>
                    <a:pt x="107" y="37"/>
                    <a:pt x="98" y="28"/>
                  </a:cubicBezTo>
                  <a:cubicBezTo>
                    <a:pt x="89" y="19"/>
                    <a:pt x="77" y="13"/>
                    <a:pt x="63" y="13"/>
                  </a:cubicBezTo>
                  <a:cubicBezTo>
                    <a:pt x="49" y="13"/>
                    <a:pt x="37" y="19"/>
                    <a:pt x="28" y="28"/>
                  </a:cubicBezTo>
                  <a:cubicBezTo>
                    <a:pt x="19" y="37"/>
                    <a:pt x="13" y="49"/>
                    <a:pt x="13" y="63"/>
                  </a:cubicBezTo>
                  <a:cubicBezTo>
                    <a:pt x="13" y="73"/>
                    <a:pt x="16" y="81"/>
                    <a:pt x="20" y="89"/>
                  </a:cubicBezTo>
                  <a:cubicBezTo>
                    <a:pt x="25" y="97"/>
                    <a:pt x="32" y="103"/>
                    <a:pt x="40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75"/>
                    <a:pt x="49" y="75"/>
                    <a:pt x="49" y="75"/>
                  </a:cubicBezTo>
                  <a:close/>
                  <a:moveTo>
                    <a:pt x="76" y="79"/>
                  </a:moveTo>
                  <a:cubicBezTo>
                    <a:pt x="75" y="79"/>
                    <a:pt x="75" y="79"/>
                    <a:pt x="74" y="79"/>
                  </a:cubicBezTo>
                  <a:cubicBezTo>
                    <a:pt x="72" y="80"/>
                    <a:pt x="70" y="79"/>
                    <a:pt x="68" y="78"/>
                  </a:cubicBezTo>
                  <a:cubicBezTo>
                    <a:pt x="66" y="79"/>
                    <a:pt x="65" y="80"/>
                    <a:pt x="63" y="80"/>
                  </a:cubicBezTo>
                  <a:cubicBezTo>
                    <a:pt x="61" y="80"/>
                    <a:pt x="59" y="79"/>
                    <a:pt x="57" y="78"/>
                  </a:cubicBezTo>
                  <a:cubicBezTo>
                    <a:pt x="56" y="79"/>
                    <a:pt x="54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82" y="180"/>
                  </a:moveTo>
                  <a:cubicBezTo>
                    <a:pt x="46" y="184"/>
                    <a:pt x="46" y="184"/>
                    <a:pt x="46" y="184"/>
                  </a:cubicBezTo>
                  <a:cubicBezTo>
                    <a:pt x="47" y="192"/>
                    <a:pt x="54" y="199"/>
                    <a:pt x="64" y="199"/>
                  </a:cubicBezTo>
                  <a:cubicBezTo>
                    <a:pt x="74" y="199"/>
                    <a:pt x="82" y="191"/>
                    <a:pt x="82" y="181"/>
                  </a:cubicBezTo>
                  <a:cubicBezTo>
                    <a:pt x="82" y="181"/>
                    <a:pt x="82" y="181"/>
                    <a:pt x="82" y="180"/>
                  </a:cubicBezTo>
                  <a:close/>
                  <a:moveTo>
                    <a:pt x="95" y="159"/>
                  </a:moveTo>
                  <a:cubicBezTo>
                    <a:pt x="33" y="165"/>
                    <a:pt x="33" y="165"/>
                    <a:pt x="33" y="165"/>
                  </a:cubicBezTo>
                  <a:cubicBezTo>
                    <a:pt x="33" y="166"/>
                    <a:pt x="33" y="166"/>
                    <a:pt x="33" y="167"/>
                  </a:cubicBezTo>
                  <a:cubicBezTo>
                    <a:pt x="33" y="167"/>
                    <a:pt x="33" y="167"/>
                    <a:pt x="33" y="168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5" y="162"/>
                    <a:pt x="95" y="161"/>
                    <a:pt x="95" y="161"/>
                  </a:cubicBezTo>
                  <a:cubicBezTo>
                    <a:pt x="95" y="160"/>
                    <a:pt x="95" y="160"/>
                    <a:pt x="95" y="159"/>
                  </a:cubicBezTo>
                  <a:close/>
                  <a:moveTo>
                    <a:pt x="95" y="136"/>
                  </a:moveTo>
                  <a:cubicBezTo>
                    <a:pt x="33" y="141"/>
                    <a:pt x="33" y="141"/>
                    <a:pt x="33" y="141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8"/>
                    <a:pt x="95" y="138"/>
                    <a:pt x="95" y="137"/>
                  </a:cubicBezTo>
                  <a:cubicBezTo>
                    <a:pt x="95" y="137"/>
                    <a:pt x="95" y="136"/>
                    <a:pt x="95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25420" y="1905635"/>
            <a:ext cx="8145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  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按年份分析，1983年之后国际中涌现了许多优质的电影，虽然每年出现的优质电影数量有搞有低，还是看出电影事业的发展得到了实质性的提升，同时中国电影事业在1961年开始出现第一部上榜优质电影（大闹天宫）以后也开始陆续有优质的电影产出。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9090" y="4102735"/>
            <a:ext cx="7633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  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制片国家是美国、日本、英国和中国产出高质量电影数量占比较大。可以看出中国近年来电影事业的发展迅速，但是美国的电影优质电影的占比最大，因此一些特点和技术的学习是有必要的。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7"/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姚玲</a:t>
            </a:r>
            <a:endParaRPr lang="zh-CN" altLang="en-US" sz="2400" dirty="0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7934325" y="4383405"/>
            <a:ext cx="2516505" cy="299720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二零二二年六月二十二日</a:t>
            </a:r>
            <a:endParaRPr lang="zh-CN" altLang="en-US" sz="1400" dirty="0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423889" y="915379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6584" y="958009"/>
            <a:ext cx="3133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</a:t>
            </a:r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TORY</a:t>
            </a:r>
            <a:endParaRPr lang="en-US" altLang="zh-CN" sz="4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799562" y="3329254"/>
            <a:ext cx="3779271" cy="646998"/>
            <a:chOff x="956666" y="3498086"/>
            <a:chExt cx="3779271" cy="646998"/>
          </a:xfrm>
        </p:grpSpPr>
        <p:sp>
          <p:nvSpPr>
            <p:cNvPr id="25" name="TextBox 38"/>
            <p:cNvSpPr txBox="1"/>
            <p:nvPr/>
          </p:nvSpPr>
          <p:spPr>
            <a:xfrm>
              <a:off x="1530457" y="3499924"/>
              <a:ext cx="320548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网页选择与分析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l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  WEB PAGE SELECTION</a:t>
              </a:r>
              <a:endParaRPr lang="en-US" altLang="zh-CN" sz="1000" dirty="0">
                <a:solidFill>
                  <a:srgbClr val="7E7E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72247" y="3271402"/>
            <a:ext cx="3411605" cy="645160"/>
            <a:chOff x="956666" y="3447854"/>
            <a:chExt cx="3411605" cy="645160"/>
          </a:xfrm>
        </p:grpSpPr>
        <p:sp>
          <p:nvSpPr>
            <p:cNvPr id="35" name="TextBox 38"/>
            <p:cNvSpPr txBox="1"/>
            <p:nvPr/>
          </p:nvSpPr>
          <p:spPr>
            <a:xfrm>
              <a:off x="1594591" y="3447854"/>
              <a:ext cx="277368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编写爬虫程序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BIAN XIE PA CHONG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750667" y="4522352"/>
            <a:ext cx="3887219" cy="675640"/>
            <a:chOff x="956666" y="3447854"/>
            <a:chExt cx="3887219" cy="675640"/>
          </a:xfrm>
        </p:grpSpPr>
        <p:sp>
          <p:nvSpPr>
            <p:cNvPr id="43" name="TextBox 38"/>
            <p:cNvSpPr txBox="1"/>
            <p:nvPr/>
          </p:nvSpPr>
          <p:spPr>
            <a:xfrm>
              <a:off x="1638405" y="3447854"/>
              <a:ext cx="3205480" cy="67564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数据存储与清洗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BAO CHUN SHU </a:t>
              </a:r>
              <a:r>
                <a:rPr lang="en-US" altLang="zh-CN" sz="1000" dirty="0">
                  <a:solidFill>
                    <a:srgbClr val="7E7E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772247" y="4522352"/>
            <a:ext cx="3385572" cy="645160"/>
            <a:chOff x="956666" y="3447854"/>
            <a:chExt cx="3385572" cy="645160"/>
          </a:xfrm>
        </p:grpSpPr>
        <p:sp>
          <p:nvSpPr>
            <p:cNvPr id="47" name="TextBox 38"/>
            <p:cNvSpPr txBox="1"/>
            <p:nvPr/>
          </p:nvSpPr>
          <p:spPr>
            <a:xfrm>
              <a:off x="1638408" y="3447854"/>
              <a:ext cx="270383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数据可视化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l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 visualization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</p:pic>
      <p:grpSp>
        <p:nvGrpSpPr>
          <p:cNvPr id="10" name="组合 9"/>
          <p:cNvGrpSpPr/>
          <p:nvPr/>
        </p:nvGrpSpPr>
        <p:grpSpPr>
          <a:xfrm>
            <a:off x="2273932" y="1880870"/>
            <a:ext cx="6837048" cy="1202089"/>
            <a:chOff x="6105582" y="800550"/>
            <a:chExt cx="4324372" cy="1202416"/>
          </a:xfrm>
        </p:grpSpPr>
        <p:sp>
          <p:nvSpPr>
            <p:cNvPr id="11" name="文本框 10"/>
            <p:cNvSpPr txBox="1"/>
            <p:nvPr/>
          </p:nvSpPr>
          <p:spPr>
            <a:xfrm>
              <a:off x="6124654" y="800550"/>
              <a:ext cx="4305300" cy="5837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page selection and analysis</a:t>
              </a:r>
              <a:endParaRPr lang="en-US" altLang="zh-CN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05582" y="1296019"/>
              <a:ext cx="3837214" cy="706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网页选择与</a:t>
              </a:r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1"/>
          <p:cNvSpPr txBox="1"/>
          <p:nvPr/>
        </p:nvSpPr>
        <p:spPr>
          <a:xfrm>
            <a:off x="2501604" y="3667175"/>
            <a:ext cx="134112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+mn-ea"/>
                <a:sym typeface="Arial" panose="020B0604020202020204" pitchFamily="34" charset="0"/>
              </a:rPr>
              <a:t>网页选择</a:t>
            </a:r>
            <a:endParaRPr lang="zh-CN" altLang="en-US"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4584443" y="3667176"/>
            <a:ext cx="134112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+mn-ea"/>
                <a:sym typeface="Arial" panose="020B0604020202020204" pitchFamily="34" charset="0"/>
              </a:rPr>
              <a:t>网页分析</a:t>
            </a:r>
            <a:endParaRPr lang="zh-CN" altLang="en-US"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905" y="346075"/>
            <a:ext cx="3154045" cy="775269"/>
            <a:chOff x="956666" y="3498086"/>
            <a:chExt cx="2738189" cy="775136"/>
          </a:xfrm>
        </p:grpSpPr>
        <p:sp>
          <p:nvSpPr>
            <p:cNvPr id="8" name="TextBox 38"/>
            <p:cNvSpPr txBox="1"/>
            <p:nvPr/>
          </p:nvSpPr>
          <p:spPr>
            <a:xfrm>
              <a:off x="1391710" y="3505004"/>
              <a:ext cx="2303145" cy="768218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网</a:t>
              </a:r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页选择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5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WEB PAGE SELECTIO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  <a:sym typeface="+mn-ea"/>
                </a:rPr>
                <a:t>N</a:t>
              </a:r>
              <a:endParaRPr lang="en-US" altLang="zh-CN" sz="800" dirty="0">
                <a:solidFill>
                  <a:srgbClr val="7E7E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952105" y="1464949"/>
            <a:ext cx="3718560" cy="3928590"/>
            <a:chOff x="1389679" y="658418"/>
            <a:chExt cx="3160726" cy="1196988"/>
          </a:xfrm>
        </p:grpSpPr>
        <p:sp>
          <p:nvSpPr>
            <p:cNvPr id="28" name="矩形 87"/>
            <p:cNvSpPr>
              <a:spLocks noChangeArrowheads="1"/>
            </p:cNvSpPr>
            <p:nvPr/>
          </p:nvSpPr>
          <p:spPr bwMode="auto">
            <a:xfrm>
              <a:off x="1389679" y="1040292"/>
              <a:ext cx="3160726" cy="8151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腾祥范笑歌楷书简繁合集" panose="01010104010101010101" charset="-122"/>
                  <a:ea typeface="腾祥范笑歌楷书简繁合集" panose="01010104010101010101" charset="-122"/>
                </a:rPr>
                <a:t>豆瓣网是一个国内用户分享交流电影、书籍等文化活动的社交平台。该网站以书影音起家，提供关于书籍、电影、音乐等作品的信息，无论描述还是评论都由用户提供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腾祥范笑歌楷书简繁合集" panose="01010104010101010101" charset="-122"/>
                  <a:ea typeface="腾祥范笑歌楷书简繁合集" panose="01010104010101010101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腾祥范笑歌楷书简繁合集" panose="01010104010101010101" charset="-122"/>
                <a:ea typeface="腾祥范笑歌楷书简繁合集" panose="0101010401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75054" y="658418"/>
              <a:ext cx="2443410" cy="189993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0" algn="ctr" eaLnBrk="0" fontAlgn="ctr" hangingPunct="0">
                <a:buClr>
                  <a:srgbClr val="FF0000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隶书" panose="02010509060101010101" charset="-122"/>
                  <a:ea typeface="隶书" panose="02010509060101010101" charset="-122"/>
                </a:rPr>
                <a:t>豆瓣电影</a:t>
              </a:r>
              <a:endParaRPr lang="zh-CN" altLang="en-US" sz="3200" b="1" dirty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pic>
        <p:nvPicPr>
          <p:cNvPr id="2" name="图片 1" descr="C:\Users\姚玲\Desktop\截图\1.PN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9905" y="1429385"/>
            <a:ext cx="7213600" cy="399986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3" name="Straight Connector 16"/>
          <p:cNvCxnSpPr/>
          <p:nvPr/>
        </p:nvCxnSpPr>
        <p:spPr>
          <a:xfrm flipH="1">
            <a:off x="29845" y="1113790"/>
            <a:ext cx="12192000" cy="10160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"/>
          <p:cNvSpPr/>
          <p:nvPr/>
        </p:nvSpPr>
        <p:spPr>
          <a:xfrm>
            <a:off x="1109922" y="5896884"/>
            <a:ext cx="1440815" cy="727710"/>
          </a:xfrm>
          <a:prstGeom prst="ellipse">
            <a:avLst/>
          </a:prstGeom>
          <a:solidFill>
            <a:srgbClr val="113F4E"/>
          </a:solidFill>
          <a:ln w="28575">
            <a:solidFill>
              <a:srgbClr val="ABC0E4"/>
            </a:solidFill>
          </a:ln>
          <a:effectLst>
            <a:softEdge rad="635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Oval 5"/>
          <p:cNvSpPr/>
          <p:nvPr/>
        </p:nvSpPr>
        <p:spPr>
          <a:xfrm>
            <a:off x="8176202" y="5913394"/>
            <a:ext cx="1440815" cy="727710"/>
          </a:xfrm>
          <a:prstGeom prst="ellipse">
            <a:avLst/>
          </a:prstGeom>
          <a:solidFill>
            <a:srgbClr val="113F4E"/>
          </a:solidFill>
          <a:ln w="28575">
            <a:noFill/>
          </a:ln>
          <a:effectLst>
            <a:softEdge rad="635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9695" y="295974"/>
            <a:ext cx="3252219" cy="645160"/>
            <a:chOff x="956666" y="3447854"/>
            <a:chExt cx="3252219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38405" y="3447854"/>
              <a:ext cx="257048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网页分析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WEB PAGEANALYSIS 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16"/>
          <p:cNvSpPr>
            <a:spLocks noChangeArrowheads="1"/>
          </p:cNvSpPr>
          <p:nvPr/>
        </p:nvSpPr>
        <p:spPr bwMode="auto">
          <a:xfrm>
            <a:off x="337820" y="5311775"/>
            <a:ext cx="54159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 eaLnBrk="1" hangingPunct="1">
              <a:lnSpc>
                <a:spcPct val="150000"/>
              </a:lnSpc>
            </a:pPr>
            <a:r>
              <a:rPr lang="zh-CN" sz="1600" dirty="0">
                <a:solidFill>
                  <a:srgbClr val="3F88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https://movie.douban.com/top250</a:t>
            </a:r>
            <a:endParaRPr lang="zh-CN" sz="1600" dirty="0">
              <a:solidFill>
                <a:srgbClr val="3F88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001"/>
          <p:cNvPicPr>
            <a:picLocks noChangeAspect="1"/>
          </p:cNvPicPr>
          <p:nvPr/>
        </p:nvPicPr>
        <p:blipFill>
          <a:blip r:embed="rId1"/>
          <a:srcRect t="43888"/>
          <a:stretch>
            <a:fillRect/>
          </a:stretch>
        </p:blipFill>
        <p:spPr>
          <a:xfrm>
            <a:off x="412750" y="1177925"/>
            <a:ext cx="7536815" cy="193802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87755" y="6101715"/>
            <a:ext cx="1463040" cy="322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Lato Regular"/>
              </a:rPr>
              <a:t>第一页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隶书" panose="02010509060101010101" charset="-122"/>
              <a:ea typeface="隶书" panose="02010509060101010101" charset="-122"/>
              <a:cs typeface="Lato Regular"/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8257540" y="6101715"/>
            <a:ext cx="1463040" cy="322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Lato Regular"/>
              </a:rPr>
              <a:t>第二页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隶书" panose="02010509060101010101" charset="-122"/>
              <a:ea typeface="隶书" panose="02010509060101010101" charset="-122"/>
              <a:cs typeface="Lato Regular"/>
            </a:endParaRPr>
          </a:p>
        </p:txBody>
      </p:sp>
      <p:pic>
        <p:nvPicPr>
          <p:cNvPr id="44" name="图片 43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5" y="2973705"/>
            <a:ext cx="7373620" cy="1790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6" name="矩形 16"/>
          <p:cNvSpPr>
            <a:spLocks noChangeArrowheads="1"/>
          </p:cNvSpPr>
          <p:nvPr/>
        </p:nvSpPr>
        <p:spPr bwMode="auto">
          <a:xfrm>
            <a:off x="6191250" y="5302885"/>
            <a:ext cx="54159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 eaLnBrk="1" hangingPunct="1">
              <a:lnSpc>
                <a:spcPct val="150000"/>
              </a:lnSpc>
            </a:pPr>
            <a:r>
              <a:rPr lang="zh-CN" sz="1600" dirty="0">
                <a:solidFill>
                  <a:srgbClr val="3F88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https://movie.douban.com/top250?start=25&amp;filter=</a:t>
            </a:r>
            <a:endParaRPr lang="zh-CN" sz="1600" dirty="0">
              <a:solidFill>
                <a:srgbClr val="3F88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16"/>
          <p:cNvSpPr>
            <a:spLocks noChangeArrowheads="1"/>
          </p:cNvSpPr>
          <p:nvPr/>
        </p:nvSpPr>
        <p:spPr bwMode="auto">
          <a:xfrm>
            <a:off x="7949565" y="1247140"/>
            <a:ext cx="4242435" cy="153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 eaLnBrk="1" hangingPunct="1">
              <a:lnSpc>
                <a:spcPct val="260000"/>
              </a:lnSpc>
            </a:pPr>
            <a:r>
              <a:rPr lang="zh-CN" b="1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lt"/>
              </a:rPr>
              <a:t>由此可发现，该网页分为三</a:t>
            </a:r>
            <a:r>
              <a:rPr lang="zh-CN" altLang="en-US" b="1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lt"/>
              </a:rPr>
              <a:t>部分</a:t>
            </a:r>
            <a:endParaRPr lang="zh-CN" altLang="en-US" b="1" dirty="0">
              <a:solidFill>
                <a:schemeClr val="tx2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lt"/>
            </a:endParaRPr>
          </a:p>
          <a:p>
            <a:pPr algn="l" eaLnBrk="1" hangingPunct="1">
              <a:lnSpc>
                <a:spcPct val="260000"/>
              </a:lnSpc>
            </a:pPr>
            <a:r>
              <a:rPr lang="zh-CN" altLang="en-US" b="1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lt"/>
              </a:rPr>
              <a:t>每翻一页网址为</a:t>
            </a:r>
            <a:r>
              <a:rPr lang="en-US" altLang="zh-CN" b="1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lt"/>
              </a:rPr>
              <a:t>set_page += 1 * 25</a:t>
            </a:r>
            <a:endParaRPr lang="en-US" altLang="zh-CN" b="1" dirty="0">
              <a:solidFill>
                <a:schemeClr val="tx2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lt"/>
            </a:endParaRPr>
          </a:p>
        </p:txBody>
      </p:sp>
      <p:sp>
        <p:nvSpPr>
          <p:cNvPr id="57" name="Freeform 28"/>
          <p:cNvSpPr>
            <a:spLocks noEditPoints="1"/>
          </p:cNvSpPr>
          <p:nvPr/>
        </p:nvSpPr>
        <p:spPr bwMode="auto">
          <a:xfrm>
            <a:off x="815975" y="3352800"/>
            <a:ext cx="2505075" cy="158750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Straight Connector 16"/>
          <p:cNvCxnSpPr/>
          <p:nvPr/>
        </p:nvCxnSpPr>
        <p:spPr>
          <a:xfrm flipH="1">
            <a:off x="29845" y="1113790"/>
            <a:ext cx="12192000" cy="10160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483545" y="1880707"/>
            <a:ext cx="4348468" cy="1202224"/>
            <a:chOff x="6081486" y="800550"/>
            <a:chExt cx="4348468" cy="1202224"/>
          </a:xfrm>
        </p:grpSpPr>
        <p:sp>
          <p:nvSpPr>
            <p:cNvPr id="11" name="文本框 10"/>
            <p:cNvSpPr txBox="1"/>
            <p:nvPr/>
          </p:nvSpPr>
          <p:spPr>
            <a:xfrm>
              <a:off x="6124654" y="800550"/>
              <a:ext cx="430530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Writing a crawler</a:t>
              </a:r>
              <a:endParaRPr lang="en-US" altLang="zh-CN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81486" y="1296019"/>
              <a:ext cx="38372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编写爬虫</a:t>
              </a:r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367789" cy="645160"/>
            <a:chOff x="956666" y="3447854"/>
            <a:chExt cx="3367789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38405" y="3447854"/>
              <a:ext cx="268605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数据获取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6" name="图片 55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780" y="1156335"/>
            <a:ext cx="9298940" cy="556006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8" name="文本框 57"/>
          <p:cNvSpPr txBox="1"/>
          <p:nvPr/>
        </p:nvSpPr>
        <p:spPr>
          <a:xfrm>
            <a:off x="101600" y="1156335"/>
            <a:ext cx="2629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n>
                  <a:solidFill>
                    <a:schemeClr val="tx1"/>
                  </a:solidFill>
                </a:ln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Scrapy</a:t>
            </a:r>
            <a:r>
              <a:rPr lang="zh-CN" altLang="en-US" sz="2000">
                <a:ln>
                  <a:solidFill>
                    <a:schemeClr val="tx1"/>
                  </a:solidFill>
                </a:ln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框架爬取数据</a:t>
            </a:r>
            <a:endParaRPr lang="zh-CN" altLang="en-US" sz="2000">
              <a:ln>
                <a:solidFill>
                  <a:schemeClr val="tx1"/>
                </a:solidFill>
              </a:ln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3685" y="1793240"/>
            <a:ext cx="24574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</a:rPr>
              <a:t>爬取的数据：排名，电影链接，海报链接，电影名称，上映国家，上映年份，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</a:rPr>
              <a:t>电影类型，导演名字，电影评分，评分人数</a:t>
            </a:r>
            <a:r>
              <a:rPr lang="zh-CN" altLang="en-US" sz="2400">
                <a:solidFill>
                  <a:schemeClr val="accent1"/>
                </a:solidFill>
              </a:rPr>
              <a:t>；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" name="Straight Connector 16"/>
          <p:cNvCxnSpPr/>
          <p:nvPr/>
        </p:nvCxnSpPr>
        <p:spPr>
          <a:xfrm flipH="1">
            <a:off x="29845" y="1113790"/>
            <a:ext cx="12192000" cy="10160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483485" y="1880870"/>
            <a:ext cx="5485130" cy="1202178"/>
            <a:chOff x="6081486" y="800550"/>
            <a:chExt cx="4348468" cy="1202290"/>
          </a:xfrm>
        </p:grpSpPr>
        <p:sp>
          <p:nvSpPr>
            <p:cNvPr id="11" name="文本框 10"/>
            <p:cNvSpPr txBox="1"/>
            <p:nvPr/>
          </p:nvSpPr>
          <p:spPr>
            <a:xfrm>
              <a:off x="6124654" y="800550"/>
              <a:ext cx="4305300" cy="5836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storage and cleaning</a:t>
              </a:r>
              <a:endParaRPr lang="en-US" altLang="zh-CN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81486" y="1296019"/>
              <a:ext cx="3837214" cy="70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</a:t>
              </a:r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储与</a:t>
              </a:r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清洗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1"/>
          <p:cNvSpPr txBox="1"/>
          <p:nvPr/>
        </p:nvSpPr>
        <p:spPr>
          <a:xfrm>
            <a:off x="2490254" y="3227114"/>
            <a:ext cx="101727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Arial" panose="020B0604020202020204" pitchFamily="34" charset="0"/>
              </a:rPr>
              <a:t>存储</a:t>
            </a:r>
            <a:r>
              <a:rPr lang="en-US" altLang="zh-CN" sz="2000" b="1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Arial" panose="020B0604020202020204" pitchFamily="34" charset="0"/>
              </a:rPr>
              <a:t>CSV</a:t>
            </a:r>
            <a:endParaRPr lang="en-US" altLang="zh-CN" sz="2000" b="1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619679" y="3216205"/>
            <a:ext cx="139192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+mn-ea"/>
                <a:sym typeface="Arial" panose="020B0604020202020204" pitchFamily="34" charset="0"/>
              </a:rPr>
              <a:t>导入数据库</a:t>
            </a:r>
            <a:endParaRPr lang="zh-CN" altLang="en-US" sz="20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11"/>
          <p:cNvSpPr txBox="1"/>
          <p:nvPr/>
        </p:nvSpPr>
        <p:spPr>
          <a:xfrm>
            <a:off x="2502954" y="3716064"/>
            <a:ext cx="113792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cs typeface="+mn-ea"/>
                <a:sym typeface="Arial" panose="020B0604020202020204" pitchFamily="34" charset="0"/>
              </a:rPr>
              <a:t>数据清洗</a:t>
            </a:r>
            <a:endParaRPr lang="zh-CN" altLang="en-US" sz="20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527810" cy="645160"/>
            <a:chOff x="956666" y="3447854"/>
            <a:chExt cx="3527810" cy="645160"/>
          </a:xfrm>
        </p:grpSpPr>
        <p:sp>
          <p:nvSpPr>
            <p:cNvPr id="8" name="TextBox 38"/>
            <p:cNvSpPr txBox="1"/>
            <p:nvPr/>
          </p:nvSpPr>
          <p:spPr>
            <a:xfrm>
              <a:off x="1638406" y="3447854"/>
              <a:ext cx="2846070" cy="64516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l"/>
              <a:r>
                <a:rPr lang="zh-CN" altLang="en-US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数据存储</a:t>
              </a:r>
              <a:r>
                <a:rPr lang="en-US" altLang="zh-CN" sz="2800" b="1" spc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CSV</a:t>
              </a:r>
              <a:endParaRPr lang="en-US" altLang="zh-CN" sz="2800" b="1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l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 storage CSV</a:t>
              </a:r>
              <a:endParaRPr lang="en-US" alt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4958" y="1761021"/>
            <a:ext cx="3681817" cy="3785167"/>
            <a:chOff x="1002213" y="2192821"/>
            <a:chExt cx="3681817" cy="3785167"/>
          </a:xfrm>
        </p:grpSpPr>
        <p:sp>
          <p:nvSpPr>
            <p:cNvPr id="3" name="Oval 2"/>
            <p:cNvSpPr/>
            <p:nvPr/>
          </p:nvSpPr>
          <p:spPr>
            <a:xfrm rot="18199285">
              <a:off x="1011030" y="2574358"/>
              <a:ext cx="3072664" cy="3090298"/>
            </a:xfrm>
            <a:prstGeom prst="ellipse">
              <a:avLst/>
            </a:prstGeom>
            <a:gradFill>
              <a:gsLst>
                <a:gs pos="0">
                  <a:schemeClr val="accent1">
                    <a:lumMod val="67000"/>
                    <a:lumOff val="33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53975" cmpd="dbl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sp>
          <p:nvSpPr>
            <p:cNvPr id="18" name="Oval 3"/>
            <p:cNvSpPr/>
            <p:nvPr/>
          </p:nvSpPr>
          <p:spPr>
            <a:xfrm rot="18199285">
              <a:off x="3098928" y="2189776"/>
              <a:ext cx="1061002" cy="1067091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  <a:effectLst>
              <a:outerShdw dist="50800" dir="5400000" algn="ctr" rotWithShape="0">
                <a:srgbClr val="000000">
                  <a:alpha val="13000"/>
                </a:srgb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25" name="Oval 4"/>
            <p:cNvSpPr/>
            <p:nvPr/>
          </p:nvSpPr>
          <p:spPr>
            <a:xfrm rot="18199285">
              <a:off x="3716714" y="3343018"/>
              <a:ext cx="964548" cy="9700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29" name="Oval 5"/>
            <p:cNvSpPr/>
            <p:nvPr/>
          </p:nvSpPr>
          <p:spPr>
            <a:xfrm rot="18199285">
              <a:off x="3530650" y="4578256"/>
              <a:ext cx="866865" cy="871840"/>
            </a:xfrm>
            <a:prstGeom prst="round2DiagRect">
              <a:avLst/>
            </a:prstGeom>
            <a:solidFill>
              <a:srgbClr val="5B9BD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30" name="Oval 6"/>
            <p:cNvSpPr/>
            <p:nvPr/>
          </p:nvSpPr>
          <p:spPr>
            <a:xfrm rot="18199285">
              <a:off x="2763942" y="5251571"/>
              <a:ext cx="724339" cy="728495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 b="1">
                <a:latin typeface="Open Sans" pitchFamily="34" charset="0"/>
              </a:endParaRPr>
            </a:p>
          </p:txBody>
        </p:sp>
        <p:sp>
          <p:nvSpPr>
            <p:cNvPr id="32" name="Freeform 63"/>
            <p:cNvSpPr>
              <a:spLocks noEditPoints="1"/>
            </p:cNvSpPr>
            <p:nvPr/>
          </p:nvSpPr>
          <p:spPr bwMode="auto">
            <a:xfrm>
              <a:off x="3984163" y="3565199"/>
              <a:ext cx="429649" cy="581291"/>
            </a:xfrm>
            <a:custGeom>
              <a:avLst/>
              <a:gdLst>
                <a:gd name="T0" fmla="*/ 92 w 102"/>
                <a:gd name="T1" fmla="*/ 0 h 138"/>
                <a:gd name="T2" fmla="*/ 10 w 102"/>
                <a:gd name="T3" fmla="*/ 0 h 138"/>
                <a:gd name="T4" fmla="*/ 0 w 102"/>
                <a:gd name="T5" fmla="*/ 10 h 138"/>
                <a:gd name="T6" fmla="*/ 0 w 102"/>
                <a:gd name="T7" fmla="*/ 129 h 138"/>
                <a:gd name="T8" fmla="*/ 10 w 102"/>
                <a:gd name="T9" fmla="*/ 138 h 138"/>
                <a:gd name="T10" fmla="*/ 92 w 102"/>
                <a:gd name="T11" fmla="*/ 138 h 138"/>
                <a:gd name="T12" fmla="*/ 102 w 102"/>
                <a:gd name="T13" fmla="*/ 129 h 138"/>
                <a:gd name="T14" fmla="*/ 102 w 102"/>
                <a:gd name="T15" fmla="*/ 10 h 138"/>
                <a:gd name="T16" fmla="*/ 92 w 102"/>
                <a:gd name="T17" fmla="*/ 0 h 138"/>
                <a:gd name="T18" fmla="*/ 51 w 102"/>
                <a:gd name="T19" fmla="*/ 135 h 138"/>
                <a:gd name="T20" fmla="*/ 45 w 102"/>
                <a:gd name="T21" fmla="*/ 129 h 138"/>
                <a:gd name="T22" fmla="*/ 51 w 102"/>
                <a:gd name="T23" fmla="*/ 124 h 138"/>
                <a:gd name="T24" fmla="*/ 57 w 102"/>
                <a:gd name="T25" fmla="*/ 129 h 138"/>
                <a:gd name="T26" fmla="*/ 51 w 102"/>
                <a:gd name="T27" fmla="*/ 135 h 138"/>
                <a:gd name="T28" fmla="*/ 92 w 102"/>
                <a:gd name="T29" fmla="*/ 119 h 138"/>
                <a:gd name="T30" fmla="*/ 10 w 102"/>
                <a:gd name="T31" fmla="*/ 119 h 138"/>
                <a:gd name="T32" fmla="*/ 10 w 102"/>
                <a:gd name="T33" fmla="*/ 11 h 138"/>
                <a:gd name="T34" fmla="*/ 92 w 102"/>
                <a:gd name="T35" fmla="*/ 11 h 138"/>
                <a:gd name="T36" fmla="*/ 92 w 102"/>
                <a:gd name="T37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38">
                  <a:moveTo>
                    <a:pt x="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4"/>
                    <a:pt x="5" y="138"/>
                    <a:pt x="10" y="138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7" y="138"/>
                    <a:pt x="102" y="134"/>
                    <a:pt x="102" y="12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4"/>
                    <a:pt x="97" y="0"/>
                    <a:pt x="92" y="0"/>
                  </a:cubicBezTo>
                  <a:close/>
                  <a:moveTo>
                    <a:pt x="51" y="135"/>
                  </a:moveTo>
                  <a:cubicBezTo>
                    <a:pt x="48" y="135"/>
                    <a:pt x="45" y="132"/>
                    <a:pt x="45" y="129"/>
                  </a:cubicBezTo>
                  <a:cubicBezTo>
                    <a:pt x="45" y="126"/>
                    <a:pt x="48" y="124"/>
                    <a:pt x="51" y="124"/>
                  </a:cubicBezTo>
                  <a:cubicBezTo>
                    <a:pt x="54" y="124"/>
                    <a:pt x="57" y="126"/>
                    <a:pt x="57" y="129"/>
                  </a:cubicBezTo>
                  <a:cubicBezTo>
                    <a:pt x="57" y="132"/>
                    <a:pt x="54" y="135"/>
                    <a:pt x="51" y="135"/>
                  </a:cubicBezTo>
                  <a:close/>
                  <a:moveTo>
                    <a:pt x="92" y="119"/>
                  </a:moveTo>
                  <a:cubicBezTo>
                    <a:pt x="10" y="119"/>
                    <a:pt x="10" y="119"/>
                    <a:pt x="10" y="11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2" y="11"/>
                    <a:pt x="92" y="11"/>
                    <a:pt x="92" y="11"/>
                  </a:cubicBezTo>
                  <a:lnTo>
                    <a:pt x="92" y="119"/>
                  </a:lnTo>
                  <a:close/>
                </a:path>
              </a:pathLst>
            </a:custGeom>
            <a:solidFill>
              <a:srgbClr val="113F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3349842" y="2465456"/>
              <a:ext cx="559177" cy="533904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rgbClr val="113F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grpSp>
          <p:nvGrpSpPr>
            <p:cNvPr id="34" name="Group 11"/>
            <p:cNvGrpSpPr/>
            <p:nvPr/>
          </p:nvGrpSpPr>
          <p:grpSpPr>
            <a:xfrm>
              <a:off x="2928510" y="5473537"/>
              <a:ext cx="389923" cy="289364"/>
              <a:chOff x="5129089" y="3156352"/>
              <a:chExt cx="474198" cy="351905"/>
            </a:xfrm>
            <a:solidFill>
              <a:schemeClr val="bg1"/>
            </a:solidFill>
          </p:grpSpPr>
          <p:sp>
            <p:nvSpPr>
              <p:cNvPr id="35" name="Freeform 66"/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6" name="Freeform 67"/>
              <p:cNvSpPr/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grpSp>
          <p:nvGrpSpPr>
            <p:cNvPr id="37" name="Group 14"/>
            <p:cNvGrpSpPr/>
            <p:nvPr/>
          </p:nvGrpSpPr>
          <p:grpSpPr>
            <a:xfrm>
              <a:off x="3723571" y="4742900"/>
              <a:ext cx="481023" cy="542552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38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9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solidFill>
                <a:srgbClr val="113F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40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2122953" y="3092327"/>
              <a:ext cx="796477" cy="770502"/>
              <a:chOff x="1119268" y="4013950"/>
              <a:chExt cx="456607" cy="441716"/>
            </a:xfrm>
            <a:solidFill>
              <a:schemeClr val="bg1"/>
            </a:solidFill>
          </p:grpSpPr>
          <p:sp>
            <p:nvSpPr>
              <p:cNvPr id="26" name="Freeform 129"/>
              <p:cNvSpPr/>
              <p:nvPr/>
            </p:nvSpPr>
            <p:spPr bwMode="auto">
              <a:xfrm>
                <a:off x="1149096" y="4196105"/>
                <a:ext cx="426779" cy="157235"/>
              </a:xfrm>
              <a:custGeom>
                <a:avLst/>
                <a:gdLst>
                  <a:gd name="T0" fmla="*/ 86 w 171"/>
                  <a:gd name="T1" fmla="*/ 36 h 63"/>
                  <a:gd name="T2" fmla="*/ 24 w 171"/>
                  <a:gd name="T3" fmla="*/ 0 h 63"/>
                  <a:gd name="T4" fmla="*/ 0 w 171"/>
                  <a:gd name="T5" fmla="*/ 15 h 63"/>
                  <a:gd name="T6" fmla="*/ 86 w 171"/>
                  <a:gd name="T7" fmla="*/ 63 h 63"/>
                  <a:gd name="T8" fmla="*/ 171 w 171"/>
                  <a:gd name="T9" fmla="*/ 15 h 63"/>
                  <a:gd name="T10" fmla="*/ 147 w 171"/>
                  <a:gd name="T11" fmla="*/ 0 h 63"/>
                  <a:gd name="T12" fmla="*/ 86 w 171"/>
                  <a:gd name="T13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3">
                    <a:moveTo>
                      <a:pt x="86" y="36"/>
                    </a:moveTo>
                    <a:lnTo>
                      <a:pt x="24" y="0"/>
                    </a:lnTo>
                    <a:lnTo>
                      <a:pt x="0" y="15"/>
                    </a:lnTo>
                    <a:lnTo>
                      <a:pt x="86" y="63"/>
                    </a:lnTo>
                    <a:lnTo>
                      <a:pt x="171" y="15"/>
                    </a:lnTo>
                    <a:lnTo>
                      <a:pt x="147" y="0"/>
                    </a:lnTo>
                    <a:lnTo>
                      <a:pt x="86" y="36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>
                <a:solidFill>
                  <a:srgbClr val="4472C4"/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27" name="Freeform 130"/>
              <p:cNvSpPr/>
              <p:nvPr/>
            </p:nvSpPr>
            <p:spPr bwMode="auto">
              <a:xfrm>
                <a:off x="1134426" y="4300928"/>
                <a:ext cx="426779" cy="154738"/>
              </a:xfrm>
              <a:custGeom>
                <a:avLst/>
                <a:gdLst>
                  <a:gd name="T0" fmla="*/ 86 w 171"/>
                  <a:gd name="T1" fmla="*/ 34 h 62"/>
                  <a:gd name="T2" fmla="*/ 24 w 171"/>
                  <a:gd name="T3" fmla="*/ 0 h 62"/>
                  <a:gd name="T4" fmla="*/ 0 w 171"/>
                  <a:gd name="T5" fmla="*/ 13 h 62"/>
                  <a:gd name="T6" fmla="*/ 86 w 171"/>
                  <a:gd name="T7" fmla="*/ 62 h 62"/>
                  <a:gd name="T8" fmla="*/ 171 w 171"/>
                  <a:gd name="T9" fmla="*/ 13 h 62"/>
                  <a:gd name="T10" fmla="*/ 147 w 171"/>
                  <a:gd name="T11" fmla="*/ 0 h 62"/>
                  <a:gd name="T12" fmla="*/ 86 w 171"/>
                  <a:gd name="T13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2">
                    <a:moveTo>
                      <a:pt x="86" y="34"/>
                    </a:moveTo>
                    <a:lnTo>
                      <a:pt x="24" y="0"/>
                    </a:lnTo>
                    <a:lnTo>
                      <a:pt x="0" y="13"/>
                    </a:lnTo>
                    <a:lnTo>
                      <a:pt x="86" y="62"/>
                    </a:lnTo>
                    <a:lnTo>
                      <a:pt x="171" y="13"/>
                    </a:lnTo>
                    <a:lnTo>
                      <a:pt x="147" y="0"/>
                    </a:lnTo>
                    <a:lnTo>
                      <a:pt x="86" y="34"/>
                    </a:lnTo>
                    <a:close/>
                  </a:path>
                </a:pathLst>
              </a:custGeom>
              <a:solidFill>
                <a:srgbClr val="5B9BD5"/>
              </a:solidFill>
              <a:ln w="38100">
                <a:solidFill>
                  <a:schemeClr val="accent1"/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28" name="Freeform 131"/>
              <p:cNvSpPr/>
              <p:nvPr/>
            </p:nvSpPr>
            <p:spPr bwMode="auto">
              <a:xfrm>
                <a:off x="1119268" y="4013950"/>
                <a:ext cx="426779" cy="242092"/>
              </a:xfrm>
              <a:custGeom>
                <a:avLst/>
                <a:gdLst>
                  <a:gd name="T0" fmla="*/ 171 w 171"/>
                  <a:gd name="T1" fmla="*/ 48 h 97"/>
                  <a:gd name="T2" fmla="*/ 86 w 171"/>
                  <a:gd name="T3" fmla="*/ 0 h 97"/>
                  <a:gd name="T4" fmla="*/ 0 w 171"/>
                  <a:gd name="T5" fmla="*/ 48 h 97"/>
                  <a:gd name="T6" fmla="*/ 86 w 171"/>
                  <a:gd name="T7" fmla="*/ 97 h 97"/>
                  <a:gd name="T8" fmla="*/ 171 w 171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7">
                    <a:moveTo>
                      <a:pt x="171" y="48"/>
                    </a:moveTo>
                    <a:lnTo>
                      <a:pt x="86" y="0"/>
                    </a:lnTo>
                    <a:lnTo>
                      <a:pt x="0" y="48"/>
                    </a:lnTo>
                    <a:lnTo>
                      <a:pt x="86" y="97"/>
                    </a:lnTo>
                    <a:lnTo>
                      <a:pt x="171" y="48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01672" y="4301300"/>
              <a:ext cx="2090553" cy="7067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将所爬取的数据存储到</a:t>
              </a:r>
              <a:r>
                <a:rPr lang="en-US" altLang="zh-CN" sz="2000" b="1" dirty="0">
                  <a:solidFill>
                    <a:schemeClr val="accent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CSV</a:t>
              </a:r>
              <a:endParaRPr lang="en-US" altLang="zh-CN" sz="2000" b="1" dirty="0">
                <a:solidFill>
                  <a:schemeClr val="accent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</p:grp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rcRect l="-253" t="15471" r="253" b="-36925"/>
          <a:stretch>
            <a:fillRect/>
          </a:stretch>
        </p:blipFill>
        <p:spPr>
          <a:xfrm>
            <a:off x="4098925" y="1203960"/>
            <a:ext cx="8102600" cy="361251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图片 4" descr="007"/>
          <p:cNvPicPr>
            <a:picLocks noChangeAspect="1"/>
          </p:cNvPicPr>
          <p:nvPr/>
        </p:nvPicPr>
        <p:blipFill>
          <a:blip r:embed="rId2"/>
          <a:srcRect l="381" t="-19912" r="-381" b="43007"/>
          <a:stretch>
            <a:fillRect/>
          </a:stretch>
        </p:blipFill>
        <p:spPr>
          <a:xfrm>
            <a:off x="4140835" y="2193290"/>
            <a:ext cx="8081010" cy="4664710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6" name="Straight Connector 16"/>
          <p:cNvCxnSpPr/>
          <p:nvPr/>
        </p:nvCxnSpPr>
        <p:spPr>
          <a:xfrm flipH="1">
            <a:off x="29845" y="1113790"/>
            <a:ext cx="12192000" cy="10160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演示</Application>
  <PresentationFormat>自定义</PresentationFormat>
  <Paragraphs>144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华文新魏</vt:lpstr>
      <vt:lpstr>华文琥珀</vt:lpstr>
      <vt:lpstr>华文行楷</vt:lpstr>
      <vt:lpstr>Poppins SemiBold</vt:lpstr>
      <vt:lpstr>Segoe Print</vt:lpstr>
      <vt:lpstr>Microsoft JhengHei Light</vt:lpstr>
      <vt:lpstr>腾祥范笑歌楷书简繁合集</vt:lpstr>
      <vt:lpstr>隶书</vt:lpstr>
      <vt:lpstr>Lato Regular</vt:lpstr>
      <vt:lpstr>华文楷体</vt:lpstr>
      <vt:lpstr>Open Sans</vt:lpstr>
      <vt:lpstr>Wingdings</vt:lpstr>
      <vt:lpstr>Arial Unicode MS</vt:lpstr>
      <vt:lpstr>等线 Light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姚玲</cp:lastModifiedBy>
  <cp:revision>255</cp:revision>
  <dcterms:created xsi:type="dcterms:W3CDTF">2018-02-23T07:21:00Z</dcterms:created>
  <dcterms:modified xsi:type="dcterms:W3CDTF">2022-06-23T08:00:12Z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FB4B0ED7518249FF894B0A9A337BC6BD</vt:lpwstr>
  </property>
  <property fmtid="{D5CDD505-2E9C-101B-9397-08002B2CF9AE}" pid="3" name="KSOProductBuildVer">
    <vt:lpwstr>2052-11.1.0.10463</vt:lpwstr>
  </property>
</Properties>
</file>