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62" r:id="rId6"/>
    <p:sldId id="260" r:id="rId7"/>
    <p:sldId id="267" r:id="rId8"/>
    <p:sldId id="263" r:id="rId9"/>
    <p:sldId id="269" r:id="rId10"/>
    <p:sldId id="264" r:id="rId11"/>
    <p:sldId id="270" r:id="rId12"/>
    <p:sldId id="295" r:id="rId13"/>
    <p:sldId id="271" r:id="rId14"/>
    <p:sldId id="272" r:id="rId15"/>
    <p:sldId id="265" r:id="rId16"/>
    <p:sldId id="273" r:id="rId17"/>
    <p:sldId id="274" r:id="rId18"/>
    <p:sldId id="283" r:id="rId19"/>
    <p:sldId id="275" r:id="rId20"/>
    <p:sldId id="276" r:id="rId21"/>
    <p:sldId id="309" r:id="rId22"/>
    <p:sldId id="308" r:id="rId23"/>
    <p:sldId id="310" r:id="rId24"/>
    <p:sldId id="297" r:id="rId25"/>
    <p:sldId id="316" r:id="rId26"/>
    <p:sldId id="266" r:id="rId27"/>
  </p:sldIdLst>
  <p:sldSz cx="12192000" cy="6858000"/>
  <p:notesSz cx="7103745" cy="10234295"/>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guide orient="horz" pos="2099"/>
        <p:guide pos="39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hyperlink" Target="http://www.rapidesign.cn/" TargetMode="Externa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hyperlink" Target="http://www.rapidesign.cn/" TargetMode="Externa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hyperlink" Target="http://www.rapidesign.cn/"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hyperlink" Target="http://www.rapidesign.cn/" TargetMode="Externa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hyperlink" Target="http://www.rapidesign.cn/" TargetMode="Externa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www.rapidesign.cn/" TargetMode="Externa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hyperlink" Target="http://www.rapidesign.cn/" TargetMode="Externa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hyperlink" Target="http://www.rapidesign.cn/" TargetMode="Externa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0" y="-2540"/>
            <a:ext cx="6817360" cy="6863715"/>
          </a:xfrm>
          <a:prstGeom prst="rect">
            <a:avLst/>
          </a:prstGeom>
        </p:spPr>
      </p:pic>
      <p:sp>
        <p:nvSpPr>
          <p:cNvPr id="11" name="文本框 10"/>
          <p:cNvSpPr txBox="1"/>
          <p:nvPr/>
        </p:nvSpPr>
        <p:spPr>
          <a:xfrm>
            <a:off x="4968240" y="2481580"/>
            <a:ext cx="6988810" cy="922020"/>
          </a:xfrm>
          <a:prstGeom prst="rect">
            <a:avLst/>
          </a:prstGeom>
          <a:noFill/>
          <a:effectLst/>
        </p:spPr>
        <p:txBody>
          <a:bodyPr wrap="square" rtlCol="0">
            <a:spAutoFit/>
          </a:bodyPr>
          <a:lstStyle/>
          <a:p>
            <a:pPr algn="r"/>
            <a:r>
              <a:rPr lang="en-US" sz="5400">
                <a:solidFill>
                  <a:srgbClr val="6AE7FF"/>
                </a:solidFill>
                <a:effectLst/>
                <a:latin typeface="微软雅黑" panose="020B0503020204020204" charset="-122"/>
                <a:ea typeface="微软雅黑" panose="020B0503020204020204" charset="-122"/>
              </a:rPr>
              <a:t>A</a:t>
            </a:r>
            <a:r>
              <a:rPr lang="zh-CN" altLang="en-US" sz="5400">
                <a:solidFill>
                  <a:srgbClr val="6AE7FF"/>
                </a:solidFill>
                <a:effectLst/>
                <a:latin typeface="微软雅黑" panose="020B0503020204020204" charset="-122"/>
                <a:ea typeface="微软雅黑" panose="020B0503020204020204" charset="-122"/>
              </a:rPr>
              <a:t>股上市公司数据分析</a:t>
            </a:r>
            <a:endParaRPr lang="zh-CN" altLang="en-US" sz="5400">
              <a:solidFill>
                <a:srgbClr val="6AE7FF"/>
              </a:solidFill>
              <a:effectLst/>
              <a:latin typeface="微软雅黑" panose="020B0503020204020204" charset="-122"/>
              <a:ea typeface="微软雅黑" panose="020B0503020204020204" charset="-122"/>
            </a:endParaRPr>
          </a:p>
        </p:txBody>
      </p:sp>
      <p:sp>
        <p:nvSpPr>
          <p:cNvPr id="8" name="文本框 7"/>
          <p:cNvSpPr txBox="1"/>
          <p:nvPr/>
        </p:nvSpPr>
        <p:spPr>
          <a:xfrm>
            <a:off x="6468110" y="3747770"/>
            <a:ext cx="4707890" cy="368300"/>
          </a:xfrm>
          <a:prstGeom prst="rect">
            <a:avLst/>
          </a:prstGeom>
          <a:noFill/>
        </p:spPr>
        <p:txBody>
          <a:bodyPr wrap="square" rtlCol="0">
            <a:spAutoFit/>
          </a:bodyPr>
          <a:lstStyle/>
          <a:p>
            <a:pPr algn="r"/>
            <a:r>
              <a:rPr lang="zh-CN" altLang="en-US" dirty="0">
                <a:solidFill>
                  <a:srgbClr val="10FBFE"/>
                </a:solidFill>
                <a:latin typeface="微软雅黑" panose="020B0503020204020204" charset="-122"/>
                <a:ea typeface="微软雅黑" panose="020B0503020204020204" charset="-122"/>
              </a:rPr>
              <a:t>班级：</a:t>
            </a:r>
            <a:r>
              <a:rPr lang="en-US" altLang="zh-CN" dirty="0">
                <a:solidFill>
                  <a:srgbClr val="10FBFE"/>
                </a:solidFill>
                <a:latin typeface="微软雅黑" panose="020B0503020204020204" charset="-122"/>
                <a:ea typeface="微软雅黑" panose="020B0503020204020204" charset="-122"/>
              </a:rPr>
              <a:t>19</a:t>
            </a:r>
            <a:r>
              <a:rPr lang="zh-CN" altLang="en-US" dirty="0">
                <a:solidFill>
                  <a:srgbClr val="10FBFE"/>
                </a:solidFill>
                <a:latin typeface="微软雅黑" panose="020B0503020204020204" charset="-122"/>
                <a:ea typeface="微软雅黑" panose="020B0503020204020204" charset="-122"/>
              </a:rPr>
              <a:t>大数据技术与应用（</a:t>
            </a:r>
            <a:r>
              <a:rPr lang="en-US" altLang="zh-CN" dirty="0">
                <a:solidFill>
                  <a:srgbClr val="10FBFE"/>
                </a:solidFill>
                <a:latin typeface="微软雅黑" panose="020B0503020204020204" charset="-122"/>
                <a:ea typeface="微软雅黑" panose="020B0503020204020204" charset="-122"/>
              </a:rPr>
              <a:t>2</a:t>
            </a:r>
            <a:r>
              <a:rPr lang="zh-CN" altLang="en-US" dirty="0">
                <a:solidFill>
                  <a:srgbClr val="10FBFE"/>
                </a:solidFill>
                <a:latin typeface="微软雅黑" panose="020B0503020204020204" charset="-122"/>
                <a:ea typeface="微软雅黑" panose="020B0503020204020204" charset="-122"/>
              </a:rPr>
              <a:t>）班</a:t>
            </a:r>
            <a:endParaRPr lang="zh-CN" altLang="en-US" dirty="0">
              <a:solidFill>
                <a:srgbClr val="10FBFE"/>
              </a:solidFill>
              <a:latin typeface="微软雅黑" panose="020B0503020204020204" charset="-122"/>
              <a:ea typeface="微软雅黑" panose="020B0503020204020204" charset="-122"/>
            </a:endParaRPr>
          </a:p>
        </p:txBody>
      </p:sp>
      <p:sp>
        <p:nvSpPr>
          <p:cNvPr id="7" name="文本框 7"/>
          <p:cNvSpPr txBox="1"/>
          <p:nvPr/>
        </p:nvSpPr>
        <p:spPr>
          <a:xfrm>
            <a:off x="7253790" y="4230197"/>
            <a:ext cx="2181039" cy="368300"/>
          </a:xfrm>
          <a:prstGeom prst="rect">
            <a:avLst/>
          </a:prstGeom>
          <a:noFill/>
        </p:spPr>
        <p:txBody>
          <a:bodyPr wrap="square" rtlCol="0">
            <a:spAutoFit/>
          </a:bodyPr>
          <a:lstStyle/>
          <a:p>
            <a:pPr algn="r"/>
            <a:r>
              <a:rPr lang="zh-CN" altLang="en-US" dirty="0">
                <a:solidFill>
                  <a:srgbClr val="10FBFE"/>
                </a:solidFill>
                <a:latin typeface="微软雅黑" panose="020B0503020204020204" charset="-122"/>
                <a:ea typeface="微软雅黑" panose="020B0503020204020204" charset="-122"/>
              </a:rPr>
              <a:t>指导老师：姜永</a:t>
            </a:r>
            <a:r>
              <a:rPr lang="zh-CN" altLang="en-US" dirty="0">
                <a:solidFill>
                  <a:srgbClr val="10FBFE"/>
                </a:solidFill>
                <a:latin typeface="微软雅黑" panose="020B0503020204020204" charset="-122"/>
                <a:ea typeface="微软雅黑" panose="020B0503020204020204" charset="-122"/>
              </a:rPr>
              <a:t>成</a:t>
            </a:r>
            <a:endParaRPr lang="zh-CN" altLang="en-US" dirty="0">
              <a:solidFill>
                <a:srgbClr val="10FBFE"/>
              </a:solidFill>
              <a:latin typeface="微软雅黑" panose="020B0503020204020204" charset="-122"/>
              <a:ea typeface="微软雅黑" panose="020B0503020204020204" charset="-122"/>
            </a:endParaRPr>
          </a:p>
        </p:txBody>
      </p:sp>
      <p:sp>
        <p:nvSpPr>
          <p:cNvPr id="10" name="文本框 7"/>
          <p:cNvSpPr txBox="1"/>
          <p:nvPr/>
        </p:nvSpPr>
        <p:spPr>
          <a:xfrm>
            <a:off x="7070908" y="4670090"/>
            <a:ext cx="2181039" cy="369332"/>
          </a:xfrm>
          <a:prstGeom prst="rect">
            <a:avLst/>
          </a:prstGeom>
          <a:noFill/>
        </p:spPr>
        <p:txBody>
          <a:bodyPr wrap="square" rtlCol="0">
            <a:spAutoFit/>
          </a:bodyPr>
          <a:lstStyle/>
          <a:p>
            <a:pPr algn="r"/>
            <a:r>
              <a:rPr lang="zh-CN" altLang="en-US" dirty="0">
                <a:solidFill>
                  <a:srgbClr val="10FBFE"/>
                </a:solidFill>
                <a:latin typeface="微软雅黑" panose="020B0503020204020204" charset="-122"/>
                <a:ea typeface="微软雅黑" panose="020B0503020204020204" charset="-122"/>
              </a:rPr>
              <a:t>汇报人：陈露忆</a:t>
            </a:r>
            <a:endParaRPr lang="zh-CN" altLang="en-US" dirty="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950"/>
                            </p:stCondLst>
                            <p:childTnLst>
                              <p:par>
                                <p:cTn id="17" presetID="29" presetClass="entr"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1" dur="500"/>
                                        <p:tgtEl>
                                          <p:spTgt spid="8"/>
                                        </p:tgtEl>
                                      </p:cBhvr>
                                    </p:animEffect>
                                  </p:childTnLst>
                                </p:cTn>
                              </p:par>
                            </p:childTnLst>
                          </p:cTn>
                        </p:par>
                        <p:par>
                          <p:cTn id="22" fill="hold">
                            <p:stCondLst>
                              <p:cond delay="2450"/>
                            </p:stCondLst>
                            <p:childTnLst>
                              <p:par>
                                <p:cTn id="23" presetID="29"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7" dur="500"/>
                                        <p:tgtEl>
                                          <p:spTgt spid="7"/>
                                        </p:tgtEl>
                                      </p:cBhvr>
                                    </p:animEffect>
                                  </p:childTnLst>
                                </p:cTn>
                              </p:par>
                            </p:childTnLst>
                          </p:cTn>
                        </p:par>
                        <p:par>
                          <p:cTn id="28" fill="hold">
                            <p:stCondLst>
                              <p:cond delay="2950"/>
                            </p:stCondLst>
                            <p:childTnLst>
                              <p:par>
                                <p:cTn id="29" presetID="29" presetClass="entr" presetSubtype="0" fill="hold" grpId="1"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ppt_x</p:attrName>
                                        </p:attrNameLst>
                                      </p:cBhvr>
                                      <p:tavLst>
                                        <p:tav tm="0">
                                          <p:val>
                                            <p:strVal val="#ppt_x-.2"/>
                                          </p:val>
                                        </p:tav>
                                        <p:tav tm="100000">
                                          <p:val>
                                            <p:strVal val="#ppt_x"/>
                                          </p:val>
                                        </p:tav>
                                      </p:tavLst>
                                    </p:anim>
                                    <p:anim calcmode="lin" valueType="num">
                                      <p:cBhvr>
                                        <p:cTn id="32"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8" grpId="1"/>
      <p:bldP spid="7" grpId="0"/>
      <p:bldP spid="7" grpId="1"/>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97505" y="2421890"/>
            <a:ext cx="1513205" cy="1568450"/>
          </a:xfrm>
          <a:prstGeom prst="rect">
            <a:avLst/>
          </a:prstGeom>
          <a:noFill/>
        </p:spPr>
        <p:txBody>
          <a:bodyPr wrap="square" rtlCol="0">
            <a:spAutoFit/>
          </a:bodyPr>
          <a:lstStyle/>
          <a:p>
            <a:pPr algn="r"/>
            <a:r>
              <a:rPr lang="en-US" altLang="zh-CN" sz="9600">
                <a:solidFill>
                  <a:srgbClr val="6AE7FF"/>
                </a:solidFill>
              </a:rPr>
              <a:t>04</a:t>
            </a:r>
            <a:endParaRPr lang="en-US" altLang="zh-CN" sz="9600">
              <a:solidFill>
                <a:srgbClr val="6AE7FF"/>
              </a:solidFill>
            </a:endParaRPr>
          </a:p>
        </p:txBody>
      </p:sp>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291330"/>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609465" y="2891155"/>
            <a:ext cx="6240780" cy="768350"/>
          </a:xfrm>
          <a:prstGeom prst="rect">
            <a:avLst/>
          </a:prstGeom>
          <a:noFill/>
        </p:spPr>
        <p:txBody>
          <a:bodyPr wrap="square" rtlCol="0">
            <a:spAutoFit/>
          </a:bodyPr>
          <a:lstStyle/>
          <a:p>
            <a:pPr algn="l"/>
            <a:r>
              <a:rPr lang="zh-CN" altLang="en-US" sz="4400" b="1">
                <a:solidFill>
                  <a:srgbClr val="6AE7FF"/>
                </a:solidFill>
                <a:latin typeface="微软雅黑" panose="020B0503020204020204" charset="-122"/>
                <a:ea typeface="微软雅黑" panose="020B0503020204020204" charset="-122"/>
                <a:sym typeface="+mn-ea"/>
              </a:rPr>
              <a:t>导入</a:t>
            </a:r>
            <a:r>
              <a:rPr lang="en-US" altLang="zh-CN" sz="4400" b="1">
                <a:solidFill>
                  <a:srgbClr val="6AE7FF"/>
                </a:solidFill>
                <a:latin typeface="微软雅黑" panose="020B0503020204020204" charset="-122"/>
                <a:ea typeface="微软雅黑" panose="020B0503020204020204" charset="-122"/>
                <a:sym typeface="+mn-ea"/>
              </a:rPr>
              <a:t>mysql</a:t>
            </a:r>
            <a:r>
              <a:rPr lang="zh-CN" altLang="en-US" sz="4400" b="1">
                <a:solidFill>
                  <a:srgbClr val="6AE7FF"/>
                </a:solidFill>
                <a:latin typeface="微软雅黑" panose="020B0503020204020204" charset="-122"/>
                <a:ea typeface="微软雅黑" panose="020B0503020204020204" charset="-122"/>
                <a:sym typeface="+mn-ea"/>
              </a:rPr>
              <a:t>与数据清洗</a:t>
            </a:r>
            <a:endParaRPr lang="zh-CN" altLang="en-US" sz="440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150" y="142240"/>
            <a:ext cx="677545" cy="56451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829310" y="143510"/>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导入</a:t>
            </a:r>
            <a:r>
              <a:rPr lang="en-US" altLang="zh-CN" sz="2800" b="1" dirty="0">
                <a:solidFill>
                  <a:srgbClr val="10FBFE"/>
                </a:solidFill>
                <a:latin typeface="微软雅黑" panose="020B0503020204020204" charset="-122"/>
                <a:ea typeface="微软雅黑" panose="020B0503020204020204" charset="-122"/>
                <a:sym typeface="+mn-ea"/>
              </a:rPr>
              <a:t>MYSQL</a:t>
            </a:r>
            <a:endParaRPr lang="en-US" altLang="zh-CN" sz="2800" b="1" dirty="0">
              <a:solidFill>
                <a:srgbClr val="10FBFE"/>
              </a:solidFill>
              <a:latin typeface="微软雅黑" panose="020B0503020204020204" charset="-122"/>
              <a:ea typeface="微软雅黑" panose="020B0503020204020204" charset="-122"/>
              <a:sym typeface="+mn-ea"/>
            </a:endParaRPr>
          </a:p>
        </p:txBody>
      </p:sp>
      <p:sp>
        <p:nvSpPr>
          <p:cNvPr id="55" name="矩形 54"/>
          <p:cNvSpPr/>
          <p:nvPr/>
        </p:nvSpPr>
        <p:spPr>
          <a:xfrm>
            <a:off x="3292475" y="782955"/>
            <a:ext cx="6118225" cy="553085"/>
          </a:xfrm>
          <a:prstGeom prst="rect">
            <a:avLst/>
          </a:prstGeom>
        </p:spPr>
        <p:txBody>
          <a:bodyPr wrap="square">
            <a:spAutoFit/>
          </a:bodyPr>
          <a:lstStyle/>
          <a:p>
            <a:pPr algn="ctr">
              <a:lnSpc>
                <a:spcPct val="150000"/>
              </a:lnSpc>
            </a:pPr>
            <a:r>
              <a:rPr lang="zh-CN" sz="2000" dirty="0">
                <a:solidFill>
                  <a:srgbClr val="10FBFE"/>
                </a:solidFill>
                <a:latin typeface="微软雅黑" panose="020B0503020204020204" charset="-122"/>
                <a:ea typeface="微软雅黑" panose="020B0503020204020204" charset="-122"/>
                <a:cs typeface="+mn-ea"/>
                <a:sym typeface="+mn-lt"/>
              </a:rPr>
              <a:t>将所爬取相关的数据导入到</a:t>
            </a:r>
            <a:r>
              <a:rPr lang="en-US" altLang="zh-CN" sz="2000" dirty="0">
                <a:solidFill>
                  <a:srgbClr val="10FBFE"/>
                </a:solidFill>
                <a:latin typeface="微软雅黑" panose="020B0503020204020204" charset="-122"/>
                <a:ea typeface="微软雅黑" panose="020B0503020204020204" charset="-122"/>
                <a:cs typeface="+mn-ea"/>
                <a:sym typeface="+mn-lt"/>
              </a:rPr>
              <a:t>MYSQL</a:t>
            </a:r>
            <a:endParaRPr lang="en-US" altLang="zh-CN" sz="2000" dirty="0">
              <a:solidFill>
                <a:srgbClr val="10FBFE"/>
              </a:solidFill>
              <a:latin typeface="微软雅黑" panose="020B0503020204020204" charset="-122"/>
              <a:ea typeface="微软雅黑" panose="020B0503020204020204" charset="-122"/>
              <a:cs typeface="+mn-ea"/>
              <a:sym typeface="+mn-lt"/>
            </a:endParaRPr>
          </a:p>
        </p:txBody>
      </p:sp>
      <p:pic>
        <p:nvPicPr>
          <p:cNvPr id="5" name="图片 4" descr="03"/>
          <p:cNvPicPr>
            <a:picLocks noChangeAspect="1"/>
          </p:cNvPicPr>
          <p:nvPr/>
        </p:nvPicPr>
        <p:blipFill>
          <a:blip r:embed="rId1"/>
          <a:stretch>
            <a:fillRect/>
          </a:stretch>
        </p:blipFill>
        <p:spPr>
          <a:xfrm>
            <a:off x="0" y="1601470"/>
            <a:ext cx="9185275" cy="5256530"/>
          </a:xfrm>
          <a:prstGeom prst="rect">
            <a:avLst/>
          </a:prstGeom>
        </p:spPr>
      </p:pic>
      <p:pic>
        <p:nvPicPr>
          <p:cNvPr id="7" name="图片 6" descr="04"/>
          <p:cNvPicPr>
            <a:picLocks noChangeAspect="1"/>
          </p:cNvPicPr>
          <p:nvPr/>
        </p:nvPicPr>
        <p:blipFill>
          <a:blip r:embed="rId2"/>
          <a:stretch>
            <a:fillRect/>
          </a:stretch>
        </p:blipFill>
        <p:spPr>
          <a:xfrm>
            <a:off x="6572250" y="1591310"/>
            <a:ext cx="5682615" cy="5256530"/>
          </a:xfrm>
          <a:prstGeom prst="rect">
            <a:avLst/>
          </a:prstGeom>
        </p:spPr>
      </p:pic>
      <p:grpSp>
        <p:nvGrpSpPr>
          <p:cNvPr id="50" name="组合 49"/>
          <p:cNvGrpSpPr/>
          <p:nvPr/>
        </p:nvGrpSpPr>
        <p:grpSpPr>
          <a:xfrm>
            <a:off x="298450" y="572135"/>
            <a:ext cx="4598035" cy="262255"/>
            <a:chOff x="611" y="1760"/>
            <a:chExt cx="7241" cy="413"/>
          </a:xfrm>
          <a:solidFill>
            <a:srgbClr val="6AE7FF"/>
          </a:solidFill>
        </p:grpSpPr>
        <p:sp>
          <p:nvSpPr>
            <p:cNvPr id="56" name="矩形 55"/>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65" name="statistics-on-laptop_82095"/>
          <p:cNvSpPr>
            <a:spLocks noChangeAspect="1"/>
          </p:cNvSpPr>
          <p:nvPr/>
        </p:nvSpPr>
        <p:spPr bwMode="auto">
          <a:xfrm>
            <a:off x="3819525" y="967105"/>
            <a:ext cx="445135" cy="33210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cxnSp>
        <p:nvCxnSpPr>
          <p:cNvPr id="28" name="直接连接符 27"/>
          <p:cNvCxnSpPr/>
          <p:nvPr/>
        </p:nvCxnSpPr>
        <p:spPr>
          <a:xfrm flipV="1">
            <a:off x="-20955" y="786130"/>
            <a:ext cx="12171680" cy="596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1500"/>
                            </p:stCondLst>
                            <p:childTnLst>
                              <p:par>
                                <p:cTn id="19" presetID="29" presetClass="entr" presetSubtype="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p:cTn id="21" dur="500" fill="hold"/>
                                        <p:tgtEl>
                                          <p:spTgt spid="50"/>
                                        </p:tgtEl>
                                        <p:attrNameLst>
                                          <p:attrName>ppt_x</p:attrName>
                                        </p:attrNameLst>
                                      </p:cBhvr>
                                      <p:tavLst>
                                        <p:tav tm="0">
                                          <p:val>
                                            <p:strVal val="#ppt_x-.2"/>
                                          </p:val>
                                        </p:tav>
                                        <p:tav tm="100000">
                                          <p:val>
                                            <p:strVal val="#ppt_x"/>
                                          </p:val>
                                        </p:tav>
                                      </p:tavLst>
                                    </p:anim>
                                    <p:anim calcmode="lin" valueType="num">
                                      <p:cBhvr>
                                        <p:cTn id="22" dur="5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23" dur="500"/>
                                        <p:tgtEl>
                                          <p:spTgt spid="50"/>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par>
                          <p:cTn id="28" fill="hold">
                            <p:stCondLst>
                              <p:cond delay="2500"/>
                            </p:stCondLst>
                            <p:childTnLst>
                              <p:par>
                                <p:cTn id="29" presetID="16" presetClass="entr" presetSubtype="21"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barn(inVertical)">
                                      <p:cBhvr>
                                        <p:cTn id="31" dur="500"/>
                                        <p:tgtEl>
                                          <p:spTgt spid="55"/>
                                        </p:tgtEl>
                                      </p:cBhvr>
                                    </p:animEffect>
                                  </p:childTnLst>
                                </p:cTn>
                              </p:par>
                            </p:childTnLst>
                          </p:cTn>
                        </p:par>
                        <p:par>
                          <p:cTn id="32" fill="hold">
                            <p:stCondLst>
                              <p:cond delay="3000"/>
                            </p:stCondLst>
                            <p:childTnLst>
                              <p:par>
                                <p:cTn id="33" presetID="14" presetClass="entr" presetSubtype="1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randombar(horizont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5" grpId="0"/>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8270" y="16510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734695" y="197485"/>
            <a:ext cx="5234940" cy="583565"/>
          </a:xfrm>
          <a:prstGeom prst="rect">
            <a:avLst/>
          </a:prstGeom>
          <a:noFill/>
        </p:spPr>
        <p:txBody>
          <a:bodyPr wrap="square" rtlCol="0">
            <a:spAutoFit/>
          </a:bodyPr>
          <a:lstStyle/>
          <a:p>
            <a:r>
              <a:rPr lang="zh-CN" altLang="en-US" sz="3200" b="1" dirty="0">
                <a:solidFill>
                  <a:srgbClr val="10FBFE"/>
                </a:solidFill>
                <a:latin typeface="微软雅黑" panose="020B0503020204020204" charset="-122"/>
                <a:ea typeface="微软雅黑" panose="020B0503020204020204" charset="-122"/>
              </a:rPr>
              <a:t>数据清洗</a:t>
            </a:r>
            <a:endParaRPr lang="zh-CN" altLang="en-US" sz="3200" b="1" dirty="0">
              <a:solidFill>
                <a:srgbClr val="10FBFE"/>
              </a:solidFill>
              <a:latin typeface="微软雅黑" panose="020B0503020204020204" charset="-122"/>
              <a:ea typeface="微软雅黑" panose="020B0503020204020204" charset="-122"/>
              <a:sym typeface="+mn-ea"/>
            </a:endParaRPr>
          </a:p>
        </p:txBody>
      </p:sp>
      <p:pic>
        <p:nvPicPr>
          <p:cNvPr id="5" name="图片 4" descr="05"/>
          <p:cNvPicPr>
            <a:picLocks noChangeAspect="1"/>
          </p:cNvPicPr>
          <p:nvPr/>
        </p:nvPicPr>
        <p:blipFill>
          <a:blip r:embed="rId1"/>
          <a:stretch>
            <a:fillRect/>
          </a:stretch>
        </p:blipFill>
        <p:spPr>
          <a:xfrm>
            <a:off x="236220" y="2042795"/>
            <a:ext cx="11955780" cy="4577080"/>
          </a:xfrm>
          <a:prstGeom prst="rect">
            <a:avLst/>
          </a:prstGeom>
        </p:spPr>
      </p:pic>
      <p:grpSp>
        <p:nvGrpSpPr>
          <p:cNvPr id="49" name="组合 48"/>
          <p:cNvGrpSpPr/>
          <p:nvPr/>
        </p:nvGrpSpPr>
        <p:grpSpPr>
          <a:xfrm>
            <a:off x="2636520" y="1089025"/>
            <a:ext cx="9013190" cy="962660"/>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p>
          </p:txBody>
        </p:sp>
        <p:grpSp>
          <p:nvGrpSpPr>
            <p:cNvPr id="12"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14" name="statistics-on-laptop_82095"/>
          <p:cNvSpPr>
            <a:spLocks noChangeAspect="1"/>
          </p:cNvSpPr>
          <p:nvPr/>
        </p:nvSpPr>
        <p:spPr bwMode="auto">
          <a:xfrm>
            <a:off x="2841625" y="1292860"/>
            <a:ext cx="514985" cy="520700"/>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55" name="矩形 54"/>
          <p:cNvSpPr/>
          <p:nvPr/>
        </p:nvSpPr>
        <p:spPr>
          <a:xfrm>
            <a:off x="3356719" y="1215346"/>
            <a:ext cx="5807848" cy="553085"/>
          </a:xfrm>
          <a:prstGeom prst="rect">
            <a:avLst/>
          </a:prstGeom>
        </p:spPr>
        <p:txBody>
          <a:bodyPr wrap="square">
            <a:spAutoFit/>
          </a:bodyPr>
          <a:lstStyle/>
          <a:p>
            <a:pPr algn="l">
              <a:lnSpc>
                <a:spcPct val="150000"/>
              </a:lnSpc>
            </a:pPr>
            <a:r>
              <a:rPr lang="zh-CN" sz="2000" dirty="0">
                <a:solidFill>
                  <a:schemeClr val="bg1"/>
                </a:solidFill>
                <a:latin typeface="微软雅黑" panose="020B0503020204020204" charset="-122"/>
                <a:ea typeface="微软雅黑" panose="020B0503020204020204" charset="-122"/>
                <a:cs typeface="+mn-ea"/>
                <a:sym typeface="+mn-lt"/>
              </a:rPr>
              <a:t>通过</a:t>
            </a:r>
            <a:r>
              <a:rPr lang="en-US" altLang="zh-CN" sz="2000" dirty="0">
                <a:solidFill>
                  <a:schemeClr val="bg1"/>
                </a:solidFill>
                <a:latin typeface="微软雅黑" panose="020B0503020204020204" charset="-122"/>
                <a:ea typeface="微软雅黑" panose="020B0503020204020204" charset="-122"/>
                <a:cs typeface="+mn-ea"/>
                <a:sym typeface="+mn-lt"/>
              </a:rPr>
              <a:t>MYSQL</a:t>
            </a:r>
            <a:r>
              <a:rPr lang="zh-CN" altLang="en-US" sz="2000" dirty="0">
                <a:solidFill>
                  <a:schemeClr val="bg1"/>
                </a:solidFill>
                <a:latin typeface="微软雅黑" panose="020B0503020204020204" charset="-122"/>
                <a:ea typeface="微软雅黑" panose="020B0503020204020204" charset="-122"/>
                <a:cs typeface="+mn-ea"/>
                <a:sym typeface="+mn-lt"/>
              </a:rPr>
              <a:t>查询语句筛选出所需要的数据</a:t>
            </a:r>
            <a:endParaRPr lang="zh-CN" altLang="en-US" sz="2000" dirty="0">
              <a:solidFill>
                <a:schemeClr val="bg1"/>
              </a:solidFill>
              <a:latin typeface="微软雅黑" panose="020B0503020204020204" charset="-122"/>
              <a:ea typeface="微软雅黑" panose="020B0503020204020204" charset="-122"/>
              <a:cs typeface="+mn-ea"/>
              <a:sym typeface="+mn-lt"/>
            </a:endParaRPr>
          </a:p>
        </p:txBody>
      </p:sp>
      <p:grpSp>
        <p:nvGrpSpPr>
          <p:cNvPr id="15" name="组合 14"/>
          <p:cNvGrpSpPr/>
          <p:nvPr/>
        </p:nvGrpSpPr>
        <p:grpSpPr>
          <a:xfrm>
            <a:off x="457200" y="648335"/>
            <a:ext cx="4598035" cy="262255"/>
            <a:chOff x="611" y="1760"/>
            <a:chExt cx="7241" cy="413"/>
          </a:xfrm>
          <a:solidFill>
            <a:srgbClr val="6AE7FF"/>
          </a:solidFill>
        </p:grpSpPr>
        <p:sp>
          <p:nvSpPr>
            <p:cNvPr id="17" name="矩形 16"/>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flipV="1">
            <a:off x="-20955" y="880745"/>
            <a:ext cx="12171680" cy="596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9"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ppt_x</p:attrName>
                                        </p:attrNameLst>
                                      </p:cBhvr>
                                      <p:tavLst>
                                        <p:tav tm="0">
                                          <p:val>
                                            <p:strVal val="#ppt_x-.2"/>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19" dur="500"/>
                                        <p:tgtEl>
                                          <p:spTgt spid="1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2" presetClass="entr" presetSubtype="2"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par>
                                <p:cTn id="30" presetID="2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4" grpId="0" bldLvl="0" animBg="1"/>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734310" y="2553335"/>
            <a:ext cx="1513205" cy="1568450"/>
          </a:xfrm>
          <a:prstGeom prst="rect">
            <a:avLst/>
          </a:prstGeom>
          <a:noFill/>
        </p:spPr>
        <p:txBody>
          <a:bodyPr wrap="square" rtlCol="0">
            <a:spAutoFit/>
          </a:bodyPr>
          <a:lstStyle/>
          <a:p>
            <a:pPr algn="r"/>
            <a:r>
              <a:rPr lang="en-US" altLang="zh-CN" sz="9600">
                <a:solidFill>
                  <a:srgbClr val="6AE7FF"/>
                </a:solidFill>
              </a:rPr>
              <a:t>05</a:t>
            </a:r>
            <a:endParaRPr lang="en-US" altLang="zh-CN" sz="9600">
              <a:solidFill>
                <a:srgbClr val="6AE7FF"/>
              </a:solidFill>
            </a:endParaRPr>
          </a:p>
        </p:txBody>
      </p:sp>
      <p:sp>
        <p:nvSpPr>
          <p:cNvPr id="4" name="文本框 3"/>
          <p:cNvSpPr txBox="1"/>
          <p:nvPr/>
        </p:nvSpPr>
        <p:spPr>
          <a:xfrm>
            <a:off x="4609465" y="3042920"/>
            <a:ext cx="3735705" cy="768350"/>
          </a:xfrm>
          <a:prstGeom prst="rect">
            <a:avLst/>
          </a:prstGeom>
          <a:noFill/>
        </p:spPr>
        <p:txBody>
          <a:bodyPr wrap="square" rtlCol="0">
            <a:spAutoFit/>
          </a:bodyPr>
          <a:lstStyle/>
          <a:p>
            <a:pPr algn="l"/>
            <a:r>
              <a:rPr lang="zh-CN" altLang="en-US" sz="4400">
                <a:solidFill>
                  <a:srgbClr val="10FBFE"/>
                </a:solidFill>
                <a:latin typeface="微软雅黑" panose="020B0503020204020204" charset="-122"/>
                <a:ea typeface="微软雅黑" panose="020B0503020204020204" charset="-122"/>
              </a:rPr>
              <a:t>数据可视化</a:t>
            </a:r>
            <a:endParaRPr lang="zh-CN" altLang="en-US" sz="440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596265" y="38100"/>
            <a:ext cx="5235575" cy="521970"/>
          </a:xfrm>
          <a:prstGeom prst="rect">
            <a:avLst/>
          </a:prstGeom>
          <a:noFill/>
        </p:spPr>
        <p:txBody>
          <a:bodyPr wrap="square" rtlCol="0">
            <a:spAutoFit/>
          </a:bodyPr>
          <a:lstStyle/>
          <a:p>
            <a:r>
              <a:rPr lang="zh-CN" altLang="en-US" sz="2800" dirty="0">
                <a:solidFill>
                  <a:srgbClr val="10FBFE"/>
                </a:solidFill>
                <a:latin typeface="微软雅黑" panose="020B0503020204020204" charset="-122"/>
                <a:ea typeface="微软雅黑" panose="020B0503020204020204" charset="-122"/>
                <a:sym typeface="+mn-ea"/>
              </a:rPr>
              <a:t>数据可视化（</a:t>
            </a:r>
            <a:r>
              <a:rPr lang="en-US" altLang="zh-CN" sz="2800" dirty="0">
                <a:solidFill>
                  <a:srgbClr val="10FBFE"/>
                </a:solidFill>
                <a:latin typeface="微软雅黑" panose="020B0503020204020204" charset="-122"/>
                <a:ea typeface="微软雅黑" panose="020B0503020204020204" charset="-122"/>
                <a:sym typeface="+mn-ea"/>
              </a:rPr>
              <a:t>1</a:t>
            </a:r>
            <a:r>
              <a:rPr lang="zh-CN" altLang="en-US" sz="2800" dirty="0">
                <a:solidFill>
                  <a:srgbClr val="10FBFE"/>
                </a:solidFill>
                <a:latin typeface="微软雅黑" panose="020B0503020204020204" charset="-122"/>
                <a:ea typeface="微软雅黑" panose="020B0503020204020204" charset="-122"/>
                <a:sym typeface="+mn-ea"/>
              </a:rPr>
              <a:t>）</a:t>
            </a:r>
            <a:endParaRPr lang="zh-CN" altLang="en-US" sz="2800" b="1" dirty="0">
              <a:solidFill>
                <a:srgbClr val="10FBFE"/>
              </a:solidFill>
              <a:latin typeface="微软雅黑" panose="020B0503020204020204" charset="-122"/>
              <a:ea typeface="微软雅黑" panose="020B0503020204020204" charset="-122"/>
              <a:sym typeface="+mn-ea"/>
            </a:endParaRPr>
          </a:p>
        </p:txBody>
      </p:sp>
      <p:pic>
        <p:nvPicPr>
          <p:cNvPr id="6" name="图片 5" descr="09"/>
          <p:cNvPicPr>
            <a:picLocks noChangeAspect="1"/>
          </p:cNvPicPr>
          <p:nvPr/>
        </p:nvPicPr>
        <p:blipFill>
          <a:blip r:embed="rId1"/>
          <a:stretch>
            <a:fillRect/>
          </a:stretch>
        </p:blipFill>
        <p:spPr>
          <a:xfrm>
            <a:off x="0" y="1919605"/>
            <a:ext cx="6391910" cy="4787900"/>
          </a:xfrm>
          <a:prstGeom prst="rect">
            <a:avLst/>
          </a:prstGeom>
        </p:spPr>
      </p:pic>
      <p:pic>
        <p:nvPicPr>
          <p:cNvPr id="8" name="图片 7" descr="009"/>
          <p:cNvPicPr>
            <a:picLocks noChangeAspect="1"/>
          </p:cNvPicPr>
          <p:nvPr/>
        </p:nvPicPr>
        <p:blipFill>
          <a:blip r:embed="rId2"/>
          <a:stretch>
            <a:fillRect/>
          </a:stretch>
        </p:blipFill>
        <p:spPr>
          <a:xfrm>
            <a:off x="6392545" y="854710"/>
            <a:ext cx="6231255" cy="5974715"/>
          </a:xfrm>
          <a:prstGeom prst="rect">
            <a:avLst/>
          </a:prstGeom>
        </p:spPr>
      </p:pic>
      <p:cxnSp>
        <p:nvCxnSpPr>
          <p:cNvPr id="41" name="直接连接符 40"/>
          <p:cNvCxnSpPr/>
          <p:nvPr/>
        </p:nvCxnSpPr>
        <p:spPr>
          <a:xfrm flipV="1">
            <a:off x="48895" y="690245"/>
            <a:ext cx="12171680" cy="596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685" y="476885"/>
            <a:ext cx="4952365" cy="262255"/>
            <a:chOff x="611" y="1760"/>
            <a:chExt cx="7241" cy="413"/>
          </a:xfrm>
          <a:solidFill>
            <a:srgbClr val="6AE7FF"/>
          </a:solidFill>
        </p:grpSpPr>
        <p:sp>
          <p:nvSpPr>
            <p:cNvPr id="10" name="矩形 9"/>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8204" name="组合 16"/>
          <p:cNvGrpSpPr/>
          <p:nvPr/>
        </p:nvGrpSpPr>
        <p:grpSpPr bwMode="auto">
          <a:xfrm>
            <a:off x="11680190" y="230505"/>
            <a:ext cx="428625" cy="321310"/>
            <a:chOff x="3000364" y="642924"/>
            <a:chExt cx="428628" cy="321471"/>
          </a:xfrm>
        </p:grpSpPr>
        <p:sp>
          <p:nvSpPr>
            <p:cNvPr id="19" name="等腰三角形 18"/>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等腰三角形 19"/>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36" name="组合 135"/>
          <p:cNvGrpSpPr/>
          <p:nvPr/>
        </p:nvGrpSpPr>
        <p:grpSpPr>
          <a:xfrm>
            <a:off x="29210" y="107950"/>
            <a:ext cx="567055" cy="40576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2" name="组合 1"/>
          <p:cNvGrpSpPr/>
          <p:nvPr/>
        </p:nvGrpSpPr>
        <p:grpSpPr>
          <a:xfrm>
            <a:off x="403860" y="748665"/>
            <a:ext cx="6410960" cy="922020"/>
            <a:chOff x="260" y="1315"/>
            <a:chExt cx="10096" cy="1452"/>
          </a:xfrm>
        </p:grpSpPr>
        <p:sp>
          <p:nvSpPr>
            <p:cNvPr id="16" name="矩形 37"/>
            <p:cNvSpPr>
              <a:spLocks noChangeArrowheads="1"/>
            </p:cNvSpPr>
            <p:nvPr/>
          </p:nvSpPr>
          <p:spPr bwMode="auto">
            <a:xfrm>
              <a:off x="1195" y="1315"/>
              <a:ext cx="9161"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通过地图可看出</a:t>
              </a:r>
              <a:r>
                <a:rPr lang="en-US" altLang="zh-CN" dirty="0">
                  <a:solidFill>
                    <a:srgbClr val="10FBFE"/>
                  </a:solidFill>
                  <a:latin typeface="微软雅黑" panose="020B0503020204020204" charset="-122"/>
                  <a:ea typeface="微软雅黑" panose="020B0503020204020204" charset="-122"/>
                  <a:cs typeface="+mn-ea"/>
                  <a:sym typeface="+mn-lt"/>
                </a:rPr>
                <a:t>A</a:t>
              </a:r>
              <a:r>
                <a:rPr lang="zh-CN" altLang="en-US" dirty="0">
                  <a:solidFill>
                    <a:srgbClr val="10FBFE"/>
                  </a:solidFill>
                  <a:latin typeface="微软雅黑" panose="020B0503020204020204" charset="-122"/>
                  <a:ea typeface="微软雅黑" panose="020B0503020204020204" charset="-122"/>
                  <a:cs typeface="+mn-ea"/>
                  <a:sym typeface="+mn-lt"/>
                </a:rPr>
                <a:t>股公司在全国的地域分布，可发现</a:t>
              </a:r>
              <a:r>
                <a:rPr lang="en-US" altLang="zh-CN" dirty="0">
                  <a:solidFill>
                    <a:srgbClr val="10FBFE"/>
                  </a:solidFill>
                  <a:latin typeface="微软雅黑" panose="020B0503020204020204" charset="-122"/>
                  <a:ea typeface="微软雅黑" panose="020B0503020204020204" charset="-122"/>
                  <a:cs typeface="+mn-ea"/>
                  <a:sym typeface="+mn-lt"/>
                </a:rPr>
                <a:t>A</a:t>
              </a:r>
              <a:r>
                <a:rPr lang="zh-CN" altLang="en-US" dirty="0">
                  <a:solidFill>
                    <a:srgbClr val="10FBFE"/>
                  </a:solidFill>
                  <a:latin typeface="微软雅黑" panose="020B0503020204020204" charset="-122"/>
                  <a:ea typeface="微软雅黑" panose="020B0503020204020204" charset="-122"/>
                  <a:cs typeface="+mn-ea"/>
                  <a:sym typeface="+mn-lt"/>
                </a:rPr>
                <a:t>股公司超过</a:t>
              </a:r>
              <a:r>
                <a:rPr lang="en-US" altLang="zh-CN" dirty="0">
                  <a:solidFill>
                    <a:srgbClr val="10FBFE"/>
                  </a:solidFill>
                  <a:latin typeface="微软雅黑" panose="020B0503020204020204" charset="-122"/>
                  <a:ea typeface="微软雅黑" panose="020B0503020204020204" charset="-122"/>
                  <a:cs typeface="+mn-ea"/>
                  <a:sym typeface="+mn-lt"/>
                </a:rPr>
                <a:t>300</a:t>
              </a:r>
              <a:r>
                <a:rPr lang="zh-CN" altLang="en-US" dirty="0">
                  <a:solidFill>
                    <a:srgbClr val="10FBFE"/>
                  </a:solidFill>
                  <a:latin typeface="微软雅黑" panose="020B0503020204020204" charset="-122"/>
                  <a:ea typeface="微软雅黑" panose="020B0503020204020204" charset="-122"/>
                  <a:cs typeface="+mn-ea"/>
                  <a:sym typeface="+mn-lt"/>
                </a:rPr>
                <a:t>家的省份有广东，浙江，江苏，以及北京。</a:t>
              </a:r>
              <a:endParaRPr lang="zh-CN" altLang="en-US" dirty="0">
                <a:solidFill>
                  <a:srgbClr val="10FBFE"/>
                </a:solidFill>
                <a:latin typeface="微软雅黑" panose="020B0503020204020204" charset="-122"/>
                <a:ea typeface="微软雅黑" panose="020B0503020204020204" charset="-122"/>
                <a:cs typeface="+mn-ea"/>
                <a:sym typeface="+mn-lt"/>
              </a:endParaRPr>
            </a:p>
          </p:txBody>
        </p:sp>
        <p:grpSp>
          <p:nvGrpSpPr>
            <p:cNvPr id="12" name="组合 11"/>
            <p:cNvGrpSpPr/>
            <p:nvPr/>
          </p:nvGrpSpPr>
          <p:grpSpPr>
            <a:xfrm>
              <a:off x="260" y="1614"/>
              <a:ext cx="966" cy="875"/>
              <a:chOff x="10871" y="2716"/>
              <a:chExt cx="1761"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65"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500"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anim calcmode="lin" valueType="num">
                                      <p:cBhvr>
                                        <p:cTn id="8" dur="500" fill="hold"/>
                                        <p:tgtEl>
                                          <p:spTgt spid="136"/>
                                        </p:tgtEl>
                                        <p:attrNameLst>
                                          <p:attrName>style.rotation</p:attrName>
                                        </p:attrNameLst>
                                      </p:cBhvr>
                                      <p:tavLst>
                                        <p:tav tm="0">
                                          <p:val>
                                            <p:fltVal val="720"/>
                                          </p:val>
                                        </p:tav>
                                        <p:tav tm="100000">
                                          <p:val>
                                            <p:fltVal val="0"/>
                                          </p:val>
                                        </p:tav>
                                      </p:tavLst>
                                    </p:anim>
                                    <p:anim calcmode="lin" valueType="num">
                                      <p:cBhvr>
                                        <p:cTn id="9" dur="500" fill="hold"/>
                                        <p:tgtEl>
                                          <p:spTgt spid="136"/>
                                        </p:tgtEl>
                                        <p:attrNameLst>
                                          <p:attrName>ppt_h</p:attrName>
                                        </p:attrNameLst>
                                      </p:cBhvr>
                                      <p:tavLst>
                                        <p:tav tm="0">
                                          <p:val>
                                            <p:fltVal val="0"/>
                                          </p:val>
                                        </p:tav>
                                        <p:tav tm="100000">
                                          <p:val>
                                            <p:strVal val="#ppt_h"/>
                                          </p:val>
                                        </p:tav>
                                      </p:tavLst>
                                    </p:anim>
                                    <p:anim calcmode="lin" valueType="num">
                                      <p:cBhvr>
                                        <p:cTn id="10" dur="50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500"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par>
                          <p:cTn id="19" fill="hold">
                            <p:stCondLst>
                              <p:cond delay="1500"/>
                            </p:stCondLst>
                            <p:childTnLst>
                              <p:par>
                                <p:cTn id="20" presetID="29" presetClass="entr" presetSubtype="0" fill="hold" nodeType="afterEffect">
                                  <p:stCondLst>
                                    <p:cond delay="0"/>
                                  </p:stCondLst>
                                  <p:childTnLst>
                                    <p:set>
                                      <p:cBhvr>
                                        <p:cTn id="21" dur="500"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4" dur="500"/>
                                        <p:tgtEl>
                                          <p:spTgt spid="9"/>
                                        </p:tgtEl>
                                      </p:cBhvr>
                                    </p:animEffect>
                                  </p:childTnLst>
                                </p:cTn>
                              </p:par>
                            </p:childTnLst>
                          </p:cTn>
                        </p:par>
                        <p:par>
                          <p:cTn id="25" fill="hold">
                            <p:stCondLst>
                              <p:cond delay="2000"/>
                            </p:stCondLst>
                            <p:childTnLst>
                              <p:par>
                                <p:cTn id="26" presetID="54" presetClass="entr" presetSubtype="0" accel="100000" fill="hold" nodeType="afterEffect">
                                  <p:stCondLst>
                                    <p:cond delay="0"/>
                                  </p:stCondLst>
                                  <p:childTnLst>
                                    <p:set>
                                      <p:cBhvr>
                                        <p:cTn id="27" dur="500"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strVal val="#ppt_w*0.05"/>
                                          </p:val>
                                        </p:tav>
                                        <p:tav tm="100000">
                                          <p:val>
                                            <p:strVal val="#ppt_w"/>
                                          </p:val>
                                        </p:tav>
                                      </p:tavLst>
                                    </p:anim>
                                    <p:anim calcmode="lin" valueType="num">
                                      <p:cBhvr>
                                        <p:cTn id="29" dur="500" fill="hold"/>
                                        <p:tgtEl>
                                          <p:spTgt spid="2"/>
                                        </p:tgtEl>
                                        <p:attrNameLst>
                                          <p:attrName>ppt_h</p:attrName>
                                        </p:attrNameLst>
                                      </p:cBhvr>
                                      <p:tavLst>
                                        <p:tav tm="0">
                                          <p:val>
                                            <p:strVal val="#ppt_h"/>
                                          </p:val>
                                        </p:tav>
                                        <p:tav tm="100000">
                                          <p:val>
                                            <p:strVal val="#ppt_h"/>
                                          </p:val>
                                        </p:tav>
                                      </p:tavLst>
                                    </p:anim>
                                    <p:anim calcmode="lin" valueType="num">
                                      <p:cBhvr>
                                        <p:cTn id="30" dur="500" fill="hold"/>
                                        <p:tgtEl>
                                          <p:spTgt spid="2"/>
                                        </p:tgtEl>
                                        <p:attrNameLst>
                                          <p:attrName>ppt_x</p:attrName>
                                        </p:attrNameLst>
                                      </p:cBhvr>
                                      <p:tavLst>
                                        <p:tav tm="0">
                                          <p:val>
                                            <p:strVal val="#ppt_x-.2"/>
                                          </p:val>
                                        </p:tav>
                                        <p:tav tm="100000">
                                          <p:val>
                                            <p:strVal val="#ppt_x"/>
                                          </p:val>
                                        </p:tav>
                                      </p:tavLst>
                                    </p:anim>
                                    <p:anim calcmode="lin" valueType="num">
                                      <p:cBhvr>
                                        <p:cTn id="31" dur="500" fill="hold"/>
                                        <p:tgtEl>
                                          <p:spTgt spid="2"/>
                                        </p:tgtEl>
                                        <p:attrNameLst>
                                          <p:attrName>ppt_y</p:attrName>
                                        </p:attrNameLst>
                                      </p:cBhvr>
                                      <p:tavLst>
                                        <p:tav tm="0">
                                          <p:val>
                                            <p:strVal val="#ppt_y"/>
                                          </p:val>
                                        </p:tav>
                                        <p:tav tm="100000">
                                          <p:val>
                                            <p:strVal val="#ppt_y"/>
                                          </p:val>
                                        </p:tav>
                                      </p:tavLst>
                                    </p:anim>
                                    <p:animEffect transition="in" filter="fade">
                                      <p:cBhvr>
                                        <p:cTn id="32" dur="500"/>
                                        <p:tgtEl>
                                          <p:spTgt spid="2"/>
                                        </p:tgtEl>
                                      </p:cBhvr>
                                    </p:animEffect>
                                  </p:childTnLst>
                                </p:cTn>
                              </p:par>
                            </p:childTnLst>
                          </p:cTn>
                        </p:par>
                        <p:par>
                          <p:cTn id="33" fill="hold">
                            <p:stCondLst>
                              <p:cond delay="2500"/>
                            </p:stCondLst>
                            <p:childTnLst>
                              <p:par>
                                <p:cTn id="34" presetID="2" presetClass="entr" presetSubtype="4" fill="hold" nodeType="afterEffect">
                                  <p:stCondLst>
                                    <p:cond delay="0"/>
                                  </p:stCondLst>
                                  <p:childTnLst>
                                    <p:set>
                                      <p:cBhvr>
                                        <p:cTn id="35" dur="500"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55" presetClass="entr" presetSubtype="0" fill="hold" nodeType="afterEffect">
                                  <p:stCondLst>
                                    <p:cond delay="0"/>
                                  </p:stCondLst>
                                  <p:childTnLst>
                                    <p:set>
                                      <p:cBhvr>
                                        <p:cTn id="40" dur="500"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strVal val="#ppt_w*0.70"/>
                                          </p:val>
                                        </p:tav>
                                        <p:tav tm="100000">
                                          <p:val>
                                            <p:strVal val="#ppt_w"/>
                                          </p:val>
                                        </p:tav>
                                      </p:tavLst>
                                    </p:anim>
                                    <p:anim calcmode="lin" valueType="num">
                                      <p:cBhvr>
                                        <p:cTn id="42" dur="500" fill="hold"/>
                                        <p:tgtEl>
                                          <p:spTgt spid="6"/>
                                        </p:tgtEl>
                                        <p:attrNameLst>
                                          <p:attrName>ppt_h</p:attrName>
                                        </p:attrNameLst>
                                      </p:cBhvr>
                                      <p:tavLst>
                                        <p:tav tm="0">
                                          <p:val>
                                            <p:strVal val="#ppt_h"/>
                                          </p:val>
                                        </p:tav>
                                        <p:tav tm="100000">
                                          <p:val>
                                            <p:strVal val="#ppt_h"/>
                                          </p:val>
                                        </p:tav>
                                      </p:tavLst>
                                    </p:anim>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870585" y="187325"/>
            <a:ext cx="502221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数据可视化（</a:t>
            </a:r>
            <a:r>
              <a:rPr lang="en-US" altLang="zh-CN" sz="2800" b="1" dirty="0">
                <a:solidFill>
                  <a:srgbClr val="10FBFE"/>
                </a:solidFill>
                <a:latin typeface="微软雅黑" panose="020B0503020204020204" charset="-122"/>
                <a:ea typeface="微软雅黑" panose="020B0503020204020204" charset="-122"/>
                <a:sym typeface="+mn-ea"/>
              </a:rPr>
              <a:t>2</a:t>
            </a:r>
            <a:r>
              <a:rPr lang="zh-CN" altLang="en-US" sz="2800" b="1" dirty="0">
                <a:solidFill>
                  <a:srgbClr val="10FBFE"/>
                </a:solidFill>
                <a:latin typeface="微软雅黑" panose="020B0503020204020204" charset="-122"/>
                <a:ea typeface="微软雅黑" panose="020B0503020204020204" charset="-122"/>
                <a:sym typeface="+mn-ea"/>
              </a:rPr>
              <a:t>）</a:t>
            </a:r>
            <a:endParaRPr lang="zh-CN" altLang="en-US" sz="2800" b="1" dirty="0">
              <a:solidFill>
                <a:srgbClr val="10FBFE"/>
              </a:solidFill>
              <a:latin typeface="微软雅黑" panose="020B0503020204020204" charset="-122"/>
              <a:ea typeface="微软雅黑" panose="020B0503020204020204" charset="-122"/>
              <a:sym typeface="+mn-ea"/>
            </a:endParaRPr>
          </a:p>
        </p:txBody>
      </p:sp>
      <p:cxnSp>
        <p:nvCxnSpPr>
          <p:cNvPr id="41" name="直接连接符 40"/>
          <p:cNvCxnSpPr/>
          <p:nvPr/>
        </p:nvCxnSpPr>
        <p:spPr>
          <a:xfrm flipV="1">
            <a:off x="-92710" y="759460"/>
            <a:ext cx="12040235" cy="762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236220" y="839470"/>
            <a:ext cx="5504180" cy="4442460"/>
          </a:xfrm>
          <a:prstGeom prst="rect">
            <a:avLst/>
          </a:prstGeom>
        </p:spPr>
      </p:pic>
      <p:pic>
        <p:nvPicPr>
          <p:cNvPr id="9" name="图片 8"/>
          <p:cNvPicPr>
            <a:picLocks noChangeAspect="1"/>
          </p:cNvPicPr>
          <p:nvPr/>
        </p:nvPicPr>
        <p:blipFill>
          <a:blip r:embed="rId2"/>
          <a:stretch>
            <a:fillRect/>
          </a:stretch>
        </p:blipFill>
        <p:spPr>
          <a:xfrm>
            <a:off x="5740400" y="835660"/>
            <a:ext cx="6450965" cy="5939790"/>
          </a:xfrm>
          <a:prstGeom prst="rect">
            <a:avLst/>
          </a:prstGeom>
        </p:spPr>
      </p:pic>
      <p:grpSp>
        <p:nvGrpSpPr>
          <p:cNvPr id="10" name="组合 9"/>
          <p:cNvGrpSpPr/>
          <p:nvPr/>
        </p:nvGrpSpPr>
        <p:grpSpPr>
          <a:xfrm>
            <a:off x="-15875" y="560070"/>
            <a:ext cx="5240020" cy="262255"/>
            <a:chOff x="611" y="1760"/>
            <a:chExt cx="7241" cy="413"/>
          </a:xfrm>
          <a:solidFill>
            <a:srgbClr val="6AE7FF"/>
          </a:solidFill>
        </p:grpSpPr>
        <p:sp>
          <p:nvSpPr>
            <p:cNvPr id="11" name="矩形 10"/>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360680" y="5365750"/>
            <a:ext cx="5202555" cy="1337310"/>
            <a:chOff x="568" y="8450"/>
            <a:chExt cx="8193" cy="2106"/>
          </a:xfrm>
        </p:grpSpPr>
        <p:sp>
          <p:nvSpPr>
            <p:cNvPr id="16" name="矩形 37"/>
            <p:cNvSpPr>
              <a:spLocks noChangeArrowheads="1"/>
            </p:cNvSpPr>
            <p:nvPr/>
          </p:nvSpPr>
          <p:spPr bwMode="auto">
            <a:xfrm>
              <a:off x="1371" y="8450"/>
              <a:ext cx="7391" cy="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利用雷达图表达上市公司里行业分类的情况，可见汽车零部件和房地产开发，以及应用软件行业在上市公司中较多。</a:t>
              </a:r>
              <a:endParaRPr lang="en-US" altLang="zh-CN" dirty="0">
                <a:solidFill>
                  <a:srgbClr val="10FBFE"/>
                </a:solidFill>
                <a:latin typeface="微软雅黑" panose="020B0503020204020204" charset="-122"/>
                <a:ea typeface="微软雅黑" panose="020B0503020204020204" charset="-122"/>
                <a:cs typeface="+mn-ea"/>
                <a:sym typeface="+mn-lt"/>
              </a:endParaRPr>
            </a:p>
          </p:txBody>
        </p:sp>
        <p:grpSp>
          <p:nvGrpSpPr>
            <p:cNvPr id="4103" name="组合 10"/>
            <p:cNvGrpSpPr/>
            <p:nvPr/>
          </p:nvGrpSpPr>
          <p:grpSpPr bwMode="auto">
            <a:xfrm>
              <a:off x="568" y="8647"/>
              <a:ext cx="708" cy="595"/>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grpSp>
        <p:nvGrpSpPr>
          <p:cNvPr id="8204" name="组合 16"/>
          <p:cNvGrpSpPr/>
          <p:nvPr/>
        </p:nvGrpSpPr>
        <p:grpSpPr bwMode="auto">
          <a:xfrm>
            <a:off x="11680190" y="230505"/>
            <a:ext cx="428625" cy="321310"/>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等腰三角形 16"/>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36" name="组合 135"/>
          <p:cNvGrpSpPr/>
          <p:nvPr/>
        </p:nvGrpSpPr>
        <p:grpSpPr>
          <a:xfrm>
            <a:off x="171450" y="236220"/>
            <a:ext cx="567055" cy="40576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500"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anim calcmode="lin" valueType="num">
                                      <p:cBhvr>
                                        <p:cTn id="8" dur="500" fill="hold"/>
                                        <p:tgtEl>
                                          <p:spTgt spid="136"/>
                                        </p:tgtEl>
                                        <p:attrNameLst>
                                          <p:attrName>style.rotation</p:attrName>
                                        </p:attrNameLst>
                                      </p:cBhvr>
                                      <p:tavLst>
                                        <p:tav tm="0">
                                          <p:val>
                                            <p:fltVal val="720"/>
                                          </p:val>
                                        </p:tav>
                                        <p:tav tm="100000">
                                          <p:val>
                                            <p:fltVal val="0"/>
                                          </p:val>
                                        </p:tav>
                                      </p:tavLst>
                                    </p:anim>
                                    <p:anim calcmode="lin" valueType="num">
                                      <p:cBhvr>
                                        <p:cTn id="9" dur="500" fill="hold"/>
                                        <p:tgtEl>
                                          <p:spTgt spid="136"/>
                                        </p:tgtEl>
                                        <p:attrNameLst>
                                          <p:attrName>ppt_h</p:attrName>
                                        </p:attrNameLst>
                                      </p:cBhvr>
                                      <p:tavLst>
                                        <p:tav tm="0">
                                          <p:val>
                                            <p:fltVal val="0"/>
                                          </p:val>
                                        </p:tav>
                                        <p:tav tm="100000">
                                          <p:val>
                                            <p:strVal val="#ppt_h"/>
                                          </p:val>
                                        </p:tav>
                                      </p:tavLst>
                                    </p:anim>
                                    <p:anim calcmode="lin" valueType="num">
                                      <p:cBhvr>
                                        <p:cTn id="10" dur="50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500"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par>
                          <p:cTn id="19" fill="hold">
                            <p:stCondLst>
                              <p:cond delay="1500"/>
                            </p:stCondLst>
                            <p:childTnLst>
                              <p:par>
                                <p:cTn id="20" presetID="29" presetClass="entr" presetSubtype="0" fill="hold" nodeType="afterEffect">
                                  <p:stCondLst>
                                    <p:cond delay="0"/>
                                  </p:stCondLst>
                                  <p:childTnLst>
                                    <p:set>
                                      <p:cBhvr>
                                        <p:cTn id="21" dur="500"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2"/>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4" dur="500"/>
                                        <p:tgtEl>
                                          <p:spTgt spid="10"/>
                                        </p:tgtEl>
                                      </p:cBhvr>
                                    </p:animEffect>
                                  </p:childTnLst>
                                </p:cTn>
                              </p:par>
                            </p:childTnLst>
                          </p:cTn>
                        </p:par>
                        <p:par>
                          <p:cTn id="25" fill="hold">
                            <p:stCondLst>
                              <p:cond delay="2000"/>
                            </p:stCondLst>
                            <p:childTnLst>
                              <p:par>
                                <p:cTn id="26" presetID="21" presetClass="entr" presetSubtype="1" fill="hold" nodeType="afterEffect">
                                  <p:stCondLst>
                                    <p:cond delay="0"/>
                                  </p:stCondLst>
                                  <p:childTnLst>
                                    <p:set>
                                      <p:cBhvr>
                                        <p:cTn id="27" dur="500" fill="hold">
                                          <p:stCondLst>
                                            <p:cond delay="0"/>
                                          </p:stCondLst>
                                        </p:cTn>
                                        <p:tgtEl>
                                          <p:spTgt spid="9"/>
                                        </p:tgtEl>
                                        <p:attrNameLst>
                                          <p:attrName>style.visibility</p:attrName>
                                        </p:attrNameLst>
                                      </p:cBhvr>
                                      <p:to>
                                        <p:strVal val="visible"/>
                                      </p:to>
                                    </p:set>
                                    <p:animEffect transition="in" filter="wheel(1)">
                                      <p:cBhvr>
                                        <p:cTn id="28" dur="500"/>
                                        <p:tgtEl>
                                          <p:spTgt spid="9"/>
                                        </p:tgtEl>
                                      </p:cBhvr>
                                    </p:animEffect>
                                  </p:childTnLst>
                                </p:cTn>
                              </p:par>
                            </p:childTnLst>
                          </p:cTn>
                        </p:par>
                        <p:par>
                          <p:cTn id="29" fill="hold">
                            <p:stCondLst>
                              <p:cond delay="2500"/>
                            </p:stCondLst>
                            <p:childTnLst>
                              <p:par>
                                <p:cTn id="30" presetID="16" presetClass="entr" presetSubtype="21" fill="hold" nodeType="afterEffect">
                                  <p:stCondLst>
                                    <p:cond delay="0"/>
                                  </p:stCondLst>
                                  <p:childTnLst>
                                    <p:set>
                                      <p:cBhvr>
                                        <p:cTn id="31" dur="500"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500"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615950" y="100330"/>
            <a:ext cx="5235575" cy="460375"/>
          </a:xfrm>
          <a:prstGeom prst="rect">
            <a:avLst/>
          </a:prstGeom>
          <a:noFill/>
        </p:spPr>
        <p:txBody>
          <a:bodyPr wrap="square" rtlCol="0">
            <a:spAutoFit/>
          </a:bodyPr>
          <a:lstStyle/>
          <a:p>
            <a:r>
              <a:rPr lang="zh-CN" altLang="en-US" sz="2400" b="1" dirty="0">
                <a:solidFill>
                  <a:srgbClr val="10FBFE"/>
                </a:solidFill>
                <a:latin typeface="微软雅黑" panose="020B0503020204020204" charset="-122"/>
                <a:ea typeface="微软雅黑" panose="020B0503020204020204" charset="-122"/>
              </a:rPr>
              <a:t>数据可视化（</a:t>
            </a:r>
            <a:r>
              <a:rPr lang="en-US" altLang="zh-CN" sz="2400" b="1" dirty="0">
                <a:solidFill>
                  <a:srgbClr val="10FBFE"/>
                </a:solidFill>
                <a:latin typeface="微软雅黑" panose="020B0503020204020204" charset="-122"/>
                <a:ea typeface="微软雅黑" panose="020B0503020204020204" charset="-122"/>
              </a:rPr>
              <a:t>3</a:t>
            </a:r>
            <a:r>
              <a:rPr lang="zh-CN" altLang="en-US" sz="2400" b="1" dirty="0">
                <a:solidFill>
                  <a:srgbClr val="10FBFE"/>
                </a:solidFill>
                <a:latin typeface="微软雅黑" panose="020B0503020204020204" charset="-122"/>
                <a:ea typeface="微软雅黑" panose="020B0503020204020204" charset="-122"/>
              </a:rPr>
              <a:t>）</a:t>
            </a:r>
            <a:endParaRPr lang="zh-CN" altLang="en-US" sz="2400" b="1" dirty="0">
              <a:solidFill>
                <a:srgbClr val="10FBFE"/>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1"/>
          <a:stretch>
            <a:fillRect/>
          </a:stretch>
        </p:blipFill>
        <p:spPr>
          <a:xfrm>
            <a:off x="6823710" y="0"/>
            <a:ext cx="4918710" cy="2789555"/>
          </a:xfrm>
          <a:prstGeom prst="rect">
            <a:avLst/>
          </a:prstGeom>
        </p:spPr>
      </p:pic>
      <p:pic>
        <p:nvPicPr>
          <p:cNvPr id="6" name="图片 5" descr="x"/>
          <p:cNvPicPr>
            <a:picLocks noChangeAspect="1"/>
          </p:cNvPicPr>
          <p:nvPr/>
        </p:nvPicPr>
        <p:blipFill>
          <a:blip r:embed="rId2"/>
          <a:stretch>
            <a:fillRect/>
          </a:stretch>
        </p:blipFill>
        <p:spPr>
          <a:xfrm>
            <a:off x="48895" y="2838450"/>
            <a:ext cx="12049125" cy="4003040"/>
          </a:xfrm>
          <a:prstGeom prst="rect">
            <a:avLst/>
          </a:prstGeom>
        </p:spPr>
      </p:pic>
      <p:cxnSp>
        <p:nvCxnSpPr>
          <p:cNvPr id="41" name="直接连接符 40"/>
          <p:cNvCxnSpPr/>
          <p:nvPr/>
        </p:nvCxnSpPr>
        <p:spPr>
          <a:xfrm flipV="1">
            <a:off x="48895" y="741045"/>
            <a:ext cx="6692265" cy="88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30175" y="477520"/>
            <a:ext cx="4567555" cy="262255"/>
            <a:chOff x="611" y="1760"/>
            <a:chExt cx="7241" cy="413"/>
          </a:xfrm>
          <a:solidFill>
            <a:srgbClr val="6AE7FF"/>
          </a:solidFill>
        </p:grpSpPr>
        <p:sp>
          <p:nvSpPr>
            <p:cNvPr id="12" name="矩形 11"/>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48895" y="104775"/>
            <a:ext cx="567055" cy="40576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4" name="组合 13"/>
          <p:cNvGrpSpPr/>
          <p:nvPr/>
        </p:nvGrpSpPr>
        <p:grpSpPr>
          <a:xfrm>
            <a:off x="480695" y="1370330"/>
            <a:ext cx="5914390" cy="922020"/>
            <a:chOff x="617" y="1902"/>
            <a:chExt cx="9314" cy="1452"/>
          </a:xfrm>
        </p:grpSpPr>
        <p:grpSp>
          <p:nvGrpSpPr>
            <p:cNvPr id="15" name="组合 14"/>
            <p:cNvGrpSpPr/>
            <p:nvPr/>
          </p:nvGrpSpPr>
          <p:grpSpPr>
            <a:xfrm>
              <a:off x="617" y="2065"/>
              <a:ext cx="884" cy="747"/>
              <a:chOff x="10871" y="4959"/>
              <a:chExt cx="1760" cy="1768"/>
            </a:xfrm>
          </p:grpSpPr>
          <p:grpSp>
            <p:nvGrpSpPr>
              <p:cNvPr id="17" name="组合 30"/>
              <p:cNvGrpSpPr/>
              <p:nvPr/>
            </p:nvGrpSpPr>
            <p:grpSpPr bwMode="auto">
              <a:xfrm>
                <a:off x="11211" y="5414"/>
                <a:ext cx="1168" cy="857"/>
                <a:chOff x="0" y="0"/>
                <a:chExt cx="577850" cy="423863"/>
              </a:xfrm>
              <a:solidFill>
                <a:srgbClr val="6AE7FF"/>
              </a:solidFill>
            </p:grpSpPr>
            <p:sp>
              <p:nvSpPr>
                <p:cNvPr id="18"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9"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sp>
          <p:nvSpPr>
            <p:cNvPr id="16" name="矩形 37"/>
            <p:cNvSpPr>
              <a:spLocks noChangeArrowheads="1"/>
            </p:cNvSpPr>
            <p:nvPr/>
          </p:nvSpPr>
          <p:spPr bwMode="auto">
            <a:xfrm>
              <a:off x="1451" y="1902"/>
              <a:ext cx="8480"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利用三个水球图可看出在省份前十中北京，上海，广东所占百分比</a:t>
              </a:r>
              <a:endParaRPr lang="zh-CN" altLang="en-US" dirty="0">
                <a:solidFill>
                  <a:srgbClr val="10FBFE"/>
                </a:solidFill>
                <a:latin typeface="微软雅黑" panose="020B0503020204020204" charset="-122"/>
                <a:ea typeface="微软雅黑" panose="020B050302020402020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500"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anim calcmode="lin" valueType="num">
                                      <p:cBhvr>
                                        <p:cTn id="8" dur="500" fill="hold"/>
                                        <p:tgtEl>
                                          <p:spTgt spid="136"/>
                                        </p:tgtEl>
                                        <p:attrNameLst>
                                          <p:attrName>style.rotation</p:attrName>
                                        </p:attrNameLst>
                                      </p:cBhvr>
                                      <p:tavLst>
                                        <p:tav tm="0">
                                          <p:val>
                                            <p:fltVal val="720"/>
                                          </p:val>
                                        </p:tav>
                                        <p:tav tm="100000">
                                          <p:val>
                                            <p:fltVal val="0"/>
                                          </p:val>
                                        </p:tav>
                                      </p:tavLst>
                                    </p:anim>
                                    <p:anim calcmode="lin" valueType="num">
                                      <p:cBhvr>
                                        <p:cTn id="9" dur="500" fill="hold"/>
                                        <p:tgtEl>
                                          <p:spTgt spid="136"/>
                                        </p:tgtEl>
                                        <p:attrNameLst>
                                          <p:attrName>ppt_h</p:attrName>
                                        </p:attrNameLst>
                                      </p:cBhvr>
                                      <p:tavLst>
                                        <p:tav tm="0">
                                          <p:val>
                                            <p:fltVal val="0"/>
                                          </p:val>
                                        </p:tav>
                                        <p:tav tm="100000">
                                          <p:val>
                                            <p:strVal val="#ppt_h"/>
                                          </p:val>
                                        </p:tav>
                                      </p:tavLst>
                                    </p:anim>
                                    <p:anim calcmode="lin" valueType="num">
                                      <p:cBhvr>
                                        <p:cTn id="10" dur="50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500"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par>
                          <p:cTn id="19" fill="hold">
                            <p:stCondLst>
                              <p:cond delay="1500"/>
                            </p:stCondLst>
                            <p:childTnLst>
                              <p:par>
                                <p:cTn id="20" presetID="29" presetClass="entr" presetSubtype="0" fill="hold" nodeType="afterEffect">
                                  <p:stCondLst>
                                    <p:cond delay="0"/>
                                  </p:stCondLst>
                                  <p:childTnLst>
                                    <p:set>
                                      <p:cBhvr>
                                        <p:cTn id="21" dur="500"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ppt_x</p:attrName>
                                        </p:attrNameLst>
                                      </p:cBhvr>
                                      <p:tavLst>
                                        <p:tav tm="0">
                                          <p:val>
                                            <p:strVal val="#ppt_x-.2"/>
                                          </p:val>
                                        </p:tav>
                                        <p:tav tm="100000">
                                          <p:val>
                                            <p:strVal val="#ppt_x"/>
                                          </p:val>
                                        </p:tav>
                                      </p:tavLst>
                                    </p:anim>
                                    <p:anim calcmode="lin" valueType="num">
                                      <p:cBhvr>
                                        <p:cTn id="23"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4" dur="500"/>
                                        <p:tgtEl>
                                          <p:spTgt spid="11"/>
                                        </p:tgtEl>
                                      </p:cBhvr>
                                    </p:animEffect>
                                  </p:childTnLst>
                                </p:cTn>
                              </p:par>
                            </p:childTnLst>
                          </p:cTn>
                        </p:par>
                        <p:par>
                          <p:cTn id="25" fill="hold">
                            <p:stCondLst>
                              <p:cond delay="2000"/>
                            </p:stCondLst>
                            <p:childTnLst>
                              <p:par>
                                <p:cTn id="26" presetID="55" presetClass="entr" presetSubtype="0" fill="hold" nodeType="afterEffect">
                                  <p:stCondLst>
                                    <p:cond delay="0"/>
                                  </p:stCondLst>
                                  <p:childTnLst>
                                    <p:set>
                                      <p:cBhvr>
                                        <p:cTn id="27" dur="500"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strVal val="#ppt_w*0.70"/>
                                          </p:val>
                                        </p:tav>
                                        <p:tav tm="100000">
                                          <p:val>
                                            <p:strVal val="#ppt_w"/>
                                          </p:val>
                                        </p:tav>
                                      </p:tavLst>
                                    </p:anim>
                                    <p:anim calcmode="lin" valueType="num">
                                      <p:cBhvr>
                                        <p:cTn id="29" dur="500" fill="hold"/>
                                        <p:tgtEl>
                                          <p:spTgt spid="5"/>
                                        </p:tgtEl>
                                        <p:attrNameLst>
                                          <p:attrName>ppt_h</p:attrName>
                                        </p:attrNameLst>
                                      </p:cBhvr>
                                      <p:tavLst>
                                        <p:tav tm="0">
                                          <p:val>
                                            <p:strVal val="#ppt_h"/>
                                          </p:val>
                                        </p:tav>
                                        <p:tav tm="100000">
                                          <p:val>
                                            <p:strVal val="#ppt_h"/>
                                          </p:val>
                                        </p:tav>
                                      </p:tavLst>
                                    </p:anim>
                                    <p:animEffect transition="in" filter="fade">
                                      <p:cBhvr>
                                        <p:cTn id="30" dur="500"/>
                                        <p:tgtEl>
                                          <p:spTgt spid="5"/>
                                        </p:tgtEl>
                                      </p:cBhvr>
                                    </p:animEffect>
                                  </p:childTnLst>
                                </p:cTn>
                              </p:par>
                            </p:childTnLst>
                          </p:cTn>
                        </p:par>
                        <p:par>
                          <p:cTn id="31" fill="hold">
                            <p:stCondLst>
                              <p:cond delay="2500"/>
                            </p:stCondLst>
                            <p:childTnLst>
                              <p:par>
                                <p:cTn id="32" presetID="54" presetClass="entr" presetSubtype="0" accel="100000" fill="hold" nodeType="afterEffect">
                                  <p:stCondLst>
                                    <p:cond delay="0"/>
                                  </p:stCondLst>
                                  <p:childTnLst>
                                    <p:set>
                                      <p:cBhvr>
                                        <p:cTn id="33" dur="500"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strVal val="#ppt_w*0.05"/>
                                          </p:val>
                                        </p:tav>
                                        <p:tav tm="100000">
                                          <p:val>
                                            <p:strVal val="#ppt_w"/>
                                          </p:val>
                                        </p:tav>
                                      </p:tavLst>
                                    </p:anim>
                                    <p:anim calcmode="lin" valueType="num">
                                      <p:cBhvr>
                                        <p:cTn id="35" dur="500" fill="hold"/>
                                        <p:tgtEl>
                                          <p:spTgt spid="14"/>
                                        </p:tgtEl>
                                        <p:attrNameLst>
                                          <p:attrName>ppt_h</p:attrName>
                                        </p:attrNameLst>
                                      </p:cBhvr>
                                      <p:tavLst>
                                        <p:tav tm="0">
                                          <p:val>
                                            <p:strVal val="#ppt_h"/>
                                          </p:val>
                                        </p:tav>
                                        <p:tav tm="100000">
                                          <p:val>
                                            <p:strVal val="#ppt_h"/>
                                          </p:val>
                                        </p:tav>
                                      </p:tavLst>
                                    </p:anim>
                                    <p:anim calcmode="lin" valueType="num">
                                      <p:cBhvr>
                                        <p:cTn id="36" dur="500" fill="hold"/>
                                        <p:tgtEl>
                                          <p:spTgt spid="14"/>
                                        </p:tgtEl>
                                        <p:attrNameLst>
                                          <p:attrName>ppt_x</p:attrName>
                                        </p:attrNameLst>
                                      </p:cBhvr>
                                      <p:tavLst>
                                        <p:tav tm="0">
                                          <p:val>
                                            <p:strVal val="#ppt_x-.2"/>
                                          </p:val>
                                        </p:tav>
                                        <p:tav tm="100000">
                                          <p:val>
                                            <p:strVal val="#ppt_x"/>
                                          </p:val>
                                        </p:tav>
                                      </p:tavLst>
                                    </p:anim>
                                    <p:anim calcmode="lin" valueType="num">
                                      <p:cBhvr>
                                        <p:cTn id="37" dur="500" fill="hold"/>
                                        <p:tgtEl>
                                          <p:spTgt spid="14"/>
                                        </p:tgtEl>
                                        <p:attrNameLst>
                                          <p:attrName>ppt_y</p:attrName>
                                        </p:attrNameLst>
                                      </p:cBhvr>
                                      <p:tavLst>
                                        <p:tav tm="0">
                                          <p:val>
                                            <p:strVal val="#ppt_y"/>
                                          </p:val>
                                        </p:tav>
                                        <p:tav tm="100000">
                                          <p:val>
                                            <p:strVal val="#ppt_y"/>
                                          </p:val>
                                        </p:tav>
                                      </p:tavLst>
                                    </p:anim>
                                    <p:animEffect transition="in" filter="fade">
                                      <p:cBhvr>
                                        <p:cTn id="38" dur="500"/>
                                        <p:tgtEl>
                                          <p:spTgt spid="14"/>
                                        </p:tgtEl>
                                      </p:cBhvr>
                                    </p:animEffect>
                                  </p:childTnLst>
                                </p:cTn>
                              </p:par>
                            </p:childTnLst>
                          </p:cTn>
                        </p:par>
                        <p:par>
                          <p:cTn id="39" fill="hold">
                            <p:stCondLst>
                              <p:cond delay="3000"/>
                            </p:stCondLst>
                            <p:childTnLst>
                              <p:par>
                                <p:cTn id="40" presetID="8" presetClass="entr" presetSubtype="16" fill="hold" nodeType="afterEffect">
                                  <p:stCondLst>
                                    <p:cond delay="0"/>
                                  </p:stCondLst>
                                  <p:childTnLst>
                                    <p:set>
                                      <p:cBhvr>
                                        <p:cTn id="41" dur="500" fill="hold">
                                          <p:stCondLst>
                                            <p:cond delay="0"/>
                                          </p:stCondLst>
                                        </p:cTn>
                                        <p:tgtEl>
                                          <p:spTgt spid="6"/>
                                        </p:tgtEl>
                                        <p:attrNameLst>
                                          <p:attrName>style.visibility</p:attrName>
                                        </p:attrNameLst>
                                      </p:cBhvr>
                                      <p:to>
                                        <p:strVal val="visible"/>
                                      </p:to>
                                    </p:set>
                                    <p:animEffect transition="in" filter="diamond(in)">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677545" y="149860"/>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数据可视化（</a:t>
            </a:r>
            <a:r>
              <a:rPr lang="en-US" altLang="zh-CN" sz="2800" b="1" dirty="0">
                <a:solidFill>
                  <a:srgbClr val="10FBFE"/>
                </a:solidFill>
                <a:latin typeface="微软雅黑" panose="020B0503020204020204" charset="-122"/>
                <a:ea typeface="微软雅黑" panose="020B0503020204020204" charset="-122"/>
                <a:sym typeface="+mn-ea"/>
              </a:rPr>
              <a:t>4</a:t>
            </a:r>
            <a:r>
              <a:rPr lang="zh-CN" altLang="en-US" sz="2800" b="1" dirty="0">
                <a:solidFill>
                  <a:srgbClr val="10FBFE"/>
                </a:solidFill>
                <a:latin typeface="微软雅黑" panose="020B0503020204020204" charset="-122"/>
                <a:ea typeface="微软雅黑" panose="020B0503020204020204" charset="-122"/>
                <a:sym typeface="+mn-ea"/>
              </a:rPr>
              <a:t>）</a:t>
            </a:r>
            <a:endParaRPr lang="zh-CN" altLang="en-US" sz="2800" b="1" dirty="0">
              <a:solidFill>
                <a:srgbClr val="10FBFE"/>
              </a:solidFill>
              <a:latin typeface="微软雅黑" panose="020B0503020204020204" charset="-122"/>
              <a:ea typeface="微软雅黑" panose="020B0503020204020204" charset="-122"/>
              <a:sym typeface="+mn-ea"/>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cxnSp>
        <p:nvCxnSpPr>
          <p:cNvPr id="46" name="直接连接符 45"/>
          <p:cNvCxnSpPr/>
          <p:nvPr/>
        </p:nvCxnSpPr>
        <p:spPr>
          <a:xfrm>
            <a:off x="0" y="755650"/>
            <a:ext cx="12202160" cy="117475"/>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20320" y="892175"/>
            <a:ext cx="5650230" cy="5970905"/>
          </a:xfrm>
          <a:prstGeom prst="rect">
            <a:avLst/>
          </a:prstGeom>
        </p:spPr>
      </p:pic>
      <p:pic>
        <p:nvPicPr>
          <p:cNvPr id="21" name="图片 20"/>
          <p:cNvPicPr>
            <a:picLocks noChangeAspect="1"/>
          </p:cNvPicPr>
          <p:nvPr/>
        </p:nvPicPr>
        <p:blipFill>
          <a:blip r:embed="rId2"/>
          <a:stretch>
            <a:fillRect/>
          </a:stretch>
        </p:blipFill>
        <p:spPr>
          <a:xfrm>
            <a:off x="5566410" y="917575"/>
            <a:ext cx="6542405" cy="4057650"/>
          </a:xfrm>
          <a:prstGeom prst="rect">
            <a:avLst/>
          </a:prstGeom>
        </p:spPr>
      </p:pic>
      <p:grpSp>
        <p:nvGrpSpPr>
          <p:cNvPr id="25" name="组合 24"/>
          <p:cNvGrpSpPr/>
          <p:nvPr/>
        </p:nvGrpSpPr>
        <p:grpSpPr>
          <a:xfrm>
            <a:off x="-20320" y="541020"/>
            <a:ext cx="5226050" cy="262255"/>
            <a:chOff x="611" y="1760"/>
            <a:chExt cx="7241" cy="413"/>
          </a:xfrm>
          <a:solidFill>
            <a:srgbClr val="6AE7FF"/>
          </a:solidFill>
        </p:grpSpPr>
        <p:sp>
          <p:nvSpPr>
            <p:cNvPr id="26" name="矩形 25"/>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178550" y="5109845"/>
            <a:ext cx="5694680" cy="922020"/>
            <a:chOff x="9730" y="8047"/>
            <a:chExt cx="8968" cy="1452"/>
          </a:xfrm>
        </p:grpSpPr>
        <p:sp>
          <p:nvSpPr>
            <p:cNvPr id="24" name="矩形 37"/>
            <p:cNvSpPr>
              <a:spLocks noChangeArrowheads="1"/>
            </p:cNvSpPr>
            <p:nvPr/>
          </p:nvSpPr>
          <p:spPr bwMode="auto">
            <a:xfrm>
              <a:off x="10572" y="8047"/>
              <a:ext cx="8126"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用散点图分析部分公司所占人数分布，可见一个公司规模人数普遍在</a:t>
              </a:r>
              <a:r>
                <a:rPr lang="en-US" altLang="zh-CN" dirty="0">
                  <a:solidFill>
                    <a:srgbClr val="10FBFE"/>
                  </a:solidFill>
                  <a:latin typeface="微软雅黑" panose="020B0503020204020204" charset="-122"/>
                  <a:ea typeface="微软雅黑" panose="020B0503020204020204" charset="-122"/>
                  <a:cs typeface="+mn-ea"/>
                  <a:sym typeface="+mn-lt"/>
                </a:rPr>
                <a:t>400</a:t>
              </a:r>
              <a:r>
                <a:rPr lang="zh-CN" altLang="en-US" dirty="0">
                  <a:solidFill>
                    <a:srgbClr val="10FBFE"/>
                  </a:solidFill>
                  <a:latin typeface="微软雅黑" panose="020B0503020204020204" charset="-122"/>
                  <a:ea typeface="微软雅黑" panose="020B0503020204020204" charset="-122"/>
                  <a:cs typeface="+mn-ea"/>
                  <a:sym typeface="+mn-lt"/>
                </a:rPr>
                <a:t>人及以上较为多。</a:t>
              </a:r>
              <a:endParaRPr lang="zh-CN" altLang="en-US" dirty="0">
                <a:solidFill>
                  <a:srgbClr val="10FBFE"/>
                </a:solidFill>
                <a:latin typeface="微软雅黑" panose="020B0503020204020204" charset="-122"/>
                <a:ea typeface="微软雅黑" panose="020B0503020204020204" charset="-122"/>
                <a:cs typeface="+mn-ea"/>
                <a:sym typeface="+mn-lt"/>
              </a:endParaRPr>
            </a:p>
          </p:txBody>
        </p:sp>
        <p:grpSp>
          <p:nvGrpSpPr>
            <p:cNvPr id="4104" name="组合 18"/>
            <p:cNvGrpSpPr/>
            <p:nvPr/>
          </p:nvGrpSpPr>
          <p:grpSpPr bwMode="auto">
            <a:xfrm>
              <a:off x="9730" y="8407"/>
              <a:ext cx="759" cy="675"/>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8204" name="组合 16"/>
          <p:cNvGrpSpPr/>
          <p:nvPr/>
        </p:nvGrpSpPr>
        <p:grpSpPr bwMode="auto">
          <a:xfrm>
            <a:off x="11680190" y="230505"/>
            <a:ext cx="428625" cy="321310"/>
            <a:chOff x="3000364" y="642924"/>
            <a:chExt cx="428628" cy="321471"/>
          </a:xfrm>
        </p:grpSpPr>
        <p:sp>
          <p:nvSpPr>
            <p:cNvPr id="39" name="等腰三角形 38"/>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等腰三角形 4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36" name="组合 135"/>
          <p:cNvGrpSpPr/>
          <p:nvPr/>
        </p:nvGrpSpPr>
        <p:grpSpPr>
          <a:xfrm>
            <a:off x="110490" y="193040"/>
            <a:ext cx="567055" cy="40576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500"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anim calcmode="lin" valueType="num">
                                      <p:cBhvr>
                                        <p:cTn id="8" dur="500" fill="hold"/>
                                        <p:tgtEl>
                                          <p:spTgt spid="136"/>
                                        </p:tgtEl>
                                        <p:attrNameLst>
                                          <p:attrName>style.rotation</p:attrName>
                                        </p:attrNameLst>
                                      </p:cBhvr>
                                      <p:tavLst>
                                        <p:tav tm="0">
                                          <p:val>
                                            <p:fltVal val="720"/>
                                          </p:val>
                                        </p:tav>
                                        <p:tav tm="100000">
                                          <p:val>
                                            <p:fltVal val="0"/>
                                          </p:val>
                                        </p:tav>
                                      </p:tavLst>
                                    </p:anim>
                                    <p:anim calcmode="lin" valueType="num">
                                      <p:cBhvr>
                                        <p:cTn id="9" dur="500" fill="hold"/>
                                        <p:tgtEl>
                                          <p:spTgt spid="136"/>
                                        </p:tgtEl>
                                        <p:attrNameLst>
                                          <p:attrName>ppt_h</p:attrName>
                                        </p:attrNameLst>
                                      </p:cBhvr>
                                      <p:tavLst>
                                        <p:tav tm="0">
                                          <p:val>
                                            <p:fltVal val="0"/>
                                          </p:val>
                                        </p:tav>
                                        <p:tav tm="100000">
                                          <p:val>
                                            <p:strVal val="#ppt_h"/>
                                          </p:val>
                                        </p:tav>
                                      </p:tavLst>
                                    </p:anim>
                                    <p:anim calcmode="lin" valueType="num">
                                      <p:cBhvr>
                                        <p:cTn id="10" dur="50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500" fill="hold">
                                          <p:stCondLst>
                                            <p:cond delay="0"/>
                                          </p:stCondLst>
                                        </p:cTn>
                                        <p:tgtEl>
                                          <p:spTgt spid="46"/>
                                        </p:tgtEl>
                                        <p:attrNameLst>
                                          <p:attrName>style.visibility</p:attrName>
                                        </p:attrNameLst>
                                      </p:cBhvr>
                                      <p:to>
                                        <p:strVal val="visible"/>
                                      </p:to>
                                    </p:set>
                                    <p:animEffect transition="in" filter="wipe(left)">
                                      <p:cBhvr>
                                        <p:cTn id="18" dur="500"/>
                                        <p:tgtEl>
                                          <p:spTgt spid="46"/>
                                        </p:tgtEl>
                                      </p:cBhvr>
                                    </p:animEffect>
                                  </p:childTnLst>
                                </p:cTn>
                              </p:par>
                            </p:childTnLst>
                          </p:cTn>
                        </p:par>
                        <p:par>
                          <p:cTn id="19" fill="hold">
                            <p:stCondLst>
                              <p:cond delay="1500"/>
                            </p:stCondLst>
                            <p:childTnLst>
                              <p:par>
                                <p:cTn id="20" presetID="29" presetClass="entr" presetSubtype="0" fill="hold" nodeType="afterEffect">
                                  <p:stCondLst>
                                    <p:cond delay="0"/>
                                  </p:stCondLst>
                                  <p:childTnLst>
                                    <p:set>
                                      <p:cBhvr>
                                        <p:cTn id="21" dur="500"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ppt_x</p:attrName>
                                        </p:attrNameLst>
                                      </p:cBhvr>
                                      <p:tavLst>
                                        <p:tav tm="0">
                                          <p:val>
                                            <p:strVal val="#ppt_x-.2"/>
                                          </p:val>
                                        </p:tav>
                                        <p:tav tm="100000">
                                          <p:val>
                                            <p:strVal val="#ppt_x"/>
                                          </p:val>
                                        </p:tav>
                                      </p:tavLst>
                                    </p:anim>
                                    <p:anim calcmode="lin" valueType="num">
                                      <p:cBhvr>
                                        <p:cTn id="23" dur="5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24" dur="500"/>
                                        <p:tgtEl>
                                          <p:spTgt spid="25"/>
                                        </p:tgtEl>
                                      </p:cBhvr>
                                    </p:animEffect>
                                  </p:childTnLst>
                                </p:cTn>
                              </p:par>
                            </p:childTnLst>
                          </p:cTn>
                        </p:par>
                        <p:par>
                          <p:cTn id="25" fill="hold">
                            <p:stCondLst>
                              <p:cond delay="2000"/>
                            </p:stCondLst>
                            <p:childTnLst>
                              <p:par>
                                <p:cTn id="26" presetID="4" presetClass="entr" presetSubtype="16" fill="hold" nodeType="afterEffect">
                                  <p:stCondLst>
                                    <p:cond delay="0"/>
                                  </p:stCondLst>
                                  <p:childTnLst>
                                    <p:set>
                                      <p:cBhvr>
                                        <p:cTn id="27" dur="500" fill="hold">
                                          <p:stCondLst>
                                            <p:cond delay="0"/>
                                          </p:stCondLst>
                                        </p:cTn>
                                        <p:tgtEl>
                                          <p:spTgt spid="5"/>
                                        </p:tgtEl>
                                        <p:attrNameLst>
                                          <p:attrName>style.visibility</p:attrName>
                                        </p:attrNameLst>
                                      </p:cBhvr>
                                      <p:to>
                                        <p:strVal val="visible"/>
                                      </p:to>
                                    </p:set>
                                    <p:animEffect transition="in" filter="box(in)">
                                      <p:cBhvr>
                                        <p:cTn id="28" dur="500"/>
                                        <p:tgtEl>
                                          <p:spTgt spid="5"/>
                                        </p:tgtEl>
                                      </p:cBhvr>
                                    </p:animEffect>
                                  </p:childTnLst>
                                </p:cTn>
                              </p:par>
                            </p:childTnLst>
                          </p:cTn>
                        </p:par>
                        <p:par>
                          <p:cTn id="29" fill="hold">
                            <p:stCondLst>
                              <p:cond delay="2500"/>
                            </p:stCondLst>
                            <p:childTnLst>
                              <p:par>
                                <p:cTn id="30" presetID="20" presetClass="entr" presetSubtype="0" fill="hold" nodeType="afterEffect">
                                  <p:stCondLst>
                                    <p:cond delay="0"/>
                                  </p:stCondLst>
                                  <p:childTnLst>
                                    <p:set>
                                      <p:cBhvr>
                                        <p:cTn id="31" dur="500"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childTnLst>
                          </p:cTn>
                        </p:par>
                        <p:par>
                          <p:cTn id="33" fill="hold">
                            <p:stCondLst>
                              <p:cond delay="3000"/>
                            </p:stCondLst>
                            <p:childTnLst>
                              <p:par>
                                <p:cTn id="34" presetID="5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92" decel="100000"/>
                                        <p:tgtEl>
                                          <p:spTgt spid="2"/>
                                        </p:tgtEl>
                                      </p:cBhvr>
                                    </p:animEffect>
                                    <p:animScale>
                                      <p:cBhvr>
                                        <p:cTn id="37" dur="192" decel="100000"/>
                                        <p:tgtEl>
                                          <p:spTgt spid="2"/>
                                        </p:tgtEl>
                                      </p:cBhvr>
                                      <p:from x="10000" y="10000"/>
                                      <p:to x="200000" y="450000"/>
                                    </p:animScale>
                                    <p:animScale>
                                      <p:cBhvr>
                                        <p:cTn id="38" dur="308" accel="100000" fill="hold">
                                          <p:stCondLst>
                                            <p:cond delay="192"/>
                                          </p:stCondLst>
                                        </p:cTn>
                                        <p:tgtEl>
                                          <p:spTgt spid="2"/>
                                        </p:tgtEl>
                                      </p:cBhvr>
                                      <p:from x="200000" y="450000"/>
                                      <p:to x="100000" y="100000"/>
                                    </p:animScale>
                                    <p:set>
                                      <p:cBhvr>
                                        <p:cTn id="39" dur="192" fill="hold"/>
                                        <p:tgtEl>
                                          <p:spTgt spid="2"/>
                                        </p:tgtEl>
                                        <p:attrNameLst>
                                          <p:attrName>ppt_x</p:attrName>
                                        </p:attrNameLst>
                                      </p:cBhvr>
                                      <p:to>
                                        <p:strVal val="(0.5)"/>
                                      </p:to>
                                    </p:set>
                                    <p:anim from="(0.5)" to="(#ppt_x)" calcmode="lin" valueType="num">
                                      <p:cBhvr>
                                        <p:cTn id="40" dur="308" accel="100000" fill="hold">
                                          <p:stCondLst>
                                            <p:cond delay="192"/>
                                          </p:stCondLst>
                                        </p:cTn>
                                        <p:tgtEl>
                                          <p:spTgt spid="2"/>
                                        </p:tgtEl>
                                        <p:attrNameLst>
                                          <p:attrName>ppt_x</p:attrName>
                                        </p:attrNameLst>
                                      </p:cBhvr>
                                    </p:anim>
                                    <p:set>
                                      <p:cBhvr>
                                        <p:cTn id="41" dur="192" fill="hold"/>
                                        <p:tgtEl>
                                          <p:spTgt spid="2"/>
                                        </p:tgtEl>
                                        <p:attrNameLst>
                                          <p:attrName>ppt_y</p:attrName>
                                        </p:attrNameLst>
                                      </p:cBhvr>
                                      <p:to>
                                        <p:strVal val="(#ppt_y+0.4)"/>
                                      </p:to>
                                    </p:set>
                                    <p:anim from="(#ppt_y+0.4)" to="(#ppt_y)" calcmode="lin" valueType="num">
                                      <p:cBhvr>
                                        <p:cTn id="42" dur="308" accel="100000" fill="hold">
                                          <p:stCondLst>
                                            <p:cond delay="192"/>
                                          </p:stCondLst>
                                        </p:cTn>
                                        <p:tgtEl>
                                          <p:spTgt spid="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593725" y="24130"/>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数据可视化（</a:t>
            </a:r>
            <a:r>
              <a:rPr lang="en-US" altLang="zh-CN" sz="2800" b="1" dirty="0">
                <a:solidFill>
                  <a:srgbClr val="10FBFE"/>
                </a:solidFill>
                <a:latin typeface="微软雅黑" panose="020B0503020204020204" charset="-122"/>
                <a:ea typeface="微软雅黑" panose="020B0503020204020204" charset="-122"/>
                <a:sym typeface="+mn-ea"/>
              </a:rPr>
              <a:t>5</a:t>
            </a:r>
            <a:r>
              <a:rPr lang="zh-CN" altLang="en-US" sz="2800" b="1" dirty="0">
                <a:solidFill>
                  <a:srgbClr val="10FBFE"/>
                </a:solidFill>
                <a:latin typeface="微软雅黑" panose="020B0503020204020204" charset="-122"/>
                <a:ea typeface="微软雅黑" panose="020B0503020204020204" charset="-122"/>
                <a:sym typeface="+mn-ea"/>
              </a:rPr>
              <a:t>）</a:t>
            </a:r>
            <a:endParaRPr lang="zh-CN" altLang="en-US" sz="2800" b="1" dirty="0">
              <a:solidFill>
                <a:srgbClr val="10FBFE"/>
              </a:solidFill>
              <a:latin typeface="微软雅黑" panose="020B0503020204020204" charset="-122"/>
              <a:ea typeface="微软雅黑" panose="020B0503020204020204" charset="-122"/>
              <a:sym typeface="+mn-ea"/>
            </a:endParaRPr>
          </a:p>
        </p:txBody>
      </p:sp>
      <p:pic>
        <p:nvPicPr>
          <p:cNvPr id="19" name="图片 18"/>
          <p:cNvPicPr>
            <a:picLocks noChangeAspect="1"/>
          </p:cNvPicPr>
          <p:nvPr/>
        </p:nvPicPr>
        <p:blipFill>
          <a:blip r:embed="rId1"/>
          <a:stretch>
            <a:fillRect/>
          </a:stretch>
        </p:blipFill>
        <p:spPr>
          <a:xfrm>
            <a:off x="5856605" y="872490"/>
            <a:ext cx="6335395" cy="5985510"/>
          </a:xfrm>
          <a:prstGeom prst="rect">
            <a:avLst/>
          </a:prstGeom>
        </p:spPr>
      </p:pic>
      <p:cxnSp>
        <p:nvCxnSpPr>
          <p:cNvPr id="46" name="直接连接符 45"/>
          <p:cNvCxnSpPr/>
          <p:nvPr/>
        </p:nvCxnSpPr>
        <p:spPr>
          <a:xfrm>
            <a:off x="0" y="613410"/>
            <a:ext cx="12202160" cy="117475"/>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pic>
        <p:nvPicPr>
          <p:cNvPr id="20" name="图片 19" descr="m"/>
          <p:cNvPicPr>
            <a:picLocks noChangeAspect="1"/>
          </p:cNvPicPr>
          <p:nvPr/>
        </p:nvPicPr>
        <p:blipFill>
          <a:blip r:embed="rId2"/>
          <a:stretch>
            <a:fillRect/>
          </a:stretch>
        </p:blipFill>
        <p:spPr>
          <a:xfrm>
            <a:off x="32385" y="1957070"/>
            <a:ext cx="6055995" cy="4682490"/>
          </a:xfrm>
          <a:prstGeom prst="rect">
            <a:avLst/>
          </a:prstGeom>
        </p:spPr>
      </p:pic>
      <p:grpSp>
        <p:nvGrpSpPr>
          <p:cNvPr id="22" name="组合 21"/>
          <p:cNvGrpSpPr/>
          <p:nvPr/>
        </p:nvGrpSpPr>
        <p:grpSpPr>
          <a:xfrm>
            <a:off x="32385" y="351790"/>
            <a:ext cx="4770755" cy="262255"/>
            <a:chOff x="611" y="1760"/>
            <a:chExt cx="7241" cy="413"/>
          </a:xfrm>
          <a:solidFill>
            <a:srgbClr val="6AE7FF"/>
          </a:solidFill>
        </p:grpSpPr>
        <p:sp>
          <p:nvSpPr>
            <p:cNvPr id="23" name="矩形 22"/>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11480" y="854075"/>
            <a:ext cx="5417820" cy="922020"/>
            <a:chOff x="648" y="1345"/>
            <a:chExt cx="8532" cy="1452"/>
          </a:xfrm>
        </p:grpSpPr>
        <p:sp>
          <p:nvSpPr>
            <p:cNvPr id="21" name="矩形 37"/>
            <p:cNvSpPr>
              <a:spLocks noChangeArrowheads="1"/>
            </p:cNvSpPr>
            <p:nvPr/>
          </p:nvSpPr>
          <p:spPr bwMode="auto">
            <a:xfrm>
              <a:off x="1358" y="1345"/>
              <a:ext cx="7822"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由折线图可看出近三年来</a:t>
              </a:r>
              <a:r>
                <a:rPr lang="en-US" altLang="zh-CN" dirty="0">
                  <a:solidFill>
                    <a:srgbClr val="10FBFE"/>
                  </a:solidFill>
                  <a:latin typeface="微软雅黑" panose="020B0503020204020204" charset="-122"/>
                  <a:ea typeface="微软雅黑" panose="020B0503020204020204" charset="-122"/>
                  <a:cs typeface="+mn-ea"/>
                  <a:sym typeface="+mn-lt"/>
                </a:rPr>
                <a:t>A</a:t>
              </a:r>
              <a:r>
                <a:rPr lang="zh-CN" altLang="en-US" dirty="0">
                  <a:solidFill>
                    <a:srgbClr val="10FBFE"/>
                  </a:solidFill>
                  <a:latin typeface="微软雅黑" panose="020B0503020204020204" charset="-122"/>
                  <a:ea typeface="微软雅黑" panose="020B0503020204020204" charset="-122"/>
                  <a:cs typeface="+mn-ea"/>
                  <a:sym typeface="+mn-lt"/>
                </a:rPr>
                <a:t>股上市公司的比较，由此可发现在</a:t>
              </a:r>
              <a:r>
                <a:rPr lang="en-US" altLang="zh-CN" dirty="0">
                  <a:solidFill>
                    <a:srgbClr val="10FBFE"/>
                  </a:solidFill>
                  <a:latin typeface="微软雅黑" panose="020B0503020204020204" charset="-122"/>
                  <a:ea typeface="微软雅黑" panose="020B0503020204020204" charset="-122"/>
                  <a:cs typeface="+mn-ea"/>
                  <a:sym typeface="+mn-lt"/>
                </a:rPr>
                <a:t>2020</a:t>
              </a:r>
              <a:r>
                <a:rPr lang="zh-CN" altLang="en-US" dirty="0">
                  <a:solidFill>
                    <a:srgbClr val="10FBFE"/>
                  </a:solidFill>
                  <a:latin typeface="微软雅黑" panose="020B0503020204020204" charset="-122"/>
                  <a:ea typeface="微软雅黑" panose="020B0503020204020204" charset="-122"/>
                  <a:cs typeface="+mn-ea"/>
                  <a:sym typeface="+mn-lt"/>
                </a:rPr>
                <a:t>年上市的公司相对较突出。</a:t>
              </a:r>
              <a:endParaRPr lang="zh-CN" altLang="en-US" dirty="0">
                <a:solidFill>
                  <a:srgbClr val="10FBFE"/>
                </a:solidFill>
                <a:latin typeface="微软雅黑" panose="020B0503020204020204" charset="-122"/>
                <a:ea typeface="微软雅黑" panose="020B0503020204020204" charset="-122"/>
                <a:cs typeface="+mn-ea"/>
                <a:sym typeface="+mn-lt"/>
              </a:endParaRPr>
            </a:p>
          </p:txBody>
        </p:sp>
        <p:grpSp>
          <p:nvGrpSpPr>
            <p:cNvPr id="36" name="组合 35"/>
            <p:cNvGrpSpPr/>
            <p:nvPr/>
          </p:nvGrpSpPr>
          <p:grpSpPr>
            <a:xfrm>
              <a:off x="648" y="1645"/>
              <a:ext cx="667" cy="615"/>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grpSp>
        <p:nvGrpSpPr>
          <p:cNvPr id="8204" name="组合 16"/>
          <p:cNvGrpSpPr/>
          <p:nvPr/>
        </p:nvGrpSpPr>
        <p:grpSpPr bwMode="auto">
          <a:xfrm>
            <a:off x="11680190" y="230505"/>
            <a:ext cx="428625" cy="321310"/>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36" name="组合 135"/>
          <p:cNvGrpSpPr/>
          <p:nvPr/>
        </p:nvGrpSpPr>
        <p:grpSpPr>
          <a:xfrm>
            <a:off x="-52070" y="47625"/>
            <a:ext cx="567055" cy="40576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500"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anim calcmode="lin" valueType="num">
                                      <p:cBhvr>
                                        <p:cTn id="8" dur="500" fill="hold"/>
                                        <p:tgtEl>
                                          <p:spTgt spid="136"/>
                                        </p:tgtEl>
                                        <p:attrNameLst>
                                          <p:attrName>style.rotation</p:attrName>
                                        </p:attrNameLst>
                                      </p:cBhvr>
                                      <p:tavLst>
                                        <p:tav tm="0">
                                          <p:val>
                                            <p:fltVal val="720"/>
                                          </p:val>
                                        </p:tav>
                                        <p:tav tm="100000">
                                          <p:val>
                                            <p:fltVal val="0"/>
                                          </p:val>
                                        </p:tav>
                                      </p:tavLst>
                                    </p:anim>
                                    <p:anim calcmode="lin" valueType="num">
                                      <p:cBhvr>
                                        <p:cTn id="9" dur="500" fill="hold"/>
                                        <p:tgtEl>
                                          <p:spTgt spid="136"/>
                                        </p:tgtEl>
                                        <p:attrNameLst>
                                          <p:attrName>ppt_h</p:attrName>
                                        </p:attrNameLst>
                                      </p:cBhvr>
                                      <p:tavLst>
                                        <p:tav tm="0">
                                          <p:val>
                                            <p:fltVal val="0"/>
                                          </p:val>
                                        </p:tav>
                                        <p:tav tm="100000">
                                          <p:val>
                                            <p:strVal val="#ppt_h"/>
                                          </p:val>
                                        </p:tav>
                                      </p:tavLst>
                                    </p:anim>
                                    <p:anim calcmode="lin" valueType="num">
                                      <p:cBhvr>
                                        <p:cTn id="10" dur="50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500" fill="hold">
                                          <p:stCondLst>
                                            <p:cond delay="0"/>
                                          </p:stCondLst>
                                        </p:cTn>
                                        <p:tgtEl>
                                          <p:spTgt spid="46"/>
                                        </p:tgtEl>
                                        <p:attrNameLst>
                                          <p:attrName>style.visibility</p:attrName>
                                        </p:attrNameLst>
                                      </p:cBhvr>
                                      <p:to>
                                        <p:strVal val="visible"/>
                                      </p:to>
                                    </p:set>
                                    <p:animEffect transition="in" filter="wipe(left)">
                                      <p:cBhvr>
                                        <p:cTn id="18" dur="500"/>
                                        <p:tgtEl>
                                          <p:spTgt spid="46"/>
                                        </p:tgtEl>
                                      </p:cBhvr>
                                    </p:animEffect>
                                  </p:childTnLst>
                                </p:cTn>
                              </p:par>
                            </p:childTnLst>
                          </p:cTn>
                        </p:par>
                        <p:par>
                          <p:cTn id="19" fill="hold">
                            <p:stCondLst>
                              <p:cond delay="1500"/>
                            </p:stCondLst>
                            <p:childTnLst>
                              <p:par>
                                <p:cTn id="20" presetID="29" presetClass="entr" presetSubtype="0" fill="hold" nodeType="afterEffect">
                                  <p:stCondLst>
                                    <p:cond delay="0"/>
                                  </p:stCondLst>
                                  <p:childTnLst>
                                    <p:set>
                                      <p:cBhvr>
                                        <p:cTn id="21" dur="500"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ppt_x</p:attrName>
                                        </p:attrNameLst>
                                      </p:cBhvr>
                                      <p:tavLst>
                                        <p:tav tm="0">
                                          <p:val>
                                            <p:strVal val="#ppt_x-.2"/>
                                          </p:val>
                                        </p:tav>
                                        <p:tav tm="100000">
                                          <p:val>
                                            <p:strVal val="#ppt_x"/>
                                          </p:val>
                                        </p:tav>
                                      </p:tavLst>
                                    </p:anim>
                                    <p:anim calcmode="lin" valueType="num">
                                      <p:cBhvr>
                                        <p:cTn id="23"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4" dur="500"/>
                                        <p:tgtEl>
                                          <p:spTgt spid="22"/>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500"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par>
                          <p:cTn id="29" fill="hold">
                            <p:stCondLst>
                              <p:cond delay="2500"/>
                            </p:stCondLst>
                            <p:childTnLst>
                              <p:par>
                                <p:cTn id="30" presetID="55" presetClass="entr" presetSubtype="0" fill="hold" nodeType="afterEffect">
                                  <p:stCondLst>
                                    <p:cond delay="0"/>
                                  </p:stCondLst>
                                  <p:childTnLst>
                                    <p:set>
                                      <p:cBhvr>
                                        <p:cTn id="31" dur="500"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strVal val="#ppt_w*0.70"/>
                                          </p:val>
                                        </p:tav>
                                        <p:tav tm="100000">
                                          <p:val>
                                            <p:strVal val="#ppt_w"/>
                                          </p:val>
                                        </p:tav>
                                      </p:tavLst>
                                    </p:anim>
                                    <p:anim calcmode="lin" valueType="num">
                                      <p:cBhvr>
                                        <p:cTn id="33" dur="500" fill="hold"/>
                                        <p:tgtEl>
                                          <p:spTgt spid="20"/>
                                        </p:tgtEl>
                                        <p:attrNameLst>
                                          <p:attrName>ppt_h</p:attrName>
                                        </p:attrNameLst>
                                      </p:cBhvr>
                                      <p:tavLst>
                                        <p:tav tm="0">
                                          <p:val>
                                            <p:strVal val="#ppt_h"/>
                                          </p:val>
                                        </p:tav>
                                        <p:tav tm="100000">
                                          <p:val>
                                            <p:strVal val="#ppt_h"/>
                                          </p:val>
                                        </p:tav>
                                      </p:tavLst>
                                    </p:anim>
                                    <p:animEffect transition="in" filter="fade">
                                      <p:cBhvr>
                                        <p:cTn id="34" dur="500"/>
                                        <p:tgtEl>
                                          <p:spTgt spid="20"/>
                                        </p:tgtEl>
                                      </p:cBhvr>
                                    </p:animEffect>
                                  </p:childTnLst>
                                </p:cTn>
                              </p:par>
                            </p:childTnLst>
                          </p:cTn>
                        </p:par>
                        <p:par>
                          <p:cTn id="35" fill="hold">
                            <p:stCondLst>
                              <p:cond delay="3000"/>
                            </p:stCondLst>
                            <p:childTnLst>
                              <p:par>
                                <p:cTn id="36" presetID="13" presetClass="entr" presetSubtype="16" fill="hold" nodeType="afterEffect">
                                  <p:stCondLst>
                                    <p:cond delay="0"/>
                                  </p:stCondLst>
                                  <p:childTnLst>
                                    <p:set>
                                      <p:cBhvr>
                                        <p:cTn id="37" dur="500" fill="hold">
                                          <p:stCondLst>
                                            <p:cond delay="0"/>
                                          </p:stCondLst>
                                        </p:cTn>
                                        <p:tgtEl>
                                          <p:spTgt spid="19"/>
                                        </p:tgtEl>
                                        <p:attrNameLst>
                                          <p:attrName>style.visibility</p:attrName>
                                        </p:attrNameLst>
                                      </p:cBhvr>
                                      <p:to>
                                        <p:strVal val="visible"/>
                                      </p:to>
                                    </p:set>
                                    <p:animEffect transition="in" filter="plus(in)">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596265" y="105410"/>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数据可视化（</a:t>
            </a:r>
            <a:r>
              <a:rPr lang="en-US" altLang="zh-CN" sz="2800" b="1" dirty="0">
                <a:solidFill>
                  <a:srgbClr val="10FBFE"/>
                </a:solidFill>
                <a:latin typeface="微软雅黑" panose="020B0503020204020204" charset="-122"/>
                <a:ea typeface="微软雅黑" panose="020B0503020204020204" charset="-122"/>
                <a:sym typeface="+mn-ea"/>
              </a:rPr>
              <a:t>6</a:t>
            </a:r>
            <a:r>
              <a:rPr lang="zh-CN" altLang="en-US" sz="2800" b="1" dirty="0">
                <a:solidFill>
                  <a:srgbClr val="10FBFE"/>
                </a:solidFill>
                <a:latin typeface="微软雅黑" panose="020B0503020204020204" charset="-122"/>
                <a:ea typeface="微软雅黑" panose="020B0503020204020204" charset="-122"/>
                <a:sym typeface="+mn-ea"/>
              </a:rPr>
              <a:t>）</a:t>
            </a:r>
            <a:endParaRPr lang="zh-CN" altLang="en-US" sz="2800"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0" y="755650"/>
            <a:ext cx="12202160" cy="117475"/>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2385" y="544195"/>
            <a:ext cx="4780915" cy="262255"/>
            <a:chOff x="611" y="1760"/>
            <a:chExt cx="7241" cy="413"/>
          </a:xfrm>
          <a:solidFill>
            <a:srgbClr val="6AE7FF"/>
          </a:solidFill>
        </p:grpSpPr>
        <p:sp>
          <p:nvSpPr>
            <p:cNvPr id="23" name="矩形 22"/>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8204" name="组合 16"/>
          <p:cNvGrpSpPr/>
          <p:nvPr/>
        </p:nvGrpSpPr>
        <p:grpSpPr bwMode="auto">
          <a:xfrm>
            <a:off x="11680190" y="230505"/>
            <a:ext cx="428625" cy="321310"/>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2" name="图片 1" descr="pie"/>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20650" y="1115060"/>
            <a:ext cx="4796155" cy="4163060"/>
          </a:xfrm>
          <a:prstGeom prst="rect">
            <a:avLst/>
          </a:prstGeom>
        </p:spPr>
      </p:pic>
      <p:pic>
        <p:nvPicPr>
          <p:cNvPr id="4" name="图片 3" descr="pie1"/>
          <p:cNvPicPr>
            <a:picLocks noChangeAspect="1"/>
          </p:cNvPicPr>
          <p:nvPr/>
        </p:nvPicPr>
        <p:blipFill>
          <a:blip r:embed="rId3"/>
          <a:stretch>
            <a:fillRect/>
          </a:stretch>
        </p:blipFill>
        <p:spPr>
          <a:xfrm>
            <a:off x="5113655" y="2662555"/>
            <a:ext cx="7078345" cy="4130675"/>
          </a:xfrm>
          <a:prstGeom prst="rect">
            <a:avLst/>
          </a:prstGeom>
        </p:spPr>
      </p:pic>
      <p:grpSp>
        <p:nvGrpSpPr>
          <p:cNvPr id="15" name="组合 14"/>
          <p:cNvGrpSpPr/>
          <p:nvPr/>
        </p:nvGrpSpPr>
        <p:grpSpPr>
          <a:xfrm>
            <a:off x="5603875" y="1334770"/>
            <a:ext cx="6076950" cy="922020"/>
            <a:chOff x="1987" y="8028"/>
            <a:chExt cx="6771" cy="1452"/>
          </a:xfrm>
        </p:grpSpPr>
        <p:sp>
          <p:nvSpPr>
            <p:cNvPr id="16" name="矩形 37"/>
            <p:cNvSpPr>
              <a:spLocks noChangeArrowheads="1"/>
            </p:cNvSpPr>
            <p:nvPr/>
          </p:nvSpPr>
          <p:spPr bwMode="auto">
            <a:xfrm>
              <a:off x="3026" y="8028"/>
              <a:ext cx="5732"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由饼图可发现，</a:t>
              </a:r>
              <a:r>
                <a:rPr lang="en-US" altLang="zh-CN" dirty="0">
                  <a:solidFill>
                    <a:srgbClr val="10FBFE"/>
                  </a:solidFill>
                  <a:latin typeface="微软雅黑" panose="020B0503020204020204" charset="-122"/>
                  <a:ea typeface="微软雅黑" panose="020B0503020204020204" charset="-122"/>
                  <a:cs typeface="+mn-ea"/>
                  <a:sym typeface="+mn-lt"/>
                </a:rPr>
                <a:t>A</a:t>
              </a:r>
              <a:r>
                <a:rPr lang="zh-CN" altLang="en-US" dirty="0">
                  <a:solidFill>
                    <a:srgbClr val="10FBFE"/>
                  </a:solidFill>
                  <a:latin typeface="微软雅黑" panose="020B0503020204020204" charset="-122"/>
                  <a:ea typeface="微软雅黑" panose="020B0503020204020204" charset="-122"/>
                  <a:cs typeface="+mn-ea"/>
                  <a:sym typeface="+mn-lt"/>
                </a:rPr>
                <a:t>股上市公司的营业收入都平均处在于</a:t>
              </a:r>
              <a:r>
                <a:rPr lang="en-US" altLang="zh-CN" dirty="0">
                  <a:solidFill>
                    <a:srgbClr val="10FBFE"/>
                  </a:solidFill>
                  <a:latin typeface="微软雅黑" panose="020B0503020204020204" charset="-122"/>
                  <a:ea typeface="微软雅黑" panose="020B0503020204020204" charset="-122"/>
                  <a:cs typeface="+mn-ea"/>
                  <a:sym typeface="+mn-lt"/>
                </a:rPr>
                <a:t>1.6</a:t>
              </a:r>
              <a:r>
                <a:rPr lang="zh-CN" altLang="en-US" dirty="0">
                  <a:solidFill>
                    <a:srgbClr val="10FBFE"/>
                  </a:solidFill>
                  <a:latin typeface="微软雅黑" panose="020B0503020204020204" charset="-122"/>
                  <a:ea typeface="微软雅黑" panose="020B0503020204020204" charset="-122"/>
                  <a:cs typeface="+mn-ea"/>
                  <a:sym typeface="+mn-lt"/>
                </a:rPr>
                <a:t>亿</a:t>
              </a:r>
              <a:r>
                <a:rPr lang="zh-CN" altLang="en-US" dirty="0">
                  <a:solidFill>
                    <a:srgbClr val="10FBFE"/>
                  </a:solidFill>
                  <a:latin typeface="微软雅黑" panose="020B0503020204020204" charset="-122"/>
                  <a:ea typeface="微软雅黑" panose="020B0503020204020204" charset="-122"/>
                  <a:cs typeface="+mn-ea"/>
                  <a:sym typeface="+mn-lt"/>
                </a:rPr>
                <a:t>左右。</a:t>
              </a:r>
              <a:endParaRPr lang="zh-CN" altLang="en-US" dirty="0">
                <a:solidFill>
                  <a:srgbClr val="10FBFE"/>
                </a:solidFill>
                <a:latin typeface="微软雅黑" panose="020B0503020204020204" charset="-122"/>
                <a:ea typeface="微软雅黑" panose="020B0503020204020204" charset="-122"/>
                <a:cs typeface="+mn-ea"/>
                <a:sym typeface="+mn-lt"/>
              </a:endParaRPr>
            </a:p>
          </p:txBody>
        </p:sp>
        <p:grpSp>
          <p:nvGrpSpPr>
            <p:cNvPr id="5" name="组合 4"/>
            <p:cNvGrpSpPr/>
            <p:nvPr/>
          </p:nvGrpSpPr>
          <p:grpSpPr>
            <a:xfrm>
              <a:off x="1987" y="8338"/>
              <a:ext cx="818" cy="936"/>
              <a:chOff x="13169" y="2716"/>
              <a:chExt cx="1761" cy="2221"/>
            </a:xfrm>
          </p:grpSpPr>
          <p:grpSp>
            <p:nvGrpSpPr>
              <p:cNvPr id="6" name="组合 22"/>
              <p:cNvGrpSpPr/>
              <p:nvPr/>
            </p:nvGrpSpPr>
            <p:grpSpPr bwMode="auto">
              <a:xfrm>
                <a:off x="13530" y="3183"/>
                <a:ext cx="1040" cy="905"/>
                <a:chOff x="-26351" y="0"/>
                <a:chExt cx="514350" cy="447760"/>
              </a:xfrm>
              <a:solidFill>
                <a:srgbClr val="6AE7FF"/>
              </a:solidFill>
            </p:grpSpPr>
            <p:sp>
              <p:nvSpPr>
                <p:cNvPr id="7" name="Freeform 11">
                  <a:hlinkClick r:id="rId4"/>
                </p:cNvPr>
                <p:cNvSpPr>
                  <a:spLocks noChangeArrowheads="1"/>
                </p:cNvSpPr>
                <p:nvPr/>
              </p:nvSpPr>
              <p:spPr bwMode="auto">
                <a:xfrm>
                  <a:off x="-26351" y="188997"/>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8"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2221"/>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p>
                <a:pPr eaLnBrk="1" hangingPunct="1"/>
                <a:endParaRPr lang="zh-CN" altLang="zh-CN">
                  <a:solidFill>
                    <a:schemeClr val="bg1"/>
                  </a:solidFill>
                  <a:sym typeface="宋体" panose="02010600030101010101" pitchFamily="2" charset="-122"/>
                </a:endParaRPr>
              </a:p>
            </p:txBody>
          </p:sp>
        </p:grpSp>
      </p:grpSp>
      <p:grpSp>
        <p:nvGrpSpPr>
          <p:cNvPr id="9" name="组合 8"/>
          <p:cNvGrpSpPr/>
          <p:nvPr/>
        </p:nvGrpSpPr>
        <p:grpSpPr>
          <a:xfrm>
            <a:off x="39370" y="107950"/>
            <a:ext cx="567055" cy="405765"/>
            <a:chOff x="3381108" y="2279458"/>
            <a:chExt cx="1462088" cy="1463675"/>
          </a:xfrm>
          <a:solidFill>
            <a:srgbClr val="6AE7FF">
              <a:alpha val="50000"/>
            </a:srgbClr>
          </a:solidFill>
        </p:grpSpPr>
        <p:sp>
          <p:nvSpPr>
            <p:cNvPr id="10"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1"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style.rotation</p:attrName>
                                        </p:attrNameLst>
                                      </p:cBhvr>
                                      <p:tavLst>
                                        <p:tav tm="0">
                                          <p:val>
                                            <p:fltVal val="720"/>
                                          </p:val>
                                        </p:tav>
                                        <p:tav tm="100000">
                                          <p:val>
                                            <p:fltVal val="0"/>
                                          </p:val>
                                        </p:tav>
                                      </p:tavLst>
                                    </p:anim>
                                    <p:anim calcmode="lin" valueType="num">
                                      <p:cBhvr>
                                        <p:cTn id="9" dur="500" fill="hold"/>
                                        <p:tgtEl>
                                          <p:spTgt spid="9"/>
                                        </p:tgtEl>
                                        <p:attrNameLst>
                                          <p:attrName>ppt_h</p:attrName>
                                        </p:attrNameLst>
                                      </p:cBhvr>
                                      <p:tavLst>
                                        <p:tav tm="0">
                                          <p:val>
                                            <p:fltVal val="0"/>
                                          </p:val>
                                        </p:tav>
                                        <p:tav tm="100000">
                                          <p:val>
                                            <p:strVal val="#ppt_h"/>
                                          </p:val>
                                        </p:tav>
                                      </p:tavLst>
                                    </p:anim>
                                    <p:anim calcmode="lin" valueType="num">
                                      <p:cBhvr>
                                        <p:cTn id="10" dur="500" fill="hold"/>
                                        <p:tgtEl>
                                          <p:spTgt spid="9"/>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500" fill="hold">
                                          <p:stCondLst>
                                            <p:cond delay="0"/>
                                          </p:stCondLst>
                                        </p:cTn>
                                        <p:tgtEl>
                                          <p:spTgt spid="46"/>
                                        </p:tgtEl>
                                        <p:attrNameLst>
                                          <p:attrName>style.visibility</p:attrName>
                                        </p:attrNameLst>
                                      </p:cBhvr>
                                      <p:to>
                                        <p:strVal val="visible"/>
                                      </p:to>
                                    </p:set>
                                    <p:animEffect transition="in" filter="wipe(left)">
                                      <p:cBhvr>
                                        <p:cTn id="18" dur="500"/>
                                        <p:tgtEl>
                                          <p:spTgt spid="46"/>
                                        </p:tgtEl>
                                      </p:cBhvr>
                                    </p:animEffect>
                                  </p:childTnLst>
                                </p:cTn>
                              </p:par>
                            </p:childTnLst>
                          </p:cTn>
                        </p:par>
                        <p:par>
                          <p:cTn id="19" fill="hold">
                            <p:stCondLst>
                              <p:cond delay="1500"/>
                            </p:stCondLst>
                            <p:childTnLst>
                              <p:par>
                                <p:cTn id="20" presetID="29" presetClass="entr" presetSubtype="0" fill="hold" nodeType="afterEffect">
                                  <p:stCondLst>
                                    <p:cond delay="0"/>
                                  </p:stCondLst>
                                  <p:childTnLst>
                                    <p:set>
                                      <p:cBhvr>
                                        <p:cTn id="21" dur="500"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ppt_x</p:attrName>
                                        </p:attrNameLst>
                                      </p:cBhvr>
                                      <p:tavLst>
                                        <p:tav tm="0">
                                          <p:val>
                                            <p:strVal val="#ppt_x-.2"/>
                                          </p:val>
                                        </p:tav>
                                        <p:tav tm="100000">
                                          <p:val>
                                            <p:strVal val="#ppt_x"/>
                                          </p:val>
                                        </p:tav>
                                      </p:tavLst>
                                    </p:anim>
                                    <p:anim calcmode="lin" valueType="num">
                                      <p:cBhvr>
                                        <p:cTn id="23"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4" dur="500"/>
                                        <p:tgtEl>
                                          <p:spTgt spid="22"/>
                                        </p:tgtEl>
                                      </p:cBhvr>
                                    </p:animEffect>
                                  </p:childTnLst>
                                </p:cTn>
                              </p:par>
                            </p:childTnLst>
                          </p:cTn>
                        </p:par>
                        <p:par>
                          <p:cTn id="25" fill="hold">
                            <p:stCondLst>
                              <p:cond delay="2000"/>
                            </p:stCondLst>
                            <p:childTnLst>
                              <p:par>
                                <p:cTn id="26" presetID="25"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9"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30"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31" dur="500" fill="hold"/>
                                        <p:tgtEl>
                                          <p:spTgt spid="2"/>
                                        </p:tgtEl>
                                        <p:attrNameLst>
                                          <p:attrName>ppt_h</p:attrName>
                                        </p:attrNameLst>
                                      </p:cBhvr>
                                      <p:tavLst>
                                        <p:tav tm="0">
                                          <p:val>
                                            <p:strVal val="#ppt_h"/>
                                          </p:val>
                                        </p:tav>
                                        <p:tav tm="100000">
                                          <p:val>
                                            <p:strVal val="#ppt_h"/>
                                          </p:val>
                                        </p:tav>
                                      </p:tavLst>
                                    </p:anim>
                                    <p:anim calcmode="lin" valueType="num">
                                      <p:cBhvr>
                                        <p:cTn id="32"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3"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4"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35" dur="500" decel="50000">
                                          <p:stCondLst>
                                            <p:cond delay="0"/>
                                          </p:stCondLst>
                                        </p:cTn>
                                        <p:tgtEl>
                                          <p:spTgt spid="2"/>
                                        </p:tgtEl>
                                      </p:cBhvr>
                                    </p:animEffect>
                                  </p:childTnLst>
                                </p:cTn>
                              </p:par>
                            </p:childTnLst>
                          </p:cTn>
                        </p:par>
                        <p:par>
                          <p:cTn id="36" fill="hold">
                            <p:stCondLst>
                              <p:cond delay="2500"/>
                            </p:stCondLst>
                            <p:childTnLst>
                              <p:par>
                                <p:cTn id="37" presetID="29" presetClass="entr" presetSubtype="0" fill="hold" nodeType="afterEffect">
                                  <p:stCondLst>
                                    <p:cond delay="0"/>
                                  </p:stCondLst>
                                  <p:childTnLst>
                                    <p:set>
                                      <p:cBhvr>
                                        <p:cTn id="38" dur="500"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2"/>
                                          </p:val>
                                        </p:tav>
                                        <p:tav tm="100000">
                                          <p:val>
                                            <p:strVal val="#ppt_x"/>
                                          </p:val>
                                        </p:tav>
                                      </p:tavLst>
                                    </p:anim>
                                    <p:anim calcmode="lin" valueType="num">
                                      <p:cBhvr>
                                        <p:cTn id="40"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1" dur="500"/>
                                        <p:tgtEl>
                                          <p:spTgt spid="4"/>
                                        </p:tgtEl>
                                      </p:cBhvr>
                                    </p:animEffect>
                                  </p:childTnLst>
                                </p:cTn>
                              </p:par>
                            </p:childTnLst>
                          </p:cTn>
                        </p:par>
                        <p:par>
                          <p:cTn id="42" fill="hold">
                            <p:stCondLst>
                              <p:cond delay="3000"/>
                            </p:stCondLst>
                            <p:childTnLst>
                              <p:par>
                                <p:cTn id="43" presetID="47" presetClass="entr" presetSubtype="0" fill="hold" nodeType="afterEffect">
                                  <p:stCondLst>
                                    <p:cond delay="0"/>
                                  </p:stCondLst>
                                  <p:childTnLst>
                                    <p:set>
                                      <p:cBhvr>
                                        <p:cTn id="44" dur="500"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endParaRPr lang="en-US" altLang="zh-CN" sz="200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endParaRPr lang="en-US" altLang="zh-CN" sz="4000" b="1">
              <a:solidFill>
                <a:srgbClr val="6AE7FF"/>
              </a:solidFill>
              <a:latin typeface="微软雅黑" panose="020B0503020204020204" charset="-122"/>
              <a:ea typeface="微软雅黑" panose="020B0503020204020204" charset="-122"/>
            </a:endParaRP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网站的选择与分析</a:t>
            </a:r>
            <a:endParaRPr lang="zh-CN" altLang="en-US" sz="2000" b="1" dirty="0">
              <a:solidFill>
                <a:srgbClr val="6AE7FF"/>
              </a:solidFill>
              <a:latin typeface="微软雅黑" panose="020B0503020204020204" charset="-122"/>
              <a:ea typeface="微软雅黑" panose="020B0503020204020204" charset="-122"/>
            </a:endParaRP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endParaRPr lang="en-US" altLang="zh-CN" sz="4000" b="1">
              <a:solidFill>
                <a:srgbClr val="6AE7FF"/>
              </a:solidFill>
              <a:latin typeface="微软雅黑" panose="020B0503020204020204" charset="-122"/>
              <a:ea typeface="微软雅黑" panose="020B0503020204020204" charset="-122"/>
            </a:endParaRP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6AE7FF"/>
                </a:solidFill>
                <a:latin typeface="微软雅黑" panose="020B0503020204020204" charset="-122"/>
                <a:ea typeface="微软雅黑" panose="020B0503020204020204" charset="-122"/>
                <a:sym typeface="+mn-ea"/>
              </a:rPr>
              <a:t>数据获取</a:t>
            </a:r>
            <a:endParaRPr lang="zh-CN" altLang="en-US" sz="2000" b="1">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1381125" y="3972560"/>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endParaRPr lang="en-US" altLang="zh-CN" sz="4000" b="1" dirty="0">
              <a:solidFill>
                <a:srgbClr val="6AE7FF"/>
              </a:solidFill>
              <a:latin typeface="微软雅黑" panose="020B0503020204020204" charset="-122"/>
              <a:ea typeface="微软雅黑" panose="020B0503020204020204" charset="-122"/>
            </a:endParaRPr>
          </a:p>
        </p:txBody>
      </p:sp>
      <p:sp>
        <p:nvSpPr>
          <p:cNvPr id="13" name="圆角矩形 12"/>
          <p:cNvSpPr/>
          <p:nvPr/>
        </p:nvSpPr>
        <p:spPr>
          <a:xfrm>
            <a:off x="2378710" y="547370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数据可视化</a:t>
            </a:r>
            <a:endParaRPr lang="zh-CN" altLang="en-US" sz="2000" b="1" dirty="0">
              <a:solidFill>
                <a:srgbClr val="6AE7FF"/>
              </a:solidFill>
              <a:latin typeface="微软雅黑" panose="020B0503020204020204" charset="-122"/>
              <a:ea typeface="微软雅黑" panose="020B0503020204020204" charset="-122"/>
            </a:endParaRPr>
          </a:p>
        </p:txBody>
      </p:sp>
      <p:sp>
        <p:nvSpPr>
          <p:cNvPr id="32" name="文本框 31"/>
          <p:cNvSpPr txBox="1"/>
          <p:nvPr/>
        </p:nvSpPr>
        <p:spPr>
          <a:xfrm>
            <a:off x="6513830" y="4020820"/>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endParaRPr lang="en-US" altLang="zh-CN" sz="4000" b="1" dirty="0">
              <a:solidFill>
                <a:srgbClr val="6AE7FF"/>
              </a:solidFill>
              <a:latin typeface="微软雅黑" panose="020B0503020204020204" charset="-122"/>
              <a:ea typeface="微软雅黑" panose="020B0503020204020204" charset="-122"/>
            </a:endParaRPr>
          </a:p>
        </p:txBody>
      </p:sp>
      <p:sp>
        <p:nvSpPr>
          <p:cNvPr id="33" name="圆角矩形 32"/>
          <p:cNvSpPr/>
          <p:nvPr/>
        </p:nvSpPr>
        <p:spPr>
          <a:xfrm>
            <a:off x="7511415" y="4069715"/>
            <a:ext cx="3180080" cy="60960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sym typeface="+mn-ea"/>
              </a:rPr>
              <a:t>导入</a:t>
            </a:r>
            <a:r>
              <a:rPr lang="en-US" altLang="zh-CN" sz="2000" b="1" dirty="0">
                <a:solidFill>
                  <a:srgbClr val="6AE7FF"/>
                </a:solidFill>
                <a:latin typeface="微软雅黑" panose="020B0503020204020204" charset="-122"/>
                <a:ea typeface="微软雅黑" panose="020B0503020204020204" charset="-122"/>
                <a:sym typeface="+mn-ea"/>
              </a:rPr>
              <a:t>MYSQL</a:t>
            </a:r>
            <a:r>
              <a:rPr lang="zh-CN" altLang="en-US" sz="2000" b="1" dirty="0">
                <a:solidFill>
                  <a:srgbClr val="6AE7FF"/>
                </a:solidFill>
                <a:latin typeface="微软雅黑" panose="020B0503020204020204" charset="-122"/>
                <a:ea typeface="微软雅黑" panose="020B0503020204020204" charset="-122"/>
              </a:rPr>
              <a:t>与</a:t>
            </a:r>
            <a:r>
              <a:rPr lang="zh-CN" altLang="en-US" sz="2000" b="1" dirty="0">
                <a:solidFill>
                  <a:srgbClr val="6AE7FF"/>
                </a:solidFill>
                <a:latin typeface="微软雅黑" panose="020B0503020204020204" charset="-122"/>
                <a:ea typeface="微软雅黑" panose="020B0503020204020204" charset="-122"/>
                <a:sym typeface="+mn-ea"/>
              </a:rPr>
              <a:t>数据清洗</a:t>
            </a:r>
            <a:endParaRPr lang="en-US" altLang="zh-CN" sz="2000" b="1" dirty="0">
              <a:solidFill>
                <a:srgbClr val="6AE7FF"/>
              </a:solidFill>
              <a:latin typeface="微软雅黑" panose="020B0503020204020204" charset="-122"/>
              <a:ea typeface="微软雅黑" panose="020B0503020204020204" charset="-122"/>
            </a:endParaRPr>
          </a:p>
        </p:txBody>
      </p:sp>
      <p:sp>
        <p:nvSpPr>
          <p:cNvPr id="6" name="圆角矩形 5"/>
          <p:cNvSpPr/>
          <p:nvPr/>
        </p:nvSpPr>
        <p:spPr>
          <a:xfrm>
            <a:off x="2378710" y="406971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数据存储</a:t>
            </a:r>
            <a:endParaRPr lang="en-US" altLang="zh-CN" sz="2000" b="1" dirty="0">
              <a:solidFill>
                <a:srgbClr val="6AE7FF"/>
              </a:solidFill>
              <a:latin typeface="微软雅黑" panose="020B0503020204020204" charset="-122"/>
              <a:ea typeface="微软雅黑" panose="020B0503020204020204" charset="-122"/>
            </a:endParaRPr>
          </a:p>
        </p:txBody>
      </p:sp>
      <p:sp>
        <p:nvSpPr>
          <p:cNvPr id="7" name="圆角矩形 6"/>
          <p:cNvSpPr/>
          <p:nvPr/>
        </p:nvSpPr>
        <p:spPr>
          <a:xfrm>
            <a:off x="7511415" y="5474335"/>
            <a:ext cx="3180080" cy="51181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分析总结</a:t>
            </a:r>
            <a:endParaRPr lang="zh-CN" altLang="en-US" sz="2000" b="1" dirty="0">
              <a:solidFill>
                <a:srgbClr val="6AE7FF"/>
              </a:solidFill>
              <a:latin typeface="微软雅黑" panose="020B0503020204020204" charset="-122"/>
              <a:ea typeface="微软雅黑" panose="020B0503020204020204" charset="-122"/>
            </a:endParaRPr>
          </a:p>
        </p:txBody>
      </p:sp>
      <p:sp>
        <p:nvSpPr>
          <p:cNvPr id="14" name="文本框 13"/>
          <p:cNvSpPr txBox="1"/>
          <p:nvPr/>
        </p:nvSpPr>
        <p:spPr>
          <a:xfrm>
            <a:off x="6590029" y="5460981"/>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06</a:t>
            </a:r>
            <a:endParaRPr lang="en-US" altLang="zh-CN" sz="4000" b="1" dirty="0">
              <a:solidFill>
                <a:srgbClr val="6AE7FF"/>
              </a:solidFill>
              <a:latin typeface="微软雅黑" panose="020B0503020204020204" charset="-122"/>
              <a:ea typeface="微软雅黑" panose="020B0503020204020204" charset="-122"/>
            </a:endParaRPr>
          </a:p>
        </p:txBody>
      </p:sp>
      <p:sp>
        <p:nvSpPr>
          <p:cNvPr id="15" name="文本框 11"/>
          <p:cNvSpPr txBox="1"/>
          <p:nvPr/>
        </p:nvSpPr>
        <p:spPr>
          <a:xfrm>
            <a:off x="1363756" y="5376862"/>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05</a:t>
            </a:r>
            <a:endParaRPr lang="en-US" altLang="zh-CN" sz="4000" b="1" dirty="0">
              <a:solidFill>
                <a:srgbClr val="6AE7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ppt_x</p:attrName>
                                        </p:attrNameLst>
                                      </p:cBhvr>
                                      <p:tavLst>
                                        <p:tav tm="0">
                                          <p:val>
                                            <p:strVal val="#ppt_x-.2"/>
                                          </p:val>
                                        </p:tav>
                                        <p:tav tm="100000">
                                          <p:val>
                                            <p:strVal val="#ppt_x"/>
                                          </p:val>
                                        </p:tav>
                                      </p:tavLst>
                                    </p:anim>
                                    <p:anim calcmode="lin" valueType="num">
                                      <p:cBhvr>
                                        <p:cTn id="46"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47" dur="500"/>
                                        <p:tgtEl>
                                          <p:spTgt spid="6"/>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par>
                          <p:cTn id="60" fill="hold">
                            <p:stCondLst>
                              <p:cond delay="51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childTnLst>
                          </p:cTn>
                        </p:par>
                        <p:par>
                          <p:cTn id="66" fill="hold">
                            <p:stCondLst>
                              <p:cond delay="5600"/>
                            </p:stCondLst>
                            <p:childTnLst>
                              <p:par>
                                <p:cTn id="67" presetID="29" presetClass="entr" presetSubtype="0" fill="hold" grpId="1" nodeType="after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ppt_x</p:attrName>
                                        </p:attrNameLst>
                                      </p:cBhvr>
                                      <p:tavLst>
                                        <p:tav tm="0">
                                          <p:val>
                                            <p:strVal val="#ppt_x-.2"/>
                                          </p:val>
                                        </p:tav>
                                        <p:tav tm="100000">
                                          <p:val>
                                            <p:strVal val="#ppt_x"/>
                                          </p:val>
                                        </p:tav>
                                      </p:tavLst>
                                    </p:anim>
                                    <p:anim calcmode="lin" valueType="num">
                                      <p:cBhvr>
                                        <p:cTn id="70"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71" dur="500"/>
                                        <p:tgtEl>
                                          <p:spTgt spid="13"/>
                                        </p:tgtEl>
                                      </p:cBhvr>
                                    </p:animEffect>
                                  </p:childTnLst>
                                </p:cTn>
                              </p:par>
                            </p:childTnLst>
                          </p:cTn>
                        </p:par>
                        <p:par>
                          <p:cTn id="72" fill="hold">
                            <p:stCondLst>
                              <p:cond delay="6100"/>
                            </p:stCondLst>
                            <p:childTnLst>
                              <p:par>
                                <p:cTn id="73" presetID="53" presetClass="entr" presetSubtype="16"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ppt_w</p:attrName>
                                        </p:attrNameLst>
                                      </p:cBhvr>
                                      <p:tavLst>
                                        <p:tav tm="0">
                                          <p:val>
                                            <p:fltVal val="0"/>
                                          </p:val>
                                        </p:tav>
                                        <p:tav tm="100000">
                                          <p:val>
                                            <p:strVal val="#ppt_w"/>
                                          </p:val>
                                        </p:tav>
                                      </p:tavLst>
                                    </p:anim>
                                    <p:anim calcmode="lin" valueType="num">
                                      <p:cBhvr>
                                        <p:cTn id="76" dur="500" fill="hold"/>
                                        <p:tgtEl>
                                          <p:spTgt spid="14"/>
                                        </p:tgtEl>
                                        <p:attrNameLst>
                                          <p:attrName>ppt_h</p:attrName>
                                        </p:attrNameLst>
                                      </p:cBhvr>
                                      <p:tavLst>
                                        <p:tav tm="0">
                                          <p:val>
                                            <p:fltVal val="0"/>
                                          </p:val>
                                        </p:tav>
                                        <p:tav tm="100000">
                                          <p:val>
                                            <p:strVal val="#ppt_h"/>
                                          </p:val>
                                        </p:tav>
                                      </p:tavLst>
                                    </p:anim>
                                    <p:animEffect transition="in" filter="fade">
                                      <p:cBhvr>
                                        <p:cTn id="77" dur="500"/>
                                        <p:tgtEl>
                                          <p:spTgt spid="14"/>
                                        </p:tgtEl>
                                      </p:cBhvr>
                                    </p:animEffect>
                                  </p:childTnLst>
                                </p:cTn>
                              </p:par>
                            </p:childTnLst>
                          </p:cTn>
                        </p:par>
                        <p:par>
                          <p:cTn id="78" fill="hold">
                            <p:stCondLst>
                              <p:cond delay="6600"/>
                            </p:stCondLst>
                            <p:childTnLst>
                              <p:par>
                                <p:cTn id="79" presetID="29" presetClass="entr" presetSubtype="0" fill="hold" grpId="1" nodeType="after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500" fill="hold"/>
                                        <p:tgtEl>
                                          <p:spTgt spid="7"/>
                                        </p:tgtEl>
                                        <p:attrNameLst>
                                          <p:attrName>ppt_x</p:attrName>
                                        </p:attrNameLst>
                                      </p:cBhvr>
                                      <p:tavLst>
                                        <p:tav tm="0">
                                          <p:val>
                                            <p:strVal val="#ppt_x-.2"/>
                                          </p:val>
                                        </p:tav>
                                        <p:tav tm="100000">
                                          <p:val>
                                            <p:strVal val="#ppt_x"/>
                                          </p:val>
                                        </p:tav>
                                      </p:tavLst>
                                    </p:anim>
                                    <p:anim calcmode="lin" valueType="num">
                                      <p:cBhvr>
                                        <p:cTn id="82"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8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bldLvl="0" animBg="1"/>
      <p:bldP spid="32" grpId="0"/>
      <p:bldP spid="33" grpId="0" animBg="1"/>
      <p:bldP spid="33" grpId="1" bldLvl="0" animBg="1"/>
      <p:bldP spid="6" grpId="0" animBg="1"/>
      <p:bldP spid="6" grpId="1" bldLvl="0" animBg="1"/>
      <p:bldP spid="7" grpId="0" animBg="1"/>
      <p:bldP spid="7" grpId="1" bldLvl="0" animBg="1"/>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606425" y="95250"/>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数据可视化（</a:t>
            </a:r>
            <a:r>
              <a:rPr lang="en-US" altLang="zh-CN" sz="2800" b="1" dirty="0">
                <a:solidFill>
                  <a:srgbClr val="10FBFE"/>
                </a:solidFill>
                <a:latin typeface="微软雅黑" panose="020B0503020204020204" charset="-122"/>
                <a:ea typeface="微软雅黑" panose="020B0503020204020204" charset="-122"/>
                <a:sym typeface="+mn-ea"/>
              </a:rPr>
              <a:t>7</a:t>
            </a:r>
            <a:r>
              <a:rPr lang="zh-CN" altLang="en-US" sz="2800" b="1" dirty="0">
                <a:solidFill>
                  <a:srgbClr val="10FBFE"/>
                </a:solidFill>
                <a:latin typeface="微软雅黑" panose="020B0503020204020204" charset="-122"/>
                <a:ea typeface="微软雅黑" panose="020B0503020204020204" charset="-122"/>
                <a:sym typeface="+mn-ea"/>
              </a:rPr>
              <a:t>）</a:t>
            </a:r>
            <a:endParaRPr lang="zh-CN" altLang="en-US" sz="2800"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39370" y="675005"/>
            <a:ext cx="12202160" cy="117475"/>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947420" y="1398905"/>
            <a:ext cx="4019550" cy="922020"/>
            <a:chOff x="646" y="1691"/>
            <a:chExt cx="6330" cy="1452"/>
          </a:xfrm>
        </p:grpSpPr>
        <p:sp>
          <p:nvSpPr>
            <p:cNvPr id="16" name="矩形 37"/>
            <p:cNvSpPr>
              <a:spLocks noChangeArrowheads="1"/>
            </p:cNvSpPr>
            <p:nvPr/>
          </p:nvSpPr>
          <p:spPr bwMode="auto">
            <a:xfrm>
              <a:off x="1307" y="1691"/>
              <a:ext cx="5669"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使用柱状图来分析</a:t>
              </a:r>
              <a:r>
                <a:rPr lang="en-US" dirty="0">
                  <a:solidFill>
                    <a:srgbClr val="10FBFE"/>
                  </a:solidFill>
                  <a:latin typeface="微软雅黑" panose="020B0503020204020204" charset="-122"/>
                  <a:ea typeface="微软雅黑" panose="020B0503020204020204" charset="-122"/>
                  <a:cs typeface="+mn-ea"/>
                  <a:sym typeface="+mn-lt"/>
                </a:rPr>
                <a:t>A</a:t>
              </a:r>
              <a:r>
                <a:rPr lang="zh-CN" altLang="en-US" dirty="0">
                  <a:solidFill>
                    <a:srgbClr val="10FBFE"/>
                  </a:solidFill>
                  <a:latin typeface="微软雅黑" panose="020B0503020204020204" charset="-122"/>
                  <a:ea typeface="微软雅黑" panose="020B0503020204020204" charset="-122"/>
                  <a:cs typeface="+mn-ea"/>
                  <a:sym typeface="+mn-lt"/>
                </a:rPr>
                <a:t>股公司</a:t>
              </a:r>
              <a:r>
                <a:rPr lang="zh-CN" altLang="en-US" dirty="0">
                  <a:solidFill>
                    <a:srgbClr val="10FBFE"/>
                  </a:solidFill>
                  <a:latin typeface="微软雅黑" panose="020B0503020204020204" charset="-122"/>
                  <a:ea typeface="微软雅黑" panose="020B0503020204020204" charset="-122"/>
                  <a:cs typeface="+mn-ea"/>
                  <a:sym typeface="+mn-lt"/>
                </a:rPr>
                <a:t>每年上市在前十的城市</a:t>
              </a:r>
              <a:endParaRPr lang="zh-CN" altLang="en-US" dirty="0">
                <a:solidFill>
                  <a:srgbClr val="10FBFE"/>
                </a:solidFill>
                <a:latin typeface="微软雅黑" panose="020B0503020204020204" charset="-122"/>
                <a:ea typeface="微软雅黑" panose="020B0503020204020204" charset="-122"/>
                <a:cs typeface="+mn-ea"/>
                <a:sym typeface="+mn-lt"/>
              </a:endParaRPr>
            </a:p>
          </p:txBody>
        </p:sp>
        <p:grpSp>
          <p:nvGrpSpPr>
            <p:cNvPr id="10" name="组合 9"/>
            <p:cNvGrpSpPr/>
            <p:nvPr/>
          </p:nvGrpSpPr>
          <p:grpSpPr>
            <a:xfrm>
              <a:off x="646" y="1959"/>
              <a:ext cx="587" cy="582"/>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grpSp>
        <p:nvGrpSpPr>
          <p:cNvPr id="22" name="组合 21"/>
          <p:cNvGrpSpPr/>
          <p:nvPr/>
        </p:nvGrpSpPr>
        <p:grpSpPr>
          <a:xfrm>
            <a:off x="39370" y="421640"/>
            <a:ext cx="5281295" cy="262255"/>
            <a:chOff x="611" y="1760"/>
            <a:chExt cx="7241" cy="413"/>
          </a:xfrm>
          <a:solidFill>
            <a:srgbClr val="6AE7FF"/>
          </a:solidFill>
        </p:grpSpPr>
        <p:sp>
          <p:nvSpPr>
            <p:cNvPr id="23" name="矩形 22"/>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平行四边形 23"/>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9370" y="107950"/>
            <a:ext cx="567055" cy="405765"/>
            <a:chOff x="3381108" y="2279458"/>
            <a:chExt cx="1462088" cy="1463675"/>
          </a:xfrm>
          <a:solidFill>
            <a:srgbClr val="6AE7FF">
              <a:alpha val="50000"/>
            </a:srgbClr>
          </a:solidFill>
        </p:grpSpPr>
        <p:sp>
          <p:nvSpPr>
            <p:cNvPr id="1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8204" name="组合 16"/>
          <p:cNvGrpSpPr/>
          <p:nvPr/>
        </p:nvGrpSpPr>
        <p:grpSpPr bwMode="auto">
          <a:xfrm>
            <a:off x="11680190" y="230505"/>
            <a:ext cx="428625" cy="321310"/>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pic>
        <p:nvPicPr>
          <p:cNvPr id="3" name="图片 2" descr="bar1"/>
          <p:cNvPicPr>
            <a:picLocks noChangeAspect="1"/>
          </p:cNvPicPr>
          <p:nvPr/>
        </p:nvPicPr>
        <p:blipFill>
          <a:blip r:embed="rId1">
            <a:clrChange>
              <a:clrFrom>
                <a:srgbClr val="051F54">
                  <a:alpha val="100000"/>
                </a:srgbClr>
              </a:clrFrom>
              <a:clrTo>
                <a:srgbClr val="051F54">
                  <a:alpha val="100000"/>
                  <a:alpha val="0"/>
                </a:srgbClr>
              </a:clrTo>
            </a:clrChange>
          </a:blip>
          <a:stretch>
            <a:fillRect/>
          </a:stretch>
        </p:blipFill>
        <p:spPr>
          <a:xfrm>
            <a:off x="39370" y="2045335"/>
            <a:ext cx="12202795" cy="4812665"/>
          </a:xfrm>
          <a:prstGeom prst="rect">
            <a:avLst/>
          </a:prstGeom>
        </p:spPr>
      </p:pic>
      <p:pic>
        <p:nvPicPr>
          <p:cNvPr id="5" name="图片 4" descr="000"/>
          <p:cNvPicPr>
            <a:picLocks noChangeAspect="1"/>
          </p:cNvPicPr>
          <p:nvPr/>
        </p:nvPicPr>
        <p:blipFill>
          <a:blip r:embed="rId2"/>
          <a:stretch>
            <a:fillRect/>
          </a:stretch>
        </p:blipFill>
        <p:spPr>
          <a:xfrm>
            <a:off x="5133975" y="837565"/>
            <a:ext cx="7058025" cy="3847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style.rotation</p:attrName>
                                        </p:attrNameLst>
                                      </p:cBhvr>
                                      <p:tavLst>
                                        <p:tav tm="0">
                                          <p:val>
                                            <p:fltVal val="720"/>
                                          </p:val>
                                        </p:tav>
                                        <p:tav tm="100000">
                                          <p:val>
                                            <p:fltVal val="0"/>
                                          </p:val>
                                        </p:tav>
                                      </p:tavLst>
                                    </p:anim>
                                    <p:anim calcmode="lin" valueType="num">
                                      <p:cBhvr>
                                        <p:cTn id="9" dur="500" fill="hold"/>
                                        <p:tgtEl>
                                          <p:spTgt spid="15"/>
                                        </p:tgtEl>
                                        <p:attrNameLst>
                                          <p:attrName>ppt_h</p:attrName>
                                        </p:attrNameLst>
                                      </p:cBhvr>
                                      <p:tavLst>
                                        <p:tav tm="0">
                                          <p:val>
                                            <p:fltVal val="0"/>
                                          </p:val>
                                        </p:tav>
                                        <p:tav tm="100000">
                                          <p:val>
                                            <p:strVal val="#ppt_h"/>
                                          </p:val>
                                        </p:tav>
                                      </p:tavLst>
                                    </p:anim>
                                    <p:anim calcmode="lin" valueType="num">
                                      <p:cBhvr>
                                        <p:cTn id="10" dur="500" fill="hold"/>
                                        <p:tgtEl>
                                          <p:spTgt spid="15"/>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64"/>
                                        </p:tgtEl>
                                        <p:attrNameLst>
                                          <p:attrName>style.visibility</p:attrName>
                                        </p:attrNameLst>
                                      </p:cBhvr>
                                      <p:to>
                                        <p:strVal val="visible"/>
                                      </p:to>
                                    </p:set>
                                    <p:animEffect transition="in" filter="wipe(left)">
                                      <p:cBhvr>
                                        <p:cTn id="14" dur="500"/>
                                        <p:tgtEl>
                                          <p:spTgt spid="264"/>
                                        </p:tgtEl>
                                      </p:cBhvr>
                                    </p:animEffect>
                                  </p:childTnLst>
                                </p:cTn>
                              </p:par>
                            </p:childTnLst>
                          </p:cTn>
                        </p:par>
                        <p:par>
                          <p:cTn id="15" fill="hold">
                            <p:stCondLst>
                              <p:cond delay="1000"/>
                            </p:stCondLst>
                            <p:childTnLst>
                              <p:par>
                                <p:cTn id="16" presetID="29"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ppt_x</p:attrName>
                                        </p:attrNameLst>
                                      </p:cBhvr>
                                      <p:tavLst>
                                        <p:tav tm="0">
                                          <p:val>
                                            <p:strVal val="#ppt_x-.2"/>
                                          </p:val>
                                        </p:tav>
                                        <p:tav tm="100000">
                                          <p:val>
                                            <p:strVal val="#ppt_x"/>
                                          </p:val>
                                        </p:tav>
                                      </p:tavLst>
                                    </p:anim>
                                    <p:anim calcmode="lin" valueType="num">
                                      <p:cBhvr>
                                        <p:cTn id="19" dur="5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0" dur="500"/>
                                        <p:tgtEl>
                                          <p:spTgt spid="2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par>
                          <p:cTn id="25" fill="hold">
                            <p:stCondLst>
                              <p:cond delay="2000"/>
                            </p:stCondLst>
                            <p:childTnLst>
                              <p:par>
                                <p:cTn id="26" presetID="17" presetClass="entr" presetSubtype="10"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strVal val="#ppt_h"/>
                                          </p:val>
                                        </p:tav>
                                        <p:tav tm="100000">
                                          <p:val>
                                            <p:strVal val="#ppt_h"/>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54" presetClass="entr" presetSubtype="0" accel="10000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strVal val="#ppt_w*0.05"/>
                                          </p:val>
                                        </p:tav>
                                        <p:tav tm="100000">
                                          <p:val>
                                            <p:strVal val="#ppt_w"/>
                                          </p:val>
                                        </p:tav>
                                      </p:tavLst>
                                    </p:anim>
                                    <p:anim calcmode="lin" valueType="num">
                                      <p:cBhvr>
                                        <p:cTn id="39" dur="500" fill="hold"/>
                                        <p:tgtEl>
                                          <p:spTgt spid="3"/>
                                        </p:tgtEl>
                                        <p:attrNameLst>
                                          <p:attrName>ppt_h</p:attrName>
                                        </p:attrNameLst>
                                      </p:cBhvr>
                                      <p:tavLst>
                                        <p:tav tm="0">
                                          <p:val>
                                            <p:strVal val="#ppt_h"/>
                                          </p:val>
                                        </p:tav>
                                        <p:tav tm="100000">
                                          <p:val>
                                            <p:strVal val="#ppt_h"/>
                                          </p:val>
                                        </p:tav>
                                      </p:tavLst>
                                    </p:anim>
                                    <p:anim calcmode="lin" valueType="num">
                                      <p:cBhvr>
                                        <p:cTn id="40" dur="500" fill="hold"/>
                                        <p:tgtEl>
                                          <p:spTgt spid="3"/>
                                        </p:tgtEl>
                                        <p:attrNameLst>
                                          <p:attrName>ppt_x</p:attrName>
                                        </p:attrNameLst>
                                      </p:cBhvr>
                                      <p:tavLst>
                                        <p:tav tm="0">
                                          <p:val>
                                            <p:strVal val="#ppt_x-.2"/>
                                          </p:val>
                                        </p:tav>
                                        <p:tav tm="100000">
                                          <p:val>
                                            <p:strVal val="#ppt_x"/>
                                          </p:val>
                                        </p:tav>
                                      </p:tavLst>
                                    </p:anim>
                                    <p:anim calcmode="lin" valueType="num">
                                      <p:cBhvr>
                                        <p:cTn id="41" dur="500" fill="hold"/>
                                        <p:tgtEl>
                                          <p:spTgt spid="3"/>
                                        </p:tgtEl>
                                        <p:attrNameLst>
                                          <p:attrName>ppt_y</p:attrName>
                                        </p:attrNameLst>
                                      </p:cBhvr>
                                      <p:tavLst>
                                        <p:tav tm="0">
                                          <p:val>
                                            <p:strVal val="#ppt_y"/>
                                          </p:val>
                                        </p:tav>
                                        <p:tav tm="100000">
                                          <p:val>
                                            <p:strVal val="#ppt_y"/>
                                          </p:val>
                                        </p:tav>
                                      </p:tavLst>
                                    </p:anim>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859155" y="163830"/>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可视化的最终展示</a:t>
            </a:r>
            <a:r>
              <a:rPr lang="zh-CN" altLang="en-US" sz="2800" b="1" dirty="0">
                <a:solidFill>
                  <a:srgbClr val="10FBFE"/>
                </a:solidFill>
                <a:latin typeface="微软雅黑" panose="020B0503020204020204" charset="-122"/>
                <a:ea typeface="微软雅黑" panose="020B0503020204020204" charset="-122"/>
                <a:sym typeface="+mn-ea"/>
              </a:rPr>
              <a:t>图</a:t>
            </a:r>
            <a:endParaRPr lang="zh-CN" altLang="en-US" sz="2800" b="1" dirty="0">
              <a:solidFill>
                <a:srgbClr val="10FBFE"/>
              </a:solidFill>
              <a:latin typeface="微软雅黑" panose="020B0503020204020204" charset="-122"/>
              <a:ea typeface="微软雅黑" panose="020B0503020204020204" charset="-122"/>
              <a:sym typeface="+mn-ea"/>
            </a:endParaRPr>
          </a:p>
        </p:txBody>
      </p:sp>
      <p:cxnSp>
        <p:nvCxnSpPr>
          <p:cNvPr id="6" name="直接连接符 5"/>
          <p:cNvCxnSpPr/>
          <p:nvPr/>
        </p:nvCxnSpPr>
        <p:spPr>
          <a:xfrm flipV="1">
            <a:off x="0" y="777875"/>
            <a:ext cx="12202160" cy="45085"/>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243205" y="530225"/>
            <a:ext cx="6352540" cy="262255"/>
            <a:chOff x="611" y="1760"/>
            <a:chExt cx="7698" cy="413"/>
          </a:xfrm>
          <a:solidFill>
            <a:srgbClr val="6AE7FF"/>
          </a:solidFill>
        </p:grpSpPr>
        <p:sp>
          <p:nvSpPr>
            <p:cNvPr id="26" name="矩形 25"/>
            <p:cNvSpPr/>
            <p:nvPr/>
          </p:nvSpPr>
          <p:spPr>
            <a:xfrm>
              <a:off x="5477" y="1760"/>
              <a:ext cx="2832"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平行四边形 26"/>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144145" y="148590"/>
            <a:ext cx="694690" cy="566420"/>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pic>
        <p:nvPicPr>
          <p:cNvPr id="2" name="图片 1" descr="大屏图"/>
          <p:cNvPicPr>
            <a:picLocks noChangeAspect="1"/>
          </p:cNvPicPr>
          <p:nvPr/>
        </p:nvPicPr>
        <p:blipFill>
          <a:blip r:embed="rId1"/>
          <a:stretch>
            <a:fillRect/>
          </a:stretch>
        </p:blipFill>
        <p:spPr>
          <a:xfrm>
            <a:off x="0" y="875665"/>
            <a:ext cx="12192000" cy="6035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anim calcmode="lin" valueType="num">
                                      <p:cBhvr>
                                        <p:cTn id="8" dur="500" fill="hold"/>
                                        <p:tgtEl>
                                          <p:spTgt spid="136"/>
                                        </p:tgtEl>
                                        <p:attrNameLst>
                                          <p:attrName>style.rotation</p:attrName>
                                        </p:attrNameLst>
                                      </p:cBhvr>
                                      <p:tavLst>
                                        <p:tav tm="0">
                                          <p:val>
                                            <p:fltVal val="720"/>
                                          </p:val>
                                        </p:tav>
                                        <p:tav tm="100000">
                                          <p:val>
                                            <p:fltVal val="0"/>
                                          </p:val>
                                        </p:tav>
                                      </p:tavLst>
                                    </p:anim>
                                    <p:anim calcmode="lin" valueType="num">
                                      <p:cBhvr>
                                        <p:cTn id="9" dur="500" fill="hold"/>
                                        <p:tgtEl>
                                          <p:spTgt spid="136"/>
                                        </p:tgtEl>
                                        <p:attrNameLst>
                                          <p:attrName>ppt_h</p:attrName>
                                        </p:attrNameLst>
                                      </p:cBhvr>
                                      <p:tavLst>
                                        <p:tav tm="0">
                                          <p:val>
                                            <p:fltVal val="0"/>
                                          </p:val>
                                        </p:tav>
                                        <p:tav tm="100000">
                                          <p:val>
                                            <p:strVal val="#ppt_h"/>
                                          </p:val>
                                        </p:tav>
                                      </p:tavLst>
                                    </p:anim>
                                    <p:anim calcmode="lin" valueType="num">
                                      <p:cBhvr>
                                        <p:cTn id="10" dur="50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9"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ppt_x</p:attrName>
                                        </p:attrNameLst>
                                      </p:cBhvr>
                                      <p:tavLst>
                                        <p:tav tm="0">
                                          <p:val>
                                            <p:strVal val="#ppt_x-.2"/>
                                          </p:val>
                                        </p:tav>
                                        <p:tav tm="100000">
                                          <p:val>
                                            <p:strVal val="#ppt_x"/>
                                          </p:val>
                                        </p:tav>
                                      </p:tavLst>
                                    </p:anim>
                                    <p:anim calcmode="lin" valueType="num">
                                      <p:cBhvr>
                                        <p:cTn id="15" dur="5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16" dur="5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4"/>
                                        </p:tgtEl>
                                        <p:attrNameLst>
                                          <p:attrName>style.visibility</p:attrName>
                                        </p:attrNameLst>
                                      </p:cBhvr>
                                      <p:to>
                                        <p:strVal val="visible"/>
                                      </p:to>
                                    </p:set>
                                    <p:animEffect transition="in" filter="wipe(left)">
                                      <p:cBhvr>
                                        <p:cTn id="20" dur="500"/>
                                        <p:tgtEl>
                                          <p:spTgt spid="264"/>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97505" y="2421890"/>
            <a:ext cx="1513205" cy="1568450"/>
          </a:xfrm>
          <a:prstGeom prst="rect">
            <a:avLst/>
          </a:prstGeom>
          <a:noFill/>
        </p:spPr>
        <p:txBody>
          <a:bodyPr wrap="square" rtlCol="0">
            <a:spAutoFit/>
          </a:bodyPr>
          <a:lstStyle/>
          <a:p>
            <a:pPr algn="r"/>
            <a:r>
              <a:rPr lang="en-US" altLang="zh-CN" sz="9600">
                <a:solidFill>
                  <a:srgbClr val="6AE7FF"/>
                </a:solidFill>
              </a:rPr>
              <a:t>06</a:t>
            </a:r>
            <a:endParaRPr lang="en-US" altLang="zh-CN" sz="9600">
              <a:solidFill>
                <a:srgbClr val="6AE7FF"/>
              </a:solidFill>
            </a:endParaRPr>
          </a:p>
        </p:txBody>
      </p:sp>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291330"/>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609465" y="2891155"/>
            <a:ext cx="6240780" cy="768350"/>
          </a:xfrm>
          <a:prstGeom prst="rect">
            <a:avLst/>
          </a:prstGeom>
          <a:noFill/>
        </p:spPr>
        <p:txBody>
          <a:bodyPr wrap="square" rtlCol="0">
            <a:spAutoFit/>
          </a:bodyPr>
          <a:lstStyle/>
          <a:p>
            <a:pPr algn="l"/>
            <a:r>
              <a:rPr lang="zh-CN" altLang="en-US" sz="4400">
                <a:solidFill>
                  <a:srgbClr val="10FBFE"/>
                </a:solidFill>
                <a:latin typeface="微软雅黑" panose="020B0503020204020204" charset="-122"/>
                <a:ea typeface="微软雅黑" panose="020B0503020204020204" charset="-122"/>
              </a:rPr>
              <a:t>分析总结</a:t>
            </a:r>
            <a:endParaRPr lang="zh-CN" altLang="en-US" sz="440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461010" y="2461260"/>
            <a:ext cx="4499610" cy="1915160"/>
          </a:xfrm>
          <a:prstGeom prst="rect">
            <a:avLst/>
          </a:prstGeom>
        </p:spPr>
        <p:txBody>
          <a:bodyPr wrap="square" lIns="68580" tIns="34290" rIns="68580" bIns="34290">
            <a:spAutoFit/>
          </a:bodyPr>
          <a:lstStyle/>
          <a:p>
            <a:pPr algn="l">
              <a:lnSpc>
                <a:spcPct val="150000"/>
              </a:lnSpc>
            </a:pPr>
            <a:r>
              <a:rPr lang="en-US" altLang="zh-CN" sz="2000" dirty="0">
                <a:solidFill>
                  <a:srgbClr val="10FBFE"/>
                </a:solidFill>
                <a:latin typeface="微软雅黑" panose="020B0503020204020204" charset="-122"/>
                <a:ea typeface="微软雅黑" panose="020B0503020204020204" charset="-122"/>
                <a:cs typeface="+mn-ea"/>
                <a:sym typeface="+mn-lt"/>
              </a:rPr>
              <a:t>1</a:t>
            </a:r>
            <a:r>
              <a:rPr lang="zh-CN" altLang="en-US" sz="2000" dirty="0">
                <a:solidFill>
                  <a:srgbClr val="10FBFE"/>
                </a:solidFill>
                <a:latin typeface="微软雅黑" panose="020B0503020204020204" charset="-122"/>
                <a:ea typeface="微软雅黑" panose="020B0503020204020204" charset="-122"/>
                <a:cs typeface="+mn-ea"/>
                <a:sym typeface="+mn-lt"/>
              </a:rPr>
              <a:t>、</a:t>
            </a:r>
            <a:r>
              <a:rPr lang="zh-CN" sz="2000" dirty="0">
                <a:solidFill>
                  <a:srgbClr val="10FBFE"/>
                </a:solidFill>
                <a:latin typeface="微软雅黑" panose="020B0503020204020204" charset="-122"/>
                <a:ea typeface="微软雅黑" panose="020B0503020204020204" charset="-122"/>
                <a:cs typeface="+mn-ea"/>
                <a:sym typeface="+mn-lt"/>
              </a:rPr>
              <a:t>首先，要有目标性的选取网站，可以在选取网站的时候先构思自己想要爬取那些数据，数据主要用来干什么，不要盲目的去挑选，避免最后重新</a:t>
            </a:r>
            <a:r>
              <a:rPr lang="zh-CN" sz="2000" dirty="0">
                <a:solidFill>
                  <a:srgbClr val="10FBFE"/>
                </a:solidFill>
                <a:latin typeface="微软雅黑" panose="020B0503020204020204" charset="-122"/>
                <a:ea typeface="微软雅黑" panose="020B0503020204020204" charset="-122"/>
                <a:cs typeface="+mn-ea"/>
                <a:sym typeface="+mn-lt"/>
              </a:rPr>
              <a:t>选取。</a:t>
            </a:r>
            <a:endParaRPr lang="zh-CN" sz="2000" dirty="0">
              <a:solidFill>
                <a:srgbClr val="10FBFE"/>
              </a:solidFill>
              <a:latin typeface="微软雅黑" panose="020B0503020204020204" charset="-122"/>
              <a:ea typeface="微软雅黑" panose="020B0503020204020204" charset="-122"/>
              <a:cs typeface="+mn-ea"/>
              <a:sym typeface="+mn-lt"/>
            </a:endParaRPr>
          </a:p>
        </p:txBody>
      </p:sp>
      <p:grpSp>
        <p:nvGrpSpPr>
          <p:cNvPr id="130" name="组合 129"/>
          <p:cNvGrpSpPr/>
          <p:nvPr/>
        </p:nvGrpSpPr>
        <p:grpSpPr>
          <a:xfrm>
            <a:off x="5680710" y="468058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5034280" cy="32956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6346190" y="5603875"/>
            <a:ext cx="5952490" cy="31686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351790" y="4190365"/>
            <a:ext cx="4897755" cy="26606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24725" y="1792605"/>
            <a:ext cx="4740910" cy="1453515"/>
          </a:xfrm>
          <a:prstGeom prst="rect">
            <a:avLst/>
          </a:prstGeom>
        </p:spPr>
        <p:txBody>
          <a:bodyPr wrap="square" lIns="68580" tIns="34290" rIns="68580" bIns="34290">
            <a:spAutoFit/>
          </a:bodyPr>
          <a:lstStyle/>
          <a:p>
            <a:pPr algn="l">
              <a:lnSpc>
                <a:spcPct val="150000"/>
              </a:lnSpc>
            </a:pPr>
            <a:r>
              <a:rPr lang="en-US" altLang="zh-CN" sz="2000" dirty="0">
                <a:solidFill>
                  <a:srgbClr val="10FBFE"/>
                </a:solidFill>
                <a:latin typeface="微软雅黑" panose="020B0503020204020204" charset="-122"/>
                <a:ea typeface="微软雅黑" panose="020B0503020204020204" charset="-122"/>
                <a:cs typeface="+mn-ea"/>
                <a:sym typeface="+mn-lt"/>
              </a:rPr>
              <a:t>2</a:t>
            </a:r>
            <a:r>
              <a:rPr lang="zh-CN" altLang="en-US" sz="2000" dirty="0">
                <a:solidFill>
                  <a:srgbClr val="10FBFE"/>
                </a:solidFill>
                <a:latin typeface="微软雅黑" panose="020B0503020204020204" charset="-122"/>
                <a:ea typeface="微软雅黑" panose="020B0503020204020204" charset="-122"/>
                <a:cs typeface="+mn-ea"/>
                <a:sym typeface="+mn-lt"/>
              </a:rPr>
              <a:t>、也许在</a:t>
            </a:r>
            <a:r>
              <a:rPr lang="zh-CN" sz="2000" dirty="0">
                <a:solidFill>
                  <a:srgbClr val="10FBFE"/>
                </a:solidFill>
                <a:latin typeface="微软雅黑" panose="020B0503020204020204" charset="-122"/>
                <a:ea typeface="微软雅黑" panose="020B0503020204020204" charset="-122"/>
                <a:cs typeface="+mn-ea"/>
                <a:sym typeface="+mn-lt"/>
              </a:rPr>
              <a:t>爬取数据的过程中可能会出现各种问题，花费较长时间，不过功夫不负</a:t>
            </a:r>
            <a:r>
              <a:rPr lang="zh-CN" sz="2000" dirty="0">
                <a:solidFill>
                  <a:srgbClr val="10FBFE"/>
                </a:solidFill>
                <a:latin typeface="微软雅黑" panose="020B0503020204020204" charset="-122"/>
                <a:ea typeface="微软雅黑" panose="020B0503020204020204" charset="-122"/>
                <a:cs typeface="+mn-ea"/>
                <a:sym typeface="+mn-lt"/>
              </a:rPr>
              <a:t>有心人。</a:t>
            </a:r>
            <a:endParaRPr lang="zh-CN" sz="2000" dirty="0">
              <a:solidFill>
                <a:srgbClr val="10FBFE"/>
              </a:solidFill>
              <a:latin typeface="微软雅黑" panose="020B0503020204020204" charset="-122"/>
              <a:ea typeface="微软雅黑" panose="020B0503020204020204" charset="-122"/>
              <a:cs typeface="+mn-ea"/>
              <a:sym typeface="+mn-lt"/>
            </a:endParaRPr>
          </a:p>
        </p:txBody>
      </p:sp>
      <p:sp>
        <p:nvSpPr>
          <p:cNvPr id="144" name="矩形 143"/>
          <p:cNvSpPr/>
          <p:nvPr/>
        </p:nvSpPr>
        <p:spPr>
          <a:xfrm>
            <a:off x="6858000" y="4015105"/>
            <a:ext cx="4993005" cy="1915160"/>
          </a:xfrm>
          <a:prstGeom prst="rect">
            <a:avLst/>
          </a:prstGeom>
        </p:spPr>
        <p:txBody>
          <a:bodyPr wrap="square" lIns="68580" tIns="34290" rIns="68580" bIns="34290">
            <a:spAutoFit/>
          </a:bodyPr>
          <a:lstStyle/>
          <a:p>
            <a:pPr algn="l">
              <a:lnSpc>
                <a:spcPct val="150000"/>
              </a:lnSpc>
            </a:pPr>
            <a:r>
              <a:rPr lang="en-US" sz="2000" dirty="0">
                <a:solidFill>
                  <a:srgbClr val="10FBFE"/>
                </a:solidFill>
                <a:latin typeface="微软雅黑" panose="020B0503020204020204" charset="-122"/>
                <a:ea typeface="微软雅黑" panose="020B0503020204020204" charset="-122"/>
                <a:cs typeface="+mn-ea"/>
                <a:sym typeface="+mn-lt"/>
              </a:rPr>
              <a:t>3</a:t>
            </a:r>
            <a:r>
              <a:rPr lang="zh-CN" altLang="en-US" sz="2000" dirty="0">
                <a:solidFill>
                  <a:srgbClr val="10FBFE"/>
                </a:solidFill>
                <a:latin typeface="微软雅黑" panose="020B0503020204020204" charset="-122"/>
                <a:ea typeface="微软雅黑" panose="020B0503020204020204" charset="-122"/>
                <a:cs typeface="+mn-ea"/>
                <a:sym typeface="+mn-lt"/>
              </a:rPr>
              <a:t>、此次的期末作业检验了一个学期的成果，过程虽难熬，但是还是克服了重重困难，才获得此次成果的展现，重要的</a:t>
            </a:r>
            <a:r>
              <a:rPr lang="zh-CN" altLang="en-US" sz="2000" dirty="0">
                <a:solidFill>
                  <a:srgbClr val="10FBFE"/>
                </a:solidFill>
                <a:latin typeface="微软雅黑" panose="020B0503020204020204" charset="-122"/>
                <a:ea typeface="微软雅黑" panose="020B0503020204020204" charset="-122"/>
                <a:cs typeface="+mn-ea"/>
                <a:sym typeface="+mn-lt"/>
              </a:rPr>
              <a:t>是感谢姜老师的指导。</a:t>
            </a:r>
            <a:endParaRPr lang="zh-CN" altLang="en-US" sz="2000" dirty="0">
              <a:solidFill>
                <a:srgbClr val="10FBFE"/>
              </a:solidFill>
              <a:latin typeface="微软雅黑" panose="020B0503020204020204" charset="-122"/>
              <a:ea typeface="微软雅黑" panose="020B0503020204020204" charset="-122"/>
              <a:cs typeface="+mn-ea"/>
              <a:sym typeface="+mn-lt"/>
            </a:endParaRPr>
          </a:p>
        </p:txBody>
      </p:sp>
      <p:grpSp>
        <p:nvGrpSpPr>
          <p:cNvPr id="5" name="组合 4"/>
          <p:cNvGrpSpPr/>
          <p:nvPr/>
        </p:nvGrpSpPr>
        <p:grpSpPr>
          <a:xfrm>
            <a:off x="2540" y="67945"/>
            <a:ext cx="694690" cy="566420"/>
            <a:chOff x="3381108" y="2279458"/>
            <a:chExt cx="1462088" cy="1463675"/>
          </a:xfrm>
          <a:solidFill>
            <a:srgbClr val="6AE7FF">
              <a:alpha val="50000"/>
            </a:srgbClr>
          </a:solidFill>
        </p:grpSpPr>
        <p:sp>
          <p:nvSpPr>
            <p:cNvPr id="6"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7"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8" name="文本框 7"/>
          <p:cNvSpPr txBox="1"/>
          <p:nvPr/>
        </p:nvSpPr>
        <p:spPr>
          <a:xfrm>
            <a:off x="697230" y="112395"/>
            <a:ext cx="5235575" cy="521970"/>
          </a:xfrm>
          <a:prstGeom prst="rect">
            <a:avLst/>
          </a:prstGeom>
          <a:noFill/>
        </p:spPr>
        <p:txBody>
          <a:bodyPr wrap="square" rtlCol="0">
            <a:spAutoFit/>
          </a:bodyPr>
          <a:p>
            <a:r>
              <a:rPr lang="zh-CN" altLang="en-US" sz="2800" b="1" dirty="0">
                <a:solidFill>
                  <a:srgbClr val="10FBFE"/>
                </a:solidFill>
                <a:latin typeface="微软雅黑" panose="020B0503020204020204" charset="-122"/>
                <a:ea typeface="微软雅黑" panose="020B0503020204020204" charset="-122"/>
                <a:sym typeface="+mn-ea"/>
              </a:rPr>
              <a:t>总结</a:t>
            </a:r>
            <a:endParaRPr lang="zh-CN" altLang="en-US" sz="2800" b="1" dirty="0">
              <a:solidFill>
                <a:srgbClr val="10FBFE"/>
              </a:solidFill>
              <a:latin typeface="微软雅黑" panose="020B0503020204020204" charset="-122"/>
              <a:ea typeface="微软雅黑" panose="020B0503020204020204" charset="-122"/>
              <a:sym typeface="+mn-ea"/>
            </a:endParaRPr>
          </a:p>
        </p:txBody>
      </p:sp>
      <p:grpSp>
        <p:nvGrpSpPr>
          <p:cNvPr id="25" name="组合 24"/>
          <p:cNvGrpSpPr/>
          <p:nvPr/>
        </p:nvGrpSpPr>
        <p:grpSpPr>
          <a:xfrm>
            <a:off x="-30480" y="449580"/>
            <a:ext cx="3096260" cy="262255"/>
            <a:chOff x="611" y="1760"/>
            <a:chExt cx="7698" cy="413"/>
          </a:xfrm>
          <a:solidFill>
            <a:srgbClr val="6AE7FF"/>
          </a:solidFill>
        </p:grpSpPr>
        <p:sp>
          <p:nvSpPr>
            <p:cNvPr id="26" name="矩形 25"/>
            <p:cNvSpPr/>
            <p:nvPr/>
          </p:nvSpPr>
          <p:spPr>
            <a:xfrm>
              <a:off x="5477" y="1760"/>
              <a:ext cx="2832"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平行四边形 26"/>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V="1">
            <a:off x="0" y="686435"/>
            <a:ext cx="12202160" cy="45085"/>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style.rotation</p:attrName>
                                        </p:attrNameLst>
                                      </p:cBhvr>
                                      <p:tavLst>
                                        <p:tav tm="0">
                                          <p:val>
                                            <p:fltVal val="720"/>
                                          </p:val>
                                        </p:tav>
                                        <p:tav tm="100000">
                                          <p:val>
                                            <p:fltVal val="0"/>
                                          </p:val>
                                        </p:tav>
                                      </p:tavLst>
                                    </p:anim>
                                    <p:anim calcmode="lin" valueType="num">
                                      <p:cBhvr>
                                        <p:cTn id="9" dur="500" fill="hold"/>
                                        <p:tgtEl>
                                          <p:spTgt spid="5"/>
                                        </p:tgtEl>
                                        <p:attrNameLst>
                                          <p:attrName>ppt_h</p:attrName>
                                        </p:attrNameLst>
                                      </p:cBhvr>
                                      <p:tavLst>
                                        <p:tav tm="0">
                                          <p:val>
                                            <p:fltVal val="0"/>
                                          </p:val>
                                        </p:tav>
                                        <p:tav tm="100000">
                                          <p:val>
                                            <p:strVal val="#ppt_h"/>
                                          </p:val>
                                        </p:tav>
                                      </p:tavLst>
                                    </p:anim>
                                    <p:anim calcmode="lin" valueType="num">
                                      <p:cBhvr>
                                        <p:cTn id="10" dur="500" fill="hold"/>
                                        <p:tgtEl>
                                          <p:spTgt spid="5"/>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9"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ppt_x</p:attrName>
                                        </p:attrNameLst>
                                      </p:cBhvr>
                                      <p:tavLst>
                                        <p:tav tm="0">
                                          <p:val>
                                            <p:strVal val="#ppt_x-.2"/>
                                          </p:val>
                                        </p:tav>
                                        <p:tav tm="100000">
                                          <p:val>
                                            <p:strVal val="#ppt_x"/>
                                          </p:val>
                                        </p:tav>
                                      </p:tavLst>
                                    </p:anim>
                                    <p:anim calcmode="lin" valueType="num">
                                      <p:cBhvr>
                                        <p:cTn id="15" dur="5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16" dur="500"/>
                                        <p:tgtEl>
                                          <p:spTgt spid="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141"/>
                                        </p:tgtEl>
                                        <p:attrNameLst>
                                          <p:attrName>style.visibility</p:attrName>
                                        </p:attrNameLst>
                                      </p:cBhvr>
                                      <p:to>
                                        <p:strVal val="visible"/>
                                      </p:to>
                                    </p:set>
                                    <p:animEffect transition="in" filter="wipe(right)">
                                      <p:cBhvr>
                                        <p:cTn id="28" dur="500"/>
                                        <p:tgtEl>
                                          <p:spTgt spid="141"/>
                                        </p:tgtEl>
                                      </p:cBhvr>
                                    </p:animEffect>
                                  </p:childTnLst>
                                </p:cTn>
                              </p:par>
                            </p:childTnLst>
                          </p:cTn>
                        </p:par>
                        <p:par>
                          <p:cTn id="29" fill="hold">
                            <p:stCondLst>
                              <p:cond delay="2500"/>
                            </p:stCondLst>
                            <p:childTnLst>
                              <p:par>
                                <p:cTn id="30" presetID="35" presetClass="entr" presetSubtype="0" fill="hold" nodeType="after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500"/>
                                        <p:tgtEl>
                                          <p:spTgt spid="136"/>
                                        </p:tgtEl>
                                      </p:cBhvr>
                                    </p:animEffect>
                                    <p:anim calcmode="lin" valueType="num">
                                      <p:cBhvr>
                                        <p:cTn id="33" dur="500" fill="hold"/>
                                        <p:tgtEl>
                                          <p:spTgt spid="136"/>
                                        </p:tgtEl>
                                        <p:attrNameLst>
                                          <p:attrName>style.rotation</p:attrName>
                                        </p:attrNameLst>
                                      </p:cBhvr>
                                      <p:tavLst>
                                        <p:tav tm="0">
                                          <p:val>
                                            <p:fltVal val="720"/>
                                          </p:val>
                                        </p:tav>
                                        <p:tav tm="100000">
                                          <p:val>
                                            <p:fltVal val="0"/>
                                          </p:val>
                                        </p:tav>
                                      </p:tavLst>
                                    </p:anim>
                                    <p:anim calcmode="lin" valueType="num">
                                      <p:cBhvr>
                                        <p:cTn id="34" dur="500" fill="hold"/>
                                        <p:tgtEl>
                                          <p:spTgt spid="136"/>
                                        </p:tgtEl>
                                        <p:attrNameLst>
                                          <p:attrName>ppt_h</p:attrName>
                                        </p:attrNameLst>
                                      </p:cBhvr>
                                      <p:tavLst>
                                        <p:tav tm="0">
                                          <p:val>
                                            <p:fltVal val="0"/>
                                          </p:val>
                                        </p:tav>
                                        <p:tav tm="100000">
                                          <p:val>
                                            <p:strVal val="#ppt_h"/>
                                          </p:val>
                                        </p:tav>
                                      </p:tavLst>
                                    </p:anim>
                                    <p:anim calcmode="lin" valueType="num">
                                      <p:cBhvr>
                                        <p:cTn id="35" dur="500" fill="hold"/>
                                        <p:tgtEl>
                                          <p:spTgt spid="136"/>
                                        </p:tgtEl>
                                        <p:attrNameLst>
                                          <p:attrName>ppt_w</p:attrName>
                                        </p:attrNameLst>
                                      </p:cBhvr>
                                      <p:tavLst>
                                        <p:tav tm="0">
                                          <p:val>
                                            <p:fltVal val="0"/>
                                          </p:val>
                                        </p:tav>
                                        <p:tav tm="100000">
                                          <p:val>
                                            <p:strVal val="#ppt_w"/>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28"/>
                                        </p:tgtEl>
                                        <p:attrNameLst>
                                          <p:attrName>style.visibility</p:attrName>
                                        </p:attrNameLst>
                                      </p:cBhvr>
                                      <p:to>
                                        <p:strVal val="visible"/>
                                      </p:to>
                                    </p:set>
                                    <p:anim calcmode="lin" valueType="num">
                                      <p:cBhvr additive="base">
                                        <p:cTn id="38" dur="500" fill="hold"/>
                                        <p:tgtEl>
                                          <p:spTgt spid="128"/>
                                        </p:tgtEl>
                                        <p:attrNameLst>
                                          <p:attrName>ppt_x</p:attrName>
                                        </p:attrNameLst>
                                      </p:cBhvr>
                                      <p:tavLst>
                                        <p:tav tm="0">
                                          <p:val>
                                            <p:strVal val="0-#ppt_w/2"/>
                                          </p:val>
                                        </p:tav>
                                        <p:tav tm="100000">
                                          <p:val>
                                            <p:strVal val="#ppt_x"/>
                                          </p:val>
                                        </p:tav>
                                      </p:tavLst>
                                    </p:anim>
                                    <p:anim calcmode="lin" valueType="num">
                                      <p:cBhvr additive="base">
                                        <p:cTn id="39" dur="500" fill="hold"/>
                                        <p:tgtEl>
                                          <p:spTgt spid="128"/>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35" presetClass="entr" presetSubtype="0" fill="hold" nodeType="after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fade">
                                      <p:cBhvr>
                                        <p:cTn id="43" dur="500"/>
                                        <p:tgtEl>
                                          <p:spTgt spid="133"/>
                                        </p:tgtEl>
                                      </p:cBhvr>
                                    </p:animEffect>
                                    <p:anim calcmode="lin" valueType="num">
                                      <p:cBhvr>
                                        <p:cTn id="44" dur="500" fill="hold"/>
                                        <p:tgtEl>
                                          <p:spTgt spid="133"/>
                                        </p:tgtEl>
                                        <p:attrNameLst>
                                          <p:attrName>style.rotation</p:attrName>
                                        </p:attrNameLst>
                                      </p:cBhvr>
                                      <p:tavLst>
                                        <p:tav tm="0">
                                          <p:val>
                                            <p:fltVal val="720"/>
                                          </p:val>
                                        </p:tav>
                                        <p:tav tm="100000">
                                          <p:val>
                                            <p:fltVal val="0"/>
                                          </p:val>
                                        </p:tav>
                                      </p:tavLst>
                                    </p:anim>
                                    <p:anim calcmode="lin" valueType="num">
                                      <p:cBhvr>
                                        <p:cTn id="45" dur="500" fill="hold"/>
                                        <p:tgtEl>
                                          <p:spTgt spid="133"/>
                                        </p:tgtEl>
                                        <p:attrNameLst>
                                          <p:attrName>ppt_h</p:attrName>
                                        </p:attrNameLst>
                                      </p:cBhvr>
                                      <p:tavLst>
                                        <p:tav tm="0">
                                          <p:val>
                                            <p:fltVal val="0"/>
                                          </p:val>
                                        </p:tav>
                                        <p:tav tm="100000">
                                          <p:val>
                                            <p:strVal val="#ppt_h"/>
                                          </p:val>
                                        </p:tav>
                                      </p:tavLst>
                                    </p:anim>
                                    <p:anim calcmode="lin" valueType="num">
                                      <p:cBhvr>
                                        <p:cTn id="46" dur="500" fill="hold"/>
                                        <p:tgtEl>
                                          <p:spTgt spid="133"/>
                                        </p:tgtEl>
                                        <p:attrNameLst>
                                          <p:attrName>ppt_w</p:attrName>
                                        </p:attrNameLst>
                                      </p:cBhvr>
                                      <p:tavLst>
                                        <p:tav tm="0">
                                          <p:val>
                                            <p:fltVal val="0"/>
                                          </p:val>
                                        </p:tav>
                                        <p:tav tm="100000">
                                          <p:val>
                                            <p:strVal val="#ppt_w"/>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39"/>
                                        </p:tgtEl>
                                        <p:attrNameLst>
                                          <p:attrName>style.visibility</p:attrName>
                                        </p:attrNameLst>
                                      </p:cBhvr>
                                      <p:to>
                                        <p:strVal val="visible"/>
                                      </p:to>
                                    </p:set>
                                    <p:animEffect transition="in" filter="wipe(left)">
                                      <p:cBhvr>
                                        <p:cTn id="50" dur="500"/>
                                        <p:tgtEl>
                                          <p:spTgt spid="139"/>
                                        </p:tgtEl>
                                      </p:cBhvr>
                                    </p:animEffect>
                                  </p:childTnLst>
                                </p:cTn>
                              </p:par>
                              <p:par>
                                <p:cTn id="51" presetID="2" presetClass="entr" presetSubtype="2"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anim calcmode="lin" valueType="num">
                                      <p:cBhvr additive="base">
                                        <p:cTn id="53" dur="500" fill="hold"/>
                                        <p:tgtEl>
                                          <p:spTgt spid="142"/>
                                        </p:tgtEl>
                                        <p:attrNameLst>
                                          <p:attrName>ppt_x</p:attrName>
                                        </p:attrNameLst>
                                      </p:cBhvr>
                                      <p:tavLst>
                                        <p:tav tm="0">
                                          <p:val>
                                            <p:strVal val="1+#ppt_w/2"/>
                                          </p:val>
                                        </p:tav>
                                        <p:tav tm="100000">
                                          <p:val>
                                            <p:strVal val="#ppt_x"/>
                                          </p:val>
                                        </p:tav>
                                      </p:tavLst>
                                    </p:anim>
                                    <p:anim calcmode="lin" valueType="num">
                                      <p:cBhvr additive="base">
                                        <p:cTn id="54" dur="500" fill="hold"/>
                                        <p:tgtEl>
                                          <p:spTgt spid="142"/>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35" presetClass="entr" presetSubtype="0" fill="hold" nodeType="after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anim calcmode="lin" valueType="num">
                                      <p:cBhvr>
                                        <p:cTn id="59" dur="500" fill="hold"/>
                                        <p:tgtEl>
                                          <p:spTgt spid="130"/>
                                        </p:tgtEl>
                                        <p:attrNameLst>
                                          <p:attrName>style.rotation</p:attrName>
                                        </p:attrNameLst>
                                      </p:cBhvr>
                                      <p:tavLst>
                                        <p:tav tm="0">
                                          <p:val>
                                            <p:fltVal val="720"/>
                                          </p:val>
                                        </p:tav>
                                        <p:tav tm="100000">
                                          <p:val>
                                            <p:fltVal val="0"/>
                                          </p:val>
                                        </p:tav>
                                      </p:tavLst>
                                    </p:anim>
                                    <p:anim calcmode="lin" valueType="num">
                                      <p:cBhvr>
                                        <p:cTn id="60" dur="500" fill="hold"/>
                                        <p:tgtEl>
                                          <p:spTgt spid="130"/>
                                        </p:tgtEl>
                                        <p:attrNameLst>
                                          <p:attrName>ppt_h</p:attrName>
                                        </p:attrNameLst>
                                      </p:cBhvr>
                                      <p:tavLst>
                                        <p:tav tm="0">
                                          <p:val>
                                            <p:fltVal val="0"/>
                                          </p:val>
                                        </p:tav>
                                        <p:tav tm="100000">
                                          <p:val>
                                            <p:strVal val="#ppt_h"/>
                                          </p:val>
                                        </p:tav>
                                      </p:tavLst>
                                    </p:anim>
                                    <p:anim calcmode="lin" valueType="num">
                                      <p:cBhvr>
                                        <p:cTn id="61" dur="500" fill="hold"/>
                                        <p:tgtEl>
                                          <p:spTgt spid="130"/>
                                        </p:tgtEl>
                                        <p:attrNameLst>
                                          <p:attrName>ppt_w</p:attrName>
                                        </p:attrNameLst>
                                      </p:cBhvr>
                                      <p:tavLst>
                                        <p:tav tm="0">
                                          <p:val>
                                            <p:fltVal val="0"/>
                                          </p:val>
                                        </p:tav>
                                        <p:tav tm="100000">
                                          <p:val>
                                            <p:strVal val="#ppt_w"/>
                                          </p:val>
                                        </p:tav>
                                      </p:tavLst>
                                    </p:anim>
                                  </p:childTnLst>
                                </p:cTn>
                              </p:par>
                            </p:childTnLst>
                          </p:cTn>
                        </p:par>
                        <p:par>
                          <p:cTn id="62" fill="hold">
                            <p:stCondLst>
                              <p:cond delay="4500"/>
                            </p:stCondLst>
                            <p:childTnLst>
                              <p:par>
                                <p:cTn id="63" presetID="22" presetClass="entr" presetSubtype="8" fill="hold" grpId="0" nodeType="afterEffect">
                                  <p:stCondLst>
                                    <p:cond delay="0"/>
                                  </p:stCondLst>
                                  <p:childTnLst>
                                    <p:set>
                                      <p:cBhvr>
                                        <p:cTn id="64" dur="1" fill="hold">
                                          <p:stCondLst>
                                            <p:cond delay="0"/>
                                          </p:stCondLst>
                                        </p:cTn>
                                        <p:tgtEl>
                                          <p:spTgt spid="140"/>
                                        </p:tgtEl>
                                        <p:attrNameLst>
                                          <p:attrName>style.visibility</p:attrName>
                                        </p:attrNameLst>
                                      </p:cBhvr>
                                      <p:to>
                                        <p:strVal val="visible"/>
                                      </p:to>
                                    </p:set>
                                    <p:animEffect transition="in" filter="wipe(left)">
                                      <p:cBhvr>
                                        <p:cTn id="65" dur="500"/>
                                        <p:tgtEl>
                                          <p:spTgt spid="140"/>
                                        </p:tgtEl>
                                      </p:cBhvr>
                                    </p:animEffect>
                                  </p:childTnLst>
                                </p:cTn>
                              </p:par>
                              <p:par>
                                <p:cTn id="66" presetID="2" presetClass="entr" presetSubtype="2" fill="hold" grpId="0" nodeType="withEffect">
                                  <p:stCondLst>
                                    <p:cond delay="0"/>
                                  </p:stCondLst>
                                  <p:childTnLst>
                                    <p:set>
                                      <p:cBhvr>
                                        <p:cTn id="67" dur="1" fill="hold">
                                          <p:stCondLst>
                                            <p:cond delay="0"/>
                                          </p:stCondLst>
                                        </p:cTn>
                                        <p:tgtEl>
                                          <p:spTgt spid="144"/>
                                        </p:tgtEl>
                                        <p:attrNameLst>
                                          <p:attrName>style.visibility</p:attrName>
                                        </p:attrNameLst>
                                      </p:cBhvr>
                                      <p:to>
                                        <p:strVal val="visible"/>
                                      </p:to>
                                    </p:set>
                                    <p:anim calcmode="lin" valueType="num">
                                      <p:cBhvr additive="base">
                                        <p:cTn id="68" dur="500" fill="hold"/>
                                        <p:tgtEl>
                                          <p:spTgt spid="144"/>
                                        </p:tgtEl>
                                        <p:attrNameLst>
                                          <p:attrName>ppt_x</p:attrName>
                                        </p:attrNameLst>
                                      </p:cBhvr>
                                      <p:tavLst>
                                        <p:tav tm="0">
                                          <p:val>
                                            <p:strVal val="1+#ppt_w/2"/>
                                          </p:val>
                                        </p:tav>
                                        <p:tav tm="100000">
                                          <p:val>
                                            <p:strVal val="#ppt_x"/>
                                          </p:val>
                                        </p:tav>
                                      </p:tavLst>
                                    </p:anim>
                                    <p:anim calcmode="lin" valueType="num">
                                      <p:cBhvr additive="base">
                                        <p:cTn id="69"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39" grpId="0" bldLvl="0" animBg="1"/>
      <p:bldP spid="140" grpId="0" bldLvl="0" animBg="1"/>
      <p:bldP spid="141" grpId="0" bldLvl="0" animBg="1"/>
      <p:bldP spid="142" grpId="0"/>
      <p:bldP spid="14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1"/>
          <a:stretch>
            <a:fillRect/>
          </a:stretch>
        </p:blipFill>
        <p:spPr>
          <a:xfrm>
            <a:off x="-8890" y="-2540"/>
            <a:ext cx="6817360" cy="6863715"/>
          </a:xfrm>
          <a:prstGeom prst="rect">
            <a:avLst/>
          </a:prstGeom>
        </p:spPr>
      </p:pic>
      <p:sp>
        <p:nvSpPr>
          <p:cNvPr id="11" name="文本框 10"/>
          <p:cNvSpPr txBox="1"/>
          <p:nvPr/>
        </p:nvSpPr>
        <p:spPr>
          <a:xfrm>
            <a:off x="5463540" y="2875280"/>
            <a:ext cx="5224145" cy="1198880"/>
          </a:xfrm>
          <a:prstGeom prst="rect">
            <a:avLst/>
          </a:prstGeom>
          <a:noFill/>
          <a:effectLst/>
        </p:spPr>
        <p:txBody>
          <a:bodyPr wrap="square" rtlCol="0">
            <a:spAutoFit/>
          </a:bodyPr>
          <a:lstStyle/>
          <a:p>
            <a:pPr algn="r"/>
            <a:r>
              <a:rPr lang="zh-CN" altLang="en-US" sz="7200" b="1">
                <a:solidFill>
                  <a:srgbClr val="6AE7FF"/>
                </a:solidFill>
                <a:effectLst/>
                <a:latin typeface="微软雅黑" panose="020B0503020204020204" charset="-122"/>
                <a:ea typeface="微软雅黑" panose="020B0503020204020204" charset="-122"/>
              </a:rPr>
              <a:t>谢谢观看</a:t>
            </a:r>
            <a:endParaRPr lang="zh-CN" altLang="en-US" sz="7200" b="1">
              <a:solidFill>
                <a:srgbClr val="6AE7FF"/>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endParaRPr lang="en-US" altLang="zh-CN" sz="9600">
              <a:solidFill>
                <a:srgbClr val="6AE7FF"/>
              </a:solidFill>
            </a:endParaRPr>
          </a:p>
        </p:txBody>
      </p:sp>
      <p:sp>
        <p:nvSpPr>
          <p:cNvPr id="4" name="文本框 3"/>
          <p:cNvSpPr txBox="1"/>
          <p:nvPr/>
        </p:nvSpPr>
        <p:spPr>
          <a:xfrm>
            <a:off x="4359275" y="2966720"/>
            <a:ext cx="6725285" cy="922020"/>
          </a:xfrm>
          <a:prstGeom prst="rect">
            <a:avLst/>
          </a:prstGeom>
          <a:noFill/>
        </p:spPr>
        <p:txBody>
          <a:bodyPr wrap="square" rtlCol="0">
            <a:spAutoFit/>
          </a:bodyPr>
          <a:lstStyle/>
          <a:p>
            <a:pPr algn="l"/>
            <a:r>
              <a:rPr lang="zh-CN" altLang="en-US" sz="5400" b="1">
                <a:solidFill>
                  <a:srgbClr val="6AE7FF"/>
                </a:solidFill>
                <a:latin typeface="微软雅黑" panose="020B0503020204020204" charset="-122"/>
                <a:ea typeface="微软雅黑" panose="020B0503020204020204" charset="-122"/>
                <a:sym typeface="+mn-ea"/>
              </a:rPr>
              <a:t>网站的选择与分析</a:t>
            </a:r>
            <a:endParaRPr lang="zh-CN" altLang="en-US" sz="540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432435" y="913765"/>
            <a:ext cx="11553190" cy="5692140"/>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432435" y="6330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819785" y="1645285"/>
            <a:ext cx="5002530" cy="6000750"/>
          </a:xfrm>
          <a:prstGeom prst="rect">
            <a:avLst/>
          </a:prstGeom>
          <a:noFill/>
        </p:spPr>
        <p:txBody>
          <a:bodyPr wrap="square" rtlCol="0">
            <a:spAutoFit/>
          </a:bodyPr>
          <a:lstStyle/>
          <a:p>
            <a:pPr algn="l" fontAlgn="auto">
              <a:lnSpc>
                <a:spcPct val="200000"/>
              </a:lnSpc>
            </a:pPr>
            <a:r>
              <a:rPr lang="en-US" altLang="zh-CN"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首先，</a:t>
            </a:r>
            <a:r>
              <a:rPr lang="en-US" altLang="zh-CN" sz="1600" dirty="0">
                <a:solidFill>
                  <a:srgbClr val="10FBFE"/>
                </a:solidFill>
                <a:latin typeface="微软雅黑" panose="020B0503020204020204" charset="-122"/>
                <a:ea typeface="微软雅黑" panose="020B0503020204020204" charset="-122"/>
              </a:rPr>
              <a:t>A</a:t>
            </a:r>
            <a:r>
              <a:rPr lang="zh-CN" altLang="en-US" sz="1600" dirty="0">
                <a:solidFill>
                  <a:srgbClr val="10FBFE"/>
                </a:solidFill>
                <a:latin typeface="微软雅黑" panose="020B0503020204020204" charset="-122"/>
                <a:ea typeface="微软雅黑" panose="020B0503020204020204" charset="-122"/>
              </a:rPr>
              <a:t>股上市指的是股票上市。意味着公司可以通过上市提高企业的知名度与曝光度，同时在上市以后可以更好地优化公司的资产结构。其主要目的是上市后有利于融资，可以让企业有更多的资金投入到运营中去。</a:t>
            </a:r>
            <a:endParaRPr lang="zh-CN" altLang="en-US" sz="1600" dirty="0">
              <a:solidFill>
                <a:srgbClr val="10FBFE"/>
              </a:solidFill>
              <a:latin typeface="微软雅黑" panose="020B0503020204020204" charset="-122"/>
              <a:ea typeface="微软雅黑" panose="020B0503020204020204" charset="-122"/>
            </a:endParaRPr>
          </a:p>
          <a:p>
            <a:pPr algn="l" fontAlgn="auto">
              <a:lnSpc>
                <a:spcPct val="200000"/>
              </a:lnSpc>
            </a:pPr>
            <a:r>
              <a:rPr lang="en-US"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上市公司是指所发行的股票经国务院或者国务院授权的证券管理部门批准在证券交易所上市交易的股份有限公司。</a:t>
            </a:r>
            <a:r>
              <a:rPr lang="zh-CN" altLang="en-US" sz="1600" dirty="0">
                <a:solidFill>
                  <a:srgbClr val="10FBFE"/>
                </a:solidFill>
                <a:latin typeface="微软雅黑" panose="020B0503020204020204" charset="-122"/>
                <a:ea typeface="微软雅黑" panose="020B0503020204020204" charset="-122"/>
                <a:sym typeface="+mn-ea"/>
              </a:rPr>
              <a:t>而</a:t>
            </a:r>
            <a:r>
              <a:rPr lang="en-US" sz="1600" dirty="0">
                <a:solidFill>
                  <a:srgbClr val="10FBFE"/>
                </a:solidFill>
                <a:latin typeface="微软雅黑" panose="020B0503020204020204" charset="-122"/>
                <a:ea typeface="微软雅黑" panose="020B0503020204020204" charset="-122"/>
                <a:sym typeface="+mn-ea"/>
              </a:rPr>
              <a:t>A</a:t>
            </a:r>
            <a:r>
              <a:rPr lang="zh-CN" altLang="en-US" sz="1600" dirty="0">
                <a:solidFill>
                  <a:srgbClr val="10FBFE"/>
                </a:solidFill>
                <a:latin typeface="微软雅黑" panose="020B0503020204020204" charset="-122"/>
                <a:ea typeface="微软雅黑" panose="020B0503020204020204" charset="-122"/>
                <a:sym typeface="+mn-ea"/>
              </a:rPr>
              <a:t>股上市公司简单地说就是发行人民币普通股的上市公司。</a:t>
            </a:r>
            <a:endParaRPr sz="1600" dirty="0">
              <a:solidFill>
                <a:srgbClr val="10FBFE"/>
              </a:solidFill>
              <a:latin typeface="微软雅黑" panose="020B0503020204020204" charset="-122"/>
              <a:ea typeface="微软雅黑" panose="020B0503020204020204" charset="-122"/>
            </a:endParaRPr>
          </a:p>
          <a:p>
            <a:pPr algn="l" fontAlgn="auto">
              <a:lnSpc>
                <a:spcPct val="200000"/>
              </a:lnSpc>
            </a:pPr>
            <a:endParaRPr sz="1600" dirty="0">
              <a:solidFill>
                <a:srgbClr val="10FBFE"/>
              </a:solidFill>
              <a:latin typeface="微软雅黑" panose="020B0503020204020204" charset="-122"/>
              <a:ea typeface="微软雅黑" panose="020B0503020204020204" charset="-122"/>
            </a:endParaRPr>
          </a:p>
          <a:p>
            <a:pPr algn="l" fontAlgn="auto">
              <a:lnSpc>
                <a:spcPct val="200000"/>
              </a:lnSpc>
            </a:pPr>
            <a:endParaRPr sz="1600" dirty="0">
              <a:solidFill>
                <a:srgbClr val="10FBFE"/>
              </a:solidFill>
              <a:latin typeface="微软雅黑" panose="020B0503020204020204" charset="-122"/>
              <a:ea typeface="微软雅黑" panose="020B0503020204020204" charset="-122"/>
            </a:endParaRPr>
          </a:p>
          <a:p>
            <a:pPr algn="l" fontAlgn="auto">
              <a:lnSpc>
                <a:spcPct val="200000"/>
              </a:lnSpc>
            </a:pPr>
            <a:endParaRPr sz="1600" dirty="0">
              <a:solidFill>
                <a:srgbClr val="10FBFE"/>
              </a:solidFill>
              <a:latin typeface="微软雅黑" panose="020B0503020204020204" charset="-122"/>
              <a:ea typeface="微软雅黑" panose="020B0503020204020204" charset="-122"/>
            </a:endParaRPr>
          </a:p>
        </p:txBody>
      </p:sp>
      <p:grpSp>
        <p:nvGrpSpPr>
          <p:cNvPr id="14" name="组合 13"/>
          <p:cNvGrpSpPr/>
          <p:nvPr/>
        </p:nvGrpSpPr>
        <p:grpSpPr>
          <a:xfrm>
            <a:off x="0" y="92710"/>
            <a:ext cx="6054725" cy="791210"/>
            <a:chOff x="0" y="146"/>
            <a:chExt cx="9535" cy="1246"/>
          </a:xfrm>
        </p:grpSpPr>
        <p:sp>
          <p:nvSpPr>
            <p:cNvPr id="264" name="文本框 263"/>
            <p:cNvSpPr txBox="1"/>
            <p:nvPr/>
          </p:nvSpPr>
          <p:spPr>
            <a:xfrm>
              <a:off x="1291" y="345"/>
              <a:ext cx="8245" cy="725"/>
            </a:xfrm>
            <a:prstGeom prst="rect">
              <a:avLst/>
            </a:prstGeom>
            <a:noFill/>
          </p:spPr>
          <p:txBody>
            <a:bodyPr wrap="square" rtlCol="0">
              <a:spAutoFit/>
            </a:bodyPr>
            <a:lstStyle/>
            <a:p>
              <a:r>
                <a:rPr lang="zh-CN" altLang="en-US" sz="2400" b="1" dirty="0">
                  <a:solidFill>
                    <a:srgbClr val="10FBFE"/>
                  </a:solidFill>
                  <a:latin typeface="微软雅黑" panose="020B0503020204020204" charset="-122"/>
                  <a:ea typeface="微软雅黑" panose="020B0503020204020204" charset="-122"/>
                  <a:sym typeface="+mn-ea"/>
                </a:rPr>
                <a:t>网站的选择</a:t>
              </a:r>
              <a:endParaRPr lang="zh-CN" altLang="en-US" sz="24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0" y="146"/>
              <a:ext cx="1291" cy="1247"/>
              <a:chOff x="2089" y="2413"/>
              <a:chExt cx="1152" cy="1152"/>
            </a:xfrm>
          </p:grpSpPr>
          <p:sp>
            <p:nvSpPr>
              <p:cNvPr id="10" name="椭圆 9"/>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grpSp>
      <p:pic>
        <p:nvPicPr>
          <p:cNvPr id="12" name="图片 11"/>
          <p:cNvPicPr>
            <a:picLocks noChangeAspect="1"/>
          </p:cNvPicPr>
          <p:nvPr/>
        </p:nvPicPr>
        <p:blipFill>
          <a:blip r:embed="rId1"/>
          <a:srcRect r="-208" b="-1586"/>
          <a:stretch>
            <a:fillRect/>
          </a:stretch>
        </p:blipFill>
        <p:spPr>
          <a:xfrm>
            <a:off x="5938520" y="1811655"/>
            <a:ext cx="5815965" cy="4229100"/>
          </a:xfrm>
          <a:prstGeom prst="round2DiagRect">
            <a:avLst/>
          </a:prstGeom>
        </p:spPr>
      </p:pic>
      <p:grpSp>
        <p:nvGrpSpPr>
          <p:cNvPr id="26" name="组合 25"/>
          <p:cNvGrpSpPr/>
          <p:nvPr/>
        </p:nvGrpSpPr>
        <p:grpSpPr>
          <a:xfrm>
            <a:off x="3830320" y="1061720"/>
            <a:ext cx="6212205" cy="582930"/>
            <a:chOff x="6032" y="1672"/>
            <a:chExt cx="9783" cy="918"/>
          </a:xfrm>
        </p:grpSpPr>
        <p:sp>
          <p:nvSpPr>
            <p:cNvPr id="7" name="文本框 6"/>
            <p:cNvSpPr txBox="1"/>
            <p:nvPr/>
          </p:nvSpPr>
          <p:spPr>
            <a:xfrm>
              <a:off x="6349" y="1672"/>
              <a:ext cx="9466" cy="919"/>
            </a:xfrm>
            <a:prstGeom prst="rect">
              <a:avLst/>
            </a:prstGeom>
            <a:noFill/>
          </p:spPr>
          <p:txBody>
            <a:bodyPr wrap="square" rtlCol="0">
              <a:spAutoFit/>
            </a:bodyPr>
            <a:lstStyle/>
            <a:p>
              <a:pPr algn="ctr"/>
              <a:r>
                <a:rPr lang="zh-CN" altLang="en-US" sz="3200" dirty="0">
                  <a:solidFill>
                    <a:srgbClr val="10FBFE"/>
                  </a:solidFill>
                  <a:latin typeface="微软雅黑" panose="020B0503020204020204" charset="-122"/>
                  <a:ea typeface="微软雅黑" panose="020B0503020204020204" charset="-122"/>
                  <a:sym typeface="+mn-ea"/>
                </a:rPr>
                <a:t>中商情报网（</a:t>
              </a:r>
              <a:r>
                <a:rPr lang="en-US" altLang="zh-CN" sz="3200" dirty="0">
                  <a:solidFill>
                    <a:srgbClr val="10FBFE"/>
                  </a:solidFill>
                  <a:latin typeface="微软雅黑" panose="020B0503020204020204" charset="-122"/>
                  <a:ea typeface="微软雅黑" panose="020B0503020204020204" charset="-122"/>
                  <a:sym typeface="+mn-ea"/>
                </a:rPr>
                <a:t>A</a:t>
              </a:r>
              <a:r>
                <a:rPr lang="zh-CN" altLang="en-US" sz="3200" dirty="0">
                  <a:solidFill>
                    <a:srgbClr val="10FBFE"/>
                  </a:solidFill>
                  <a:latin typeface="微软雅黑" panose="020B0503020204020204" charset="-122"/>
                  <a:ea typeface="微软雅黑" panose="020B0503020204020204" charset="-122"/>
                  <a:sym typeface="+mn-ea"/>
                </a:rPr>
                <a:t>股上市公司）</a:t>
              </a:r>
              <a:endParaRPr lang="zh-CN" altLang="en-US" sz="3200" dirty="0">
                <a:solidFill>
                  <a:srgbClr val="10FBFE"/>
                </a:solidFill>
                <a:latin typeface="微软雅黑" panose="020B0503020204020204" charset="-122"/>
                <a:ea typeface="微软雅黑" panose="020B0503020204020204" charset="-122"/>
              </a:endParaRPr>
            </a:p>
          </p:txBody>
        </p:sp>
        <p:grpSp>
          <p:nvGrpSpPr>
            <p:cNvPr id="19" name="组合 18"/>
            <p:cNvGrpSpPr/>
            <p:nvPr/>
          </p:nvGrpSpPr>
          <p:grpSpPr>
            <a:xfrm>
              <a:off x="6032" y="1758"/>
              <a:ext cx="852" cy="695"/>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2"/>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500"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edge">
                                      <p:cBhvr>
                                        <p:cTn id="11" dur="500"/>
                                        <p:tgtEl>
                                          <p:spTgt spid="136"/>
                                        </p:tgtEl>
                                      </p:cBhvr>
                                    </p:animEffect>
                                  </p:childTnLst>
                                </p:cTn>
                              </p:par>
                            </p:childTnLst>
                          </p:cTn>
                        </p:par>
                        <p:par>
                          <p:cTn id="12" fill="hold">
                            <p:stCondLst>
                              <p:cond delay="1000"/>
                            </p:stCondLst>
                            <p:childTnLst>
                              <p:par>
                                <p:cTn id="13" presetID="2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7" dur="500"/>
                                        <p:tgtEl>
                                          <p:spTgt spid="6"/>
                                        </p:tgtEl>
                                      </p:cBhvr>
                                    </p:animEffect>
                                  </p:childTnLst>
                                </p:cTn>
                              </p:par>
                            </p:childTnLst>
                          </p:cTn>
                        </p:par>
                        <p:par>
                          <p:cTn id="18" fill="hold">
                            <p:stCondLst>
                              <p:cond delay="1500"/>
                            </p:stCondLst>
                            <p:childTnLst>
                              <p:par>
                                <p:cTn id="19" presetID="25"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25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22" dur="25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23" dur="250" accel="50000" fill="hold">
                                          <p:stCondLst>
                                            <p:cond delay="250"/>
                                          </p:stCondLst>
                                        </p:cTn>
                                        <p:tgtEl>
                                          <p:spTgt spid="26"/>
                                        </p:tgtEl>
                                        <p:attrNameLst>
                                          <p:attrName>ppt_w</p:attrName>
                                        </p:attrNameLst>
                                      </p:cBhvr>
                                      <p:tavLst>
                                        <p:tav tm="0">
                                          <p:val>
                                            <p:strVal val="#ppt_w*.05"/>
                                          </p:val>
                                        </p:tav>
                                        <p:tav tm="100000">
                                          <p:val>
                                            <p:strVal val="#ppt_w"/>
                                          </p:val>
                                        </p:tav>
                                      </p:tavLst>
                                    </p:anim>
                                    <p:anim calcmode="lin" valueType="num">
                                      <p:cBhvr>
                                        <p:cTn id="24" dur="500" fill="hold"/>
                                        <p:tgtEl>
                                          <p:spTgt spid="26"/>
                                        </p:tgtEl>
                                        <p:attrNameLst>
                                          <p:attrName>ppt_h</p:attrName>
                                        </p:attrNameLst>
                                      </p:cBhvr>
                                      <p:tavLst>
                                        <p:tav tm="0">
                                          <p:val>
                                            <p:strVal val="#ppt_h"/>
                                          </p:val>
                                        </p:tav>
                                        <p:tav tm="100000">
                                          <p:val>
                                            <p:strVal val="#ppt_h"/>
                                          </p:val>
                                        </p:tav>
                                      </p:tavLst>
                                    </p:anim>
                                    <p:anim calcmode="lin" valueType="num">
                                      <p:cBhvr>
                                        <p:cTn id="25" dur="25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26" dur="25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27" dur="250" accel="50000" fill="hold">
                                          <p:stCondLst>
                                            <p:cond delay="250"/>
                                          </p:stCondLst>
                                        </p:cTn>
                                        <p:tgtEl>
                                          <p:spTgt spid="26"/>
                                        </p:tgtEl>
                                        <p:attrNameLst>
                                          <p:attrName>ppt_y</p:attrName>
                                        </p:attrNameLst>
                                      </p:cBhvr>
                                      <p:tavLst>
                                        <p:tav tm="0">
                                          <p:val>
                                            <p:strVal val="#ppt_y+.1"/>
                                          </p:val>
                                        </p:tav>
                                        <p:tav tm="100000">
                                          <p:val>
                                            <p:strVal val="#ppt_y"/>
                                          </p:val>
                                        </p:tav>
                                      </p:tavLst>
                                    </p:anim>
                                    <p:animEffect transition="in" filter="fade">
                                      <p:cBhvr>
                                        <p:cTn id="28" dur="500" decel="50000">
                                          <p:stCondLst>
                                            <p:cond delay="0"/>
                                          </p:stCondLst>
                                        </p:cTn>
                                        <p:tgtEl>
                                          <p:spTgt spid="26"/>
                                        </p:tgtEl>
                                      </p:cBhvr>
                                    </p:animEffect>
                                  </p:childTnLst>
                                </p:cTn>
                              </p:par>
                            </p:childTnLst>
                          </p:cTn>
                        </p:par>
                        <p:par>
                          <p:cTn id="29" fill="hold">
                            <p:stCondLst>
                              <p:cond delay="2000"/>
                            </p:stCondLst>
                            <p:childTnLst>
                              <p:par>
                                <p:cTn id="30" presetID="3" presetClass="entr" presetSubtype="10" fill="hold" nodeType="afterEffect">
                                  <p:stCondLst>
                                    <p:cond delay="0"/>
                                  </p:stCondLst>
                                  <p:childTnLst>
                                    <p:set>
                                      <p:cBhvr>
                                        <p:cTn id="31" dur="500"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par>
                          <p:cTn id="33" fill="hold">
                            <p:stCondLst>
                              <p:cond delay="2500"/>
                            </p:stCondLst>
                            <p:childTnLst>
                              <p:par>
                                <p:cTn id="34" presetID="18" presetClass="entr" presetSubtype="12" fill="hold" grpId="0" nodeType="afterEffect">
                                  <p:stCondLst>
                                    <p:cond delay="0"/>
                                  </p:stCondLst>
                                  <p:childTnLst>
                                    <p:set>
                                      <p:cBhvr>
                                        <p:cTn id="35" dur="500" fill="hold">
                                          <p:stCondLst>
                                            <p:cond delay="0"/>
                                          </p:stCondLst>
                                        </p:cTn>
                                        <p:tgtEl>
                                          <p:spTgt spid="8"/>
                                        </p:tgtEl>
                                        <p:attrNameLst>
                                          <p:attrName>style.visibility</p:attrName>
                                        </p:attrNameLst>
                                      </p:cBhvr>
                                      <p:to>
                                        <p:strVal val="visible"/>
                                      </p:to>
                                    </p:set>
                                    <p:animEffect transition="in" filter="strips(downLeft)">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5" y="20066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608330" y="270510"/>
            <a:ext cx="5235575" cy="460375"/>
          </a:xfrm>
          <a:prstGeom prst="rect">
            <a:avLst/>
          </a:prstGeom>
          <a:noFill/>
        </p:spPr>
        <p:txBody>
          <a:bodyPr wrap="square" rtlCol="0">
            <a:spAutoFit/>
          </a:bodyPr>
          <a:lstStyle/>
          <a:p>
            <a:r>
              <a:rPr lang="zh-CN" altLang="en-US" sz="2400" b="1" dirty="0">
                <a:solidFill>
                  <a:srgbClr val="10FBFE"/>
                </a:solidFill>
                <a:latin typeface="微软雅黑" panose="020B0503020204020204" charset="-122"/>
                <a:ea typeface="微软雅黑" panose="020B0503020204020204" charset="-122"/>
                <a:sym typeface="+mn-ea"/>
              </a:rPr>
              <a:t>网页分析</a:t>
            </a:r>
            <a:endParaRPr lang="zh-CN" altLang="en-US" sz="2400" b="1" dirty="0">
              <a:solidFill>
                <a:srgbClr val="10FBFE"/>
              </a:solidFill>
              <a:latin typeface="微软雅黑" panose="020B0503020204020204" charset="-122"/>
              <a:ea typeface="微软雅黑" panose="020B0503020204020204" charset="-122"/>
              <a:sym typeface="+mn-ea"/>
            </a:endParaRPr>
          </a:p>
        </p:txBody>
      </p:sp>
      <p:grpSp>
        <p:nvGrpSpPr>
          <p:cNvPr id="8204" name="组合 16"/>
          <p:cNvGrpSpPr/>
          <p:nvPr/>
        </p:nvGrpSpPr>
        <p:grpSpPr bwMode="auto">
          <a:xfrm>
            <a:off x="11345545" y="160020"/>
            <a:ext cx="428625" cy="321310"/>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矩形 16"/>
          <p:cNvSpPr>
            <a:spLocks noChangeArrowheads="1"/>
          </p:cNvSpPr>
          <p:nvPr/>
        </p:nvSpPr>
        <p:spPr bwMode="auto">
          <a:xfrm>
            <a:off x="1480185" y="905510"/>
            <a:ext cx="1508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600" dirty="0">
                <a:solidFill>
                  <a:srgbClr val="10FBFE"/>
                </a:solidFill>
                <a:latin typeface="微软雅黑" panose="020B0503020204020204" charset="-122"/>
                <a:ea typeface="微软雅黑" panose="020B0503020204020204" charset="-122"/>
                <a:cs typeface="+mn-ea"/>
                <a:sym typeface="+mn-lt"/>
              </a:rPr>
              <a:t>第一页网址为：</a:t>
            </a:r>
            <a:endParaRPr lang="en-US" altLang="zh-CN" sz="1600" dirty="0">
              <a:solidFill>
                <a:srgbClr val="10FBFE"/>
              </a:solidFill>
              <a:latin typeface="微软雅黑" panose="020B0503020204020204" charset="-122"/>
              <a:ea typeface="微软雅黑" panose="020B0503020204020204" charset="-122"/>
              <a:cs typeface="+mn-ea"/>
              <a:sym typeface="+mn-lt"/>
            </a:endParaRPr>
          </a:p>
        </p:txBody>
      </p:sp>
      <p:sp>
        <p:nvSpPr>
          <p:cNvPr id="36" name="矩形 16"/>
          <p:cNvSpPr>
            <a:spLocks noChangeArrowheads="1"/>
          </p:cNvSpPr>
          <p:nvPr/>
        </p:nvSpPr>
        <p:spPr bwMode="auto">
          <a:xfrm>
            <a:off x="2320925" y="2227580"/>
            <a:ext cx="95319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600" dirty="0">
                <a:solidFill>
                  <a:srgbClr val="10FBFE"/>
                </a:solidFill>
                <a:latin typeface="微软雅黑" panose="020B0503020204020204" charset="-122"/>
                <a:ea typeface="微软雅黑" panose="020B0503020204020204" charset="-122"/>
                <a:cs typeface="+mn-ea"/>
                <a:sym typeface="+mn-lt"/>
              </a:rPr>
              <a:t>由此可发现，该网页分为三</a:t>
            </a:r>
            <a:r>
              <a:rPr lang="zh-CN" altLang="en-US" sz="1600" dirty="0">
                <a:solidFill>
                  <a:srgbClr val="10FBFE"/>
                </a:solidFill>
                <a:latin typeface="微软雅黑" panose="020B0503020204020204" charset="-122"/>
                <a:ea typeface="微软雅黑" panose="020B0503020204020204" charset="-122"/>
                <a:cs typeface="+mn-ea"/>
                <a:sym typeface="+mn-lt"/>
              </a:rPr>
              <a:t>部分，每翻一页网址为</a:t>
            </a:r>
            <a:r>
              <a:rPr lang="en-US" altLang="zh-CN" sz="1600" dirty="0">
                <a:solidFill>
                  <a:srgbClr val="10FBFE"/>
                </a:solidFill>
                <a:latin typeface="微软雅黑" panose="020B0503020204020204" charset="-122"/>
                <a:ea typeface="微软雅黑" panose="020B0503020204020204" charset="-122"/>
                <a:cs typeface="+mn-ea"/>
                <a:sym typeface="+mn-lt"/>
              </a:rPr>
              <a:t>set_page+1</a:t>
            </a:r>
            <a:endParaRPr lang="en-US" altLang="zh-CN" sz="1600" dirty="0">
              <a:solidFill>
                <a:srgbClr val="10FBFE"/>
              </a:solidFill>
              <a:latin typeface="微软雅黑" panose="020B0503020204020204" charset="-122"/>
              <a:ea typeface="微软雅黑" panose="020B0503020204020204" charset="-122"/>
              <a:cs typeface="+mn-ea"/>
              <a:sym typeface="+mn-lt"/>
            </a:endParaRPr>
          </a:p>
        </p:txBody>
      </p:sp>
      <p:sp>
        <p:nvSpPr>
          <p:cNvPr id="38" name="矩形 16"/>
          <p:cNvSpPr>
            <a:spLocks noChangeArrowheads="1"/>
          </p:cNvSpPr>
          <p:nvPr/>
        </p:nvSpPr>
        <p:spPr bwMode="auto">
          <a:xfrm>
            <a:off x="176530" y="1214120"/>
            <a:ext cx="541591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600" dirty="0">
                <a:solidFill>
                  <a:srgbClr val="10FBFE"/>
                </a:solidFill>
                <a:latin typeface="微软雅黑" panose="020B0503020204020204" charset="-122"/>
                <a:ea typeface="微软雅黑" panose="020B0503020204020204" charset="-122"/>
                <a:cs typeface="+mn-ea"/>
                <a:sym typeface="+mn-lt"/>
              </a:rPr>
              <a:t>https://s.askci.com/stock/a/0-0?reportTime=2021-03-31&amp;pageNum=1#QueryCondition</a:t>
            </a:r>
            <a:endParaRPr lang="zh-CN" sz="16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600" dirty="0">
              <a:solidFill>
                <a:srgbClr val="10FBFE"/>
              </a:solidFill>
              <a:latin typeface="微软雅黑" panose="020B0503020204020204" charset="-122"/>
              <a:ea typeface="微软雅黑" panose="020B0503020204020204" charset="-122"/>
              <a:cs typeface="+mn-ea"/>
              <a:sym typeface="+mn-lt"/>
            </a:endParaRPr>
          </a:p>
        </p:txBody>
      </p:sp>
      <p:sp>
        <p:nvSpPr>
          <p:cNvPr id="39" name="矩形 16"/>
          <p:cNvSpPr>
            <a:spLocks noChangeArrowheads="1"/>
          </p:cNvSpPr>
          <p:nvPr/>
        </p:nvSpPr>
        <p:spPr bwMode="auto">
          <a:xfrm>
            <a:off x="7118985" y="843280"/>
            <a:ext cx="14878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600" dirty="0">
                <a:solidFill>
                  <a:srgbClr val="10FBFE"/>
                </a:solidFill>
                <a:latin typeface="微软雅黑" panose="020B0503020204020204" charset="-122"/>
                <a:ea typeface="微软雅黑" panose="020B0503020204020204" charset="-122"/>
                <a:cs typeface="+mn-ea"/>
                <a:sym typeface="+mn-lt"/>
              </a:rPr>
              <a:t>第二页网址为：</a:t>
            </a:r>
            <a:endParaRPr lang="en-US" altLang="zh-CN" sz="1600" dirty="0">
              <a:solidFill>
                <a:srgbClr val="10FBFE"/>
              </a:solidFill>
              <a:latin typeface="微软雅黑" panose="020B0503020204020204" charset="-122"/>
              <a:ea typeface="微软雅黑" panose="020B0503020204020204" charset="-122"/>
              <a:cs typeface="+mn-ea"/>
              <a:sym typeface="+mn-lt"/>
            </a:endParaRPr>
          </a:p>
        </p:txBody>
      </p:sp>
      <p:sp>
        <p:nvSpPr>
          <p:cNvPr id="40" name="矩形 16"/>
          <p:cNvSpPr>
            <a:spLocks noChangeArrowheads="1"/>
          </p:cNvSpPr>
          <p:nvPr/>
        </p:nvSpPr>
        <p:spPr bwMode="auto">
          <a:xfrm>
            <a:off x="5781040" y="1249680"/>
            <a:ext cx="65290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sz="1600" dirty="0">
                <a:solidFill>
                  <a:srgbClr val="10FBFE"/>
                </a:solidFill>
                <a:latin typeface="微软雅黑" panose="020B0503020204020204" charset="-122"/>
                <a:ea typeface="微软雅黑" panose="020B0503020204020204" charset="-122"/>
                <a:cs typeface="+mn-ea"/>
                <a:sym typeface="+mn-lt"/>
              </a:rPr>
              <a:t>https://s.askci.com/stock/a/0-0?reportTime=2021-03-31&amp;pageNum=1#QueryCondition</a:t>
            </a:r>
            <a:endParaRPr lang="en-US" altLang="zh-CN" sz="1600" dirty="0">
              <a:solidFill>
                <a:srgbClr val="10FBFE"/>
              </a:solidFill>
              <a:latin typeface="微软雅黑" panose="020B0503020204020204" charset="-122"/>
              <a:ea typeface="微软雅黑" panose="020B0503020204020204" charset="-122"/>
              <a:cs typeface="+mn-ea"/>
              <a:sym typeface="+mn-lt"/>
            </a:endParaRPr>
          </a:p>
        </p:txBody>
      </p:sp>
      <p:pic>
        <p:nvPicPr>
          <p:cNvPr id="42" name="图片 41"/>
          <p:cNvPicPr>
            <a:picLocks noChangeAspect="1"/>
          </p:cNvPicPr>
          <p:nvPr/>
        </p:nvPicPr>
        <p:blipFill>
          <a:blip r:embed="rId1"/>
          <a:stretch>
            <a:fillRect/>
          </a:stretch>
        </p:blipFill>
        <p:spPr>
          <a:xfrm>
            <a:off x="253365" y="3065780"/>
            <a:ext cx="11792585" cy="3660140"/>
          </a:xfrm>
          <a:prstGeom prst="rect">
            <a:avLst/>
          </a:prstGeom>
        </p:spPr>
      </p:pic>
      <p:grpSp>
        <p:nvGrpSpPr>
          <p:cNvPr id="6" name="组合 5"/>
          <p:cNvGrpSpPr/>
          <p:nvPr/>
        </p:nvGrpSpPr>
        <p:grpSpPr>
          <a:xfrm>
            <a:off x="198120" y="612140"/>
            <a:ext cx="3300095" cy="262255"/>
            <a:chOff x="611" y="1760"/>
            <a:chExt cx="7241" cy="413"/>
          </a:xfrm>
          <a:solidFill>
            <a:srgbClr val="6AE7FF"/>
          </a:solidFill>
        </p:grpSpPr>
        <p:sp>
          <p:nvSpPr>
            <p:cNvPr id="5" name="矩形 4"/>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flipV="1">
            <a:off x="63500" y="817731"/>
            <a:ext cx="12171680" cy="596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nvGrpSpPr>
          <p:cNvPr id="14" name="组合 30"/>
          <p:cNvGrpSpPr/>
          <p:nvPr/>
        </p:nvGrpSpPr>
        <p:grpSpPr bwMode="auto">
          <a:xfrm>
            <a:off x="4764947" y="621030"/>
            <a:ext cx="1078958" cy="682625"/>
            <a:chOff x="0" y="0"/>
            <a:chExt cx="577850" cy="423863"/>
          </a:xfrm>
          <a:solidFill>
            <a:srgbClr val="6AE7FF"/>
          </a:solidFill>
        </p:grpSpPr>
        <p:sp>
          <p:nvSpPr>
            <p:cNvPr id="8" name="Freeform 7">
              <a:hlinkClick r:id="rId2"/>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2"/>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500"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9" presetClass="entr" presetSubtype="0" fill="hold" nodeType="afterEffect">
                                  <p:stCondLst>
                                    <p:cond delay="0"/>
                                  </p:stCondLst>
                                  <p:childTnLst>
                                    <p:set>
                                      <p:cBhvr>
                                        <p:cTn id="16" dur="500"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2"/>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9" dur="500"/>
                                        <p:tgtEl>
                                          <p:spTgt spid="6"/>
                                        </p:tgtEl>
                                      </p:cBhvr>
                                    </p:animEffect>
                                  </p:childTnLst>
                                </p:cTn>
                              </p:par>
                              <p:par>
                                <p:cTn id="20" presetID="22" presetClass="entr" presetSubtype="8" fill="hold" nodeType="withEffect">
                                  <p:stCondLst>
                                    <p:cond delay="0"/>
                                  </p:stCondLst>
                                  <p:childTnLst>
                                    <p:set>
                                      <p:cBhvr>
                                        <p:cTn id="21" dur="500"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10" presetClass="entr" presetSubtype="0" fill="hold" nodeType="withEffect">
                                  <p:stCondLst>
                                    <p:cond delay="0"/>
                                  </p:stCondLst>
                                  <p:childTnLst>
                                    <p:set>
                                      <p:cBhvr>
                                        <p:cTn id="24" dur="500"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500"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grpId="0" nodeType="withEffect">
                                  <p:stCondLst>
                                    <p:cond delay="0"/>
                                  </p:stCondLst>
                                  <p:childTnLst>
                                    <p:set>
                                      <p:cBhvr>
                                        <p:cTn id="31" dur="500" fill="hold">
                                          <p:stCondLst>
                                            <p:cond delay="0"/>
                                          </p:stCondLst>
                                        </p:cTn>
                                        <p:tgtEl>
                                          <p:spTgt spid="38"/>
                                        </p:tgtEl>
                                        <p:attrNameLst>
                                          <p:attrName>style.visibility</p:attrName>
                                        </p:attrNameLst>
                                      </p:cBhvr>
                                      <p:to>
                                        <p:strVal val="visible"/>
                                      </p:to>
                                    </p:set>
                                    <p:animEffect transition="in" filter="barn(inVertical)">
                                      <p:cBhvr>
                                        <p:cTn id="32" dur="500"/>
                                        <p:tgtEl>
                                          <p:spTgt spid="38"/>
                                        </p:tgtEl>
                                      </p:cBhvr>
                                    </p:animEffect>
                                  </p:childTnLst>
                                </p:cTn>
                              </p:par>
                            </p:childTnLst>
                          </p:cTn>
                        </p:par>
                        <p:par>
                          <p:cTn id="33" fill="hold">
                            <p:stCondLst>
                              <p:cond delay="2000"/>
                            </p:stCondLst>
                            <p:childTnLst>
                              <p:par>
                                <p:cTn id="34" presetID="16" presetClass="entr" presetSubtype="21" fill="hold" grpId="0" nodeType="afterEffect">
                                  <p:stCondLst>
                                    <p:cond delay="0"/>
                                  </p:stCondLst>
                                  <p:childTnLst>
                                    <p:set>
                                      <p:cBhvr>
                                        <p:cTn id="35" dur="500" fill="hold">
                                          <p:stCondLst>
                                            <p:cond delay="0"/>
                                          </p:stCondLst>
                                        </p:cTn>
                                        <p:tgtEl>
                                          <p:spTgt spid="39"/>
                                        </p:tgtEl>
                                        <p:attrNameLst>
                                          <p:attrName>style.visibility</p:attrName>
                                        </p:attrNameLst>
                                      </p:cBhvr>
                                      <p:to>
                                        <p:strVal val="visible"/>
                                      </p:to>
                                    </p:set>
                                    <p:animEffect transition="in" filter="barn(inVertical)">
                                      <p:cBhvr>
                                        <p:cTn id="36" dur="500"/>
                                        <p:tgtEl>
                                          <p:spTgt spid="39"/>
                                        </p:tgtEl>
                                      </p:cBhvr>
                                    </p:animEffect>
                                  </p:childTnLst>
                                </p:cTn>
                              </p:par>
                              <p:par>
                                <p:cTn id="37" presetID="16" presetClass="entr" presetSubtype="21" fill="hold" grpId="0" nodeType="withEffect">
                                  <p:stCondLst>
                                    <p:cond delay="0"/>
                                  </p:stCondLst>
                                  <p:childTnLst>
                                    <p:set>
                                      <p:cBhvr>
                                        <p:cTn id="38" dur="500" fill="hold">
                                          <p:stCondLst>
                                            <p:cond delay="0"/>
                                          </p:stCondLst>
                                        </p:cTn>
                                        <p:tgtEl>
                                          <p:spTgt spid="40"/>
                                        </p:tgtEl>
                                        <p:attrNameLst>
                                          <p:attrName>style.visibility</p:attrName>
                                        </p:attrNameLst>
                                      </p:cBhvr>
                                      <p:to>
                                        <p:strVal val="visible"/>
                                      </p:to>
                                    </p:set>
                                    <p:animEffect transition="in" filter="barn(inVertical)">
                                      <p:cBhvr>
                                        <p:cTn id="39" dur="500"/>
                                        <p:tgtEl>
                                          <p:spTgt spid="40"/>
                                        </p:tgtEl>
                                      </p:cBhvr>
                                    </p:animEffect>
                                  </p:childTnLst>
                                </p:cTn>
                              </p:par>
                            </p:childTnLst>
                          </p:cTn>
                        </p:par>
                        <p:par>
                          <p:cTn id="40" fill="hold">
                            <p:stCondLst>
                              <p:cond delay="2500"/>
                            </p:stCondLst>
                            <p:childTnLst>
                              <p:par>
                                <p:cTn id="41" presetID="22" presetClass="entr" presetSubtype="4" fill="hold" grpId="0" nodeType="afterEffect">
                                  <p:stCondLst>
                                    <p:cond delay="0"/>
                                  </p:stCondLst>
                                  <p:childTnLst>
                                    <p:set>
                                      <p:cBhvr>
                                        <p:cTn id="42" dur="500"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par>
                          <p:cTn id="44" fill="hold">
                            <p:stCondLst>
                              <p:cond delay="3000"/>
                            </p:stCondLst>
                            <p:childTnLst>
                              <p:par>
                                <p:cTn id="45" presetID="42" presetClass="entr" presetSubtype="0" fill="hold" nodeType="afterEffect">
                                  <p:stCondLst>
                                    <p:cond delay="0"/>
                                  </p:stCondLst>
                                  <p:childTnLst>
                                    <p:set>
                                      <p:cBhvr>
                                        <p:cTn id="46" dur="500"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anim calcmode="lin" valueType="num">
                                      <p:cBhvr>
                                        <p:cTn id="48" dur="500" fill="hold"/>
                                        <p:tgtEl>
                                          <p:spTgt spid="42"/>
                                        </p:tgtEl>
                                        <p:attrNameLst>
                                          <p:attrName>ppt_x</p:attrName>
                                        </p:attrNameLst>
                                      </p:cBhvr>
                                      <p:tavLst>
                                        <p:tav tm="0">
                                          <p:val>
                                            <p:strVal val="#ppt_x"/>
                                          </p:val>
                                        </p:tav>
                                        <p:tav tm="100000">
                                          <p:val>
                                            <p:strVal val="#ppt_x"/>
                                          </p:val>
                                        </p:tav>
                                      </p:tavLst>
                                    </p:anim>
                                    <p:anim calcmode="lin" valueType="num">
                                      <p:cBhvr>
                                        <p:cTn id="4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8" grpId="0"/>
      <p:bldP spid="36"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endParaRPr lang="en-US" altLang="zh-CN" sz="9600">
              <a:solidFill>
                <a:srgbClr val="6AE7FF"/>
              </a:solidFill>
            </a:endParaRPr>
          </a:p>
        </p:txBody>
      </p:sp>
      <p:sp>
        <p:nvSpPr>
          <p:cNvPr id="4" name="文本框 3"/>
          <p:cNvSpPr txBox="1"/>
          <p:nvPr/>
        </p:nvSpPr>
        <p:spPr>
          <a:xfrm>
            <a:off x="4471670" y="2967990"/>
            <a:ext cx="3735705" cy="922020"/>
          </a:xfrm>
          <a:prstGeom prst="rect">
            <a:avLst/>
          </a:prstGeom>
          <a:noFill/>
        </p:spPr>
        <p:txBody>
          <a:bodyPr wrap="square" rtlCol="0">
            <a:spAutoFit/>
          </a:bodyPr>
          <a:lstStyle/>
          <a:p>
            <a:pPr algn="l"/>
            <a:r>
              <a:rPr lang="zh-CN" altLang="en-US" sz="5400">
                <a:solidFill>
                  <a:srgbClr val="10FBFE"/>
                </a:solidFill>
                <a:latin typeface="微软雅黑" panose="020B0503020204020204" charset="-122"/>
                <a:ea typeface="微软雅黑" panose="020B0503020204020204" charset="-122"/>
              </a:rPr>
              <a:t>数据获取</a:t>
            </a:r>
            <a:endParaRPr lang="zh-CN" altLang="en-US" sz="540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8270" y="230505"/>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endParaRPr lang="en-US" altLang="zh-CN" sz="2400" b="1">
                <a:latin typeface="微软雅黑" panose="020B0503020204020204" charset="-122"/>
                <a:ea typeface="微软雅黑" panose="020B0503020204020204" charset="-122"/>
              </a:endParaRPr>
            </a:p>
          </p:txBody>
        </p:sp>
      </p:grpSp>
      <p:sp>
        <p:nvSpPr>
          <p:cNvPr id="264" name="文本框 263"/>
          <p:cNvSpPr txBox="1"/>
          <p:nvPr/>
        </p:nvSpPr>
        <p:spPr>
          <a:xfrm>
            <a:off x="838835" y="241935"/>
            <a:ext cx="530669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sym typeface="+mn-ea"/>
              </a:rPr>
              <a:t>数据获取</a:t>
            </a:r>
            <a:endParaRPr lang="zh-CN" altLang="en-US" sz="2800" b="1" dirty="0">
              <a:solidFill>
                <a:srgbClr val="10FBFE"/>
              </a:solidFill>
              <a:latin typeface="微软雅黑" panose="020B0503020204020204" charset="-122"/>
              <a:ea typeface="微软雅黑" panose="020B0503020204020204" charset="-122"/>
              <a:sym typeface="+mn-ea"/>
            </a:endParaRPr>
          </a:p>
        </p:txBody>
      </p:sp>
      <p:grpSp>
        <p:nvGrpSpPr>
          <p:cNvPr id="8204" name="组合 16"/>
          <p:cNvGrpSpPr/>
          <p:nvPr/>
        </p:nvGrpSpPr>
        <p:grpSpPr bwMode="auto">
          <a:xfrm>
            <a:off x="11680190" y="230505"/>
            <a:ext cx="428625" cy="321310"/>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5" name="图片 4" descr="00"/>
          <p:cNvPicPr>
            <a:picLocks noChangeAspect="1"/>
          </p:cNvPicPr>
          <p:nvPr/>
        </p:nvPicPr>
        <p:blipFill>
          <a:blip r:embed="rId1"/>
          <a:stretch>
            <a:fillRect/>
          </a:stretch>
        </p:blipFill>
        <p:spPr>
          <a:xfrm>
            <a:off x="-34925" y="1689735"/>
            <a:ext cx="8800465" cy="5101590"/>
          </a:xfrm>
          <a:prstGeom prst="rect">
            <a:avLst/>
          </a:prstGeom>
        </p:spPr>
      </p:pic>
      <p:grpSp>
        <p:nvGrpSpPr>
          <p:cNvPr id="7" name="组合 6"/>
          <p:cNvGrpSpPr/>
          <p:nvPr/>
        </p:nvGrpSpPr>
        <p:grpSpPr>
          <a:xfrm>
            <a:off x="1809750" y="1003935"/>
            <a:ext cx="7779385" cy="553720"/>
            <a:chOff x="2850" y="1581"/>
            <a:chExt cx="12251" cy="872"/>
          </a:xfrm>
        </p:grpSpPr>
        <p:grpSp>
          <p:nvGrpSpPr>
            <p:cNvPr id="4103" name="组合 10"/>
            <p:cNvGrpSpPr/>
            <p:nvPr/>
          </p:nvGrpSpPr>
          <p:grpSpPr bwMode="auto">
            <a:xfrm>
              <a:off x="2850" y="1851"/>
              <a:ext cx="655" cy="564"/>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2"/>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2"/>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2"/>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2"/>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2"/>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sp>
          <p:nvSpPr>
            <p:cNvPr id="58" name="矩形 57"/>
            <p:cNvSpPr/>
            <p:nvPr/>
          </p:nvSpPr>
          <p:spPr>
            <a:xfrm>
              <a:off x="3515" y="1581"/>
              <a:ext cx="11587" cy="872"/>
            </a:xfrm>
            <a:prstGeom prst="rect">
              <a:avLst/>
            </a:prstGeom>
          </p:spPr>
          <p:txBody>
            <a:bodyPr wrap="square">
              <a:spAutoFit/>
            </a:bodyPr>
            <a:lstStyle/>
            <a:p>
              <a:pPr algn="l">
                <a:lnSpc>
                  <a:spcPct val="150000"/>
                </a:lnSpc>
              </a:pPr>
              <a:r>
                <a:rPr lang="zh-CN" sz="2000" dirty="0">
                  <a:solidFill>
                    <a:srgbClr val="10FBFE"/>
                  </a:solidFill>
                  <a:latin typeface="微软雅黑" panose="020B0503020204020204" charset="-122"/>
                  <a:ea typeface="微软雅黑" panose="020B0503020204020204" charset="-122"/>
                  <a:cs typeface="+mn-ea"/>
                  <a:sym typeface="+mn-lt"/>
                </a:rPr>
                <a:t>利用</a:t>
              </a:r>
              <a:r>
                <a:rPr lang="en-US" altLang="zh-CN" sz="2000" dirty="0">
                  <a:solidFill>
                    <a:srgbClr val="10FBFE"/>
                  </a:solidFill>
                  <a:latin typeface="微软雅黑" panose="020B0503020204020204" charset="-122"/>
                  <a:ea typeface="微软雅黑" panose="020B0503020204020204" charset="-122"/>
                  <a:cs typeface="+mn-ea"/>
                  <a:sym typeface="+mn-lt"/>
                </a:rPr>
                <a:t>Scrapy(</a:t>
              </a:r>
              <a:r>
                <a:rPr lang="zh-CN" altLang="en-US" sz="2000" dirty="0">
                  <a:solidFill>
                    <a:srgbClr val="10FBFE"/>
                  </a:solidFill>
                  <a:latin typeface="微软雅黑" panose="020B0503020204020204" charset="-122"/>
                  <a:ea typeface="微软雅黑" panose="020B0503020204020204" charset="-122"/>
                  <a:cs typeface="+mn-ea"/>
                  <a:sym typeface="+mn-lt"/>
                </a:rPr>
                <a:t>框架</a:t>
              </a:r>
              <a:r>
                <a:rPr lang="en-US" altLang="zh-CN" sz="2000" dirty="0">
                  <a:solidFill>
                    <a:srgbClr val="10FBFE"/>
                  </a:solidFill>
                  <a:latin typeface="微软雅黑" panose="020B0503020204020204" charset="-122"/>
                  <a:ea typeface="微软雅黑" panose="020B0503020204020204" charset="-122"/>
                  <a:cs typeface="+mn-ea"/>
                  <a:sym typeface="+mn-lt"/>
                </a:rPr>
                <a:t>)</a:t>
              </a:r>
              <a:r>
                <a:rPr lang="zh-CN" altLang="en-US" sz="2000" dirty="0">
                  <a:solidFill>
                    <a:srgbClr val="10FBFE"/>
                  </a:solidFill>
                  <a:latin typeface="微软雅黑" panose="020B0503020204020204" charset="-122"/>
                  <a:ea typeface="微软雅黑" panose="020B0503020204020204" charset="-122"/>
                  <a:cs typeface="+mn-ea"/>
                  <a:sym typeface="+mn-lt"/>
                </a:rPr>
                <a:t>的方法来获取全国</a:t>
              </a:r>
              <a:r>
                <a:rPr lang="en-US" altLang="zh-CN" sz="2000" dirty="0">
                  <a:solidFill>
                    <a:srgbClr val="10FBFE"/>
                  </a:solidFill>
                  <a:latin typeface="微软雅黑" panose="020B0503020204020204" charset="-122"/>
                  <a:ea typeface="微软雅黑" panose="020B0503020204020204" charset="-122"/>
                  <a:cs typeface="+mn-ea"/>
                  <a:sym typeface="+mn-lt"/>
                </a:rPr>
                <a:t>A</a:t>
              </a:r>
              <a:r>
                <a:rPr lang="zh-CN" altLang="en-US" sz="2000" dirty="0">
                  <a:solidFill>
                    <a:srgbClr val="10FBFE"/>
                  </a:solidFill>
                  <a:latin typeface="微软雅黑" panose="020B0503020204020204" charset="-122"/>
                  <a:ea typeface="微软雅黑" panose="020B0503020204020204" charset="-122"/>
                  <a:cs typeface="+mn-ea"/>
                  <a:sym typeface="+mn-lt"/>
                </a:rPr>
                <a:t>股上市公司数据</a:t>
              </a:r>
              <a:endParaRPr lang="zh-CN" altLang="en-US" sz="2000" dirty="0">
                <a:solidFill>
                  <a:srgbClr val="10FBFE"/>
                </a:solidFill>
                <a:latin typeface="微软雅黑" panose="020B0503020204020204" charset="-122"/>
                <a:ea typeface="微软雅黑" panose="020B0503020204020204" charset="-122"/>
                <a:cs typeface="+mn-ea"/>
                <a:sym typeface="+mn-lt"/>
              </a:endParaRPr>
            </a:p>
          </p:txBody>
        </p:sp>
      </p:grpSp>
      <p:grpSp>
        <p:nvGrpSpPr>
          <p:cNvPr id="14" name="组合 13"/>
          <p:cNvGrpSpPr/>
          <p:nvPr/>
        </p:nvGrpSpPr>
        <p:grpSpPr>
          <a:xfrm>
            <a:off x="369570" y="641350"/>
            <a:ext cx="4598035" cy="262255"/>
            <a:chOff x="611" y="1760"/>
            <a:chExt cx="7241" cy="413"/>
          </a:xfrm>
          <a:solidFill>
            <a:srgbClr val="6AE7FF"/>
          </a:solidFill>
        </p:grpSpPr>
        <p:sp>
          <p:nvSpPr>
            <p:cNvPr id="17" name="矩形 16"/>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flipV="1">
            <a:off x="104775" y="854075"/>
            <a:ext cx="12171680" cy="596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9002395" y="1751965"/>
            <a:ext cx="3035300" cy="4795520"/>
            <a:chOff x="14177" y="2759"/>
            <a:chExt cx="4780" cy="7552"/>
          </a:xfrm>
        </p:grpSpPr>
        <p:sp>
          <p:nvSpPr>
            <p:cNvPr id="6" name="矩形 5"/>
            <p:cNvSpPr/>
            <p:nvPr/>
          </p:nvSpPr>
          <p:spPr>
            <a:xfrm>
              <a:off x="14185" y="3177"/>
              <a:ext cx="4772" cy="5235"/>
            </a:xfrm>
            <a:prstGeom prst="rect">
              <a:avLst/>
            </a:prstGeom>
          </p:spPr>
          <p:txBody>
            <a:bodyPr wrap="square">
              <a:spAutoFit/>
            </a:bodyPr>
            <a:lstStyle/>
            <a:p>
              <a:pPr>
                <a:lnSpc>
                  <a:spcPct val="150000"/>
                </a:lnSpc>
              </a:pPr>
              <a:r>
                <a:rPr lang="zh-CN" altLang="en-US" sz="2000" dirty="0">
                  <a:solidFill>
                    <a:srgbClr val="10FBFE"/>
                  </a:solidFill>
                  <a:latin typeface="微软雅黑" panose="020B0503020204020204" charset="-122"/>
                  <a:ea typeface="微软雅黑" panose="020B0503020204020204" charset="-122"/>
                  <a:cs typeface="+mn-ea"/>
                  <a:sym typeface="+mn-lt"/>
                </a:rPr>
                <a:t>所需爬取的数据为：</a:t>
              </a:r>
              <a:endParaRPr sz="20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sz="2000" dirty="0">
                  <a:solidFill>
                    <a:srgbClr val="10FBFE"/>
                  </a:solidFill>
                  <a:latin typeface="微软雅黑" panose="020B0503020204020204" charset="-122"/>
                  <a:ea typeface="微软雅黑" panose="020B0503020204020204" charset="-122"/>
                  <a:cs typeface="+mn-ea"/>
                  <a:sym typeface="+mn-lt"/>
                </a:rPr>
                <a:t>“公司名称”，“省份”，“城市”，“营业收入”，“利润”，“员工人数”，“上市日期”，“行业分类”，“产品类型”</a:t>
              </a:r>
              <a:endParaRPr sz="2000" dirty="0">
                <a:solidFill>
                  <a:srgbClr val="10FBFE"/>
                </a:solidFill>
                <a:latin typeface="微软雅黑" panose="020B0503020204020204" charset="-122"/>
                <a:ea typeface="微软雅黑" panose="020B0503020204020204" charset="-122"/>
                <a:cs typeface="+mn-ea"/>
                <a:sym typeface="+mn-lt"/>
              </a:endParaRPr>
            </a:p>
          </p:txBody>
        </p:sp>
        <p:sp>
          <p:nvSpPr>
            <p:cNvPr id="12" name="Rounded Rectangle 23"/>
            <p:cNvSpPr/>
            <p:nvPr/>
          </p:nvSpPr>
          <p:spPr>
            <a:xfrm>
              <a:off x="14177" y="3013"/>
              <a:ext cx="4652" cy="7298"/>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1" name="Freeform 9">
              <a:hlinkClick r:id="rId2"/>
            </p:cNvPr>
            <p:cNvSpPr>
              <a:spLocks noEditPoints="1" noChangeArrowheads="1"/>
            </p:cNvSpPr>
            <p:nvPr/>
          </p:nvSpPr>
          <p:spPr bwMode="auto">
            <a:xfrm>
              <a:off x="18155" y="2759"/>
              <a:ext cx="787" cy="676"/>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500"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9" presetClass="entr" presetSubtype="0" fill="hold" nodeType="afterEffect">
                                  <p:stCondLst>
                                    <p:cond delay="0"/>
                                  </p:stCondLst>
                                  <p:childTnLst>
                                    <p:set>
                                      <p:cBhvr>
                                        <p:cTn id="16" dur="500"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ppt_x</p:attrName>
                                        </p:attrNameLst>
                                      </p:cBhvr>
                                      <p:tavLst>
                                        <p:tav tm="0">
                                          <p:val>
                                            <p:strVal val="#ppt_x-.2"/>
                                          </p:val>
                                        </p:tav>
                                        <p:tav tm="100000">
                                          <p:val>
                                            <p:strVal val="#ppt_x"/>
                                          </p:val>
                                        </p:tav>
                                      </p:tavLst>
                                    </p:anim>
                                    <p:anim calcmode="lin" valueType="num">
                                      <p:cBhvr>
                                        <p:cTn id="18"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9" dur="500"/>
                                        <p:tgtEl>
                                          <p:spTgt spid="14"/>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500"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000"/>
                            </p:stCondLst>
                            <p:childTnLst>
                              <p:par>
                                <p:cTn id="25" presetID="55" presetClass="entr" presetSubtype="0" fill="hold" nodeType="afterEffect">
                                  <p:stCondLst>
                                    <p:cond delay="0"/>
                                  </p:stCondLst>
                                  <p:childTnLst>
                                    <p:set>
                                      <p:cBhvr>
                                        <p:cTn id="26" dur="500"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strVal val="#ppt_w*0.70"/>
                                          </p:val>
                                        </p:tav>
                                        <p:tav tm="100000">
                                          <p:val>
                                            <p:strVal val="#ppt_w"/>
                                          </p:val>
                                        </p:tav>
                                      </p:tavLst>
                                    </p:anim>
                                    <p:anim calcmode="lin" valueType="num">
                                      <p:cBhvr>
                                        <p:cTn id="28" dur="500" fill="hold"/>
                                        <p:tgtEl>
                                          <p:spTgt spid="7"/>
                                        </p:tgtEl>
                                        <p:attrNameLst>
                                          <p:attrName>ppt_h</p:attrName>
                                        </p:attrNameLst>
                                      </p:cBhvr>
                                      <p:tavLst>
                                        <p:tav tm="0">
                                          <p:val>
                                            <p:strVal val="#ppt_h"/>
                                          </p:val>
                                        </p:tav>
                                        <p:tav tm="100000">
                                          <p:val>
                                            <p:strVal val="#ppt_h"/>
                                          </p:val>
                                        </p:tav>
                                      </p:tavLst>
                                    </p:anim>
                                    <p:animEffect transition="in" filter="fade">
                                      <p:cBhvr>
                                        <p:cTn id="29" dur="500"/>
                                        <p:tgtEl>
                                          <p:spTgt spid="7"/>
                                        </p:tgtEl>
                                      </p:cBhvr>
                                    </p:animEffect>
                                  </p:childTnLst>
                                </p:cTn>
                              </p:par>
                            </p:childTnLst>
                          </p:cTn>
                        </p:par>
                        <p:par>
                          <p:cTn id="30" fill="hold">
                            <p:stCondLst>
                              <p:cond delay="2500"/>
                            </p:stCondLst>
                            <p:childTnLst>
                              <p:par>
                                <p:cTn id="31" presetID="5" presetClass="entr" presetSubtype="10" fill="hold" nodeType="afterEffect">
                                  <p:stCondLst>
                                    <p:cond delay="0"/>
                                  </p:stCondLst>
                                  <p:childTnLst>
                                    <p:set>
                                      <p:cBhvr>
                                        <p:cTn id="32" dur="500" fill="hold">
                                          <p:stCondLst>
                                            <p:cond delay="0"/>
                                          </p:stCondLst>
                                        </p:cTn>
                                        <p:tgtEl>
                                          <p:spTgt spid="5"/>
                                        </p:tgtEl>
                                        <p:attrNameLst>
                                          <p:attrName>style.visibility</p:attrName>
                                        </p:attrNameLst>
                                      </p:cBhvr>
                                      <p:to>
                                        <p:strVal val="visible"/>
                                      </p:to>
                                    </p:set>
                                    <p:animEffect transition="in" filter="checkerboard(across)">
                                      <p:cBhvr>
                                        <p:cTn id="33" dur="500"/>
                                        <p:tgtEl>
                                          <p:spTgt spid="5"/>
                                        </p:tgtEl>
                                      </p:cBhvr>
                                    </p:animEffect>
                                  </p:childTnLst>
                                </p:cTn>
                              </p:par>
                            </p:childTnLst>
                          </p:cTn>
                        </p:par>
                        <p:par>
                          <p:cTn id="34" fill="hold">
                            <p:stCondLst>
                              <p:cond delay="3000"/>
                            </p:stCondLst>
                            <p:childTnLst>
                              <p:par>
                                <p:cTn id="35" presetID="47" presetClass="entr" presetSubtype="0" fill="hold" nodeType="afterEffect">
                                  <p:stCondLst>
                                    <p:cond delay="0"/>
                                  </p:stCondLst>
                                  <p:childTnLst>
                                    <p:set>
                                      <p:cBhvr>
                                        <p:cTn id="36" dur="500"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anim calcmode="lin" valueType="num">
                                      <p:cBhvr>
                                        <p:cTn id="38" dur="500" fill="hold"/>
                                        <p:tgtEl>
                                          <p:spTgt spid="26"/>
                                        </p:tgtEl>
                                        <p:attrNameLst>
                                          <p:attrName>ppt_x</p:attrName>
                                        </p:attrNameLst>
                                      </p:cBhvr>
                                      <p:tavLst>
                                        <p:tav tm="0">
                                          <p:val>
                                            <p:strVal val="#ppt_x"/>
                                          </p:val>
                                        </p:tav>
                                        <p:tav tm="100000">
                                          <p:val>
                                            <p:strVal val="#ppt_x"/>
                                          </p:val>
                                        </p:tav>
                                      </p:tavLst>
                                    </p:anim>
                                    <p:anim calcmode="lin" valueType="num">
                                      <p:cBhvr>
                                        <p:cTn id="3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775585" y="2644775"/>
            <a:ext cx="1513205" cy="1568450"/>
          </a:xfrm>
          <a:prstGeom prst="rect">
            <a:avLst/>
          </a:prstGeom>
          <a:noFill/>
        </p:spPr>
        <p:txBody>
          <a:bodyPr wrap="square" rtlCol="0">
            <a:spAutoFit/>
          </a:bodyPr>
          <a:lstStyle/>
          <a:p>
            <a:pPr algn="r"/>
            <a:r>
              <a:rPr lang="en-US" altLang="zh-CN" sz="9600">
                <a:solidFill>
                  <a:srgbClr val="6AE7FF"/>
                </a:solidFill>
              </a:rPr>
              <a:t>03</a:t>
            </a:r>
            <a:endParaRPr lang="en-US" altLang="zh-CN" sz="9600">
              <a:solidFill>
                <a:srgbClr val="6AE7FF"/>
              </a:solidFill>
            </a:endParaRPr>
          </a:p>
        </p:txBody>
      </p:sp>
      <p:sp>
        <p:nvSpPr>
          <p:cNvPr id="4" name="文本框 3"/>
          <p:cNvSpPr txBox="1"/>
          <p:nvPr/>
        </p:nvSpPr>
        <p:spPr>
          <a:xfrm>
            <a:off x="4609465" y="3043555"/>
            <a:ext cx="3735705" cy="768350"/>
          </a:xfrm>
          <a:prstGeom prst="rect">
            <a:avLst/>
          </a:prstGeom>
          <a:noFill/>
        </p:spPr>
        <p:txBody>
          <a:bodyPr wrap="square" rtlCol="0">
            <a:spAutoFit/>
          </a:bodyPr>
          <a:lstStyle/>
          <a:p>
            <a:pPr algn="l"/>
            <a:r>
              <a:rPr lang="zh-CN" altLang="en-US" sz="4400">
                <a:solidFill>
                  <a:srgbClr val="10FBFE"/>
                </a:solidFill>
                <a:latin typeface="微软雅黑" panose="020B0503020204020204" charset="-122"/>
                <a:ea typeface="微软雅黑" panose="020B0503020204020204" charset="-122"/>
              </a:rPr>
              <a:t>数据存储</a:t>
            </a:r>
            <a:endParaRPr lang="zh-CN" altLang="en-US" sz="4400">
              <a:solidFill>
                <a:srgbClr val="10FBF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50" y="1104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631190" y="183515"/>
            <a:ext cx="5235575" cy="521970"/>
          </a:xfrm>
          <a:prstGeom prst="rect">
            <a:avLst/>
          </a:prstGeom>
          <a:noFill/>
        </p:spPr>
        <p:txBody>
          <a:bodyPr wrap="square" rtlCol="0">
            <a:spAutoFit/>
          </a:bodyPr>
          <a:lstStyle/>
          <a:p>
            <a:r>
              <a:rPr lang="zh-CN" altLang="en-US" sz="2800" b="1" dirty="0">
                <a:solidFill>
                  <a:srgbClr val="10FBFE"/>
                </a:solidFill>
                <a:latin typeface="微软雅黑" panose="020B0503020204020204" charset="-122"/>
                <a:ea typeface="微软雅黑" panose="020B0503020204020204" charset="-122"/>
              </a:rPr>
              <a:t>数据存储</a:t>
            </a:r>
            <a:endParaRPr lang="zh-CN" altLang="en-US" sz="28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3846195" y="815340"/>
            <a:ext cx="8324850" cy="5949950"/>
            <a:chOff x="5433" y="1461"/>
            <a:chExt cx="13766" cy="9055"/>
          </a:xfrm>
        </p:grpSpPr>
        <p:pic>
          <p:nvPicPr>
            <p:cNvPr id="6" name="图片 5" descr="002"/>
            <p:cNvPicPr>
              <a:picLocks noChangeAspect="1"/>
            </p:cNvPicPr>
            <p:nvPr/>
          </p:nvPicPr>
          <p:blipFill>
            <a:blip r:embed="rId1"/>
            <a:stretch>
              <a:fillRect/>
            </a:stretch>
          </p:blipFill>
          <p:spPr>
            <a:xfrm>
              <a:off x="5433" y="1461"/>
              <a:ext cx="13767" cy="4498"/>
            </a:xfrm>
            <a:prstGeom prst="rect">
              <a:avLst/>
            </a:prstGeom>
          </p:spPr>
        </p:pic>
        <p:pic>
          <p:nvPicPr>
            <p:cNvPr id="9" name="图片 8" descr="003"/>
            <p:cNvPicPr>
              <a:picLocks noChangeAspect="1"/>
            </p:cNvPicPr>
            <p:nvPr/>
          </p:nvPicPr>
          <p:blipFill>
            <a:blip r:embed="rId2"/>
            <a:stretch>
              <a:fillRect/>
            </a:stretch>
          </p:blipFill>
          <p:spPr>
            <a:xfrm>
              <a:off x="5433" y="5568"/>
              <a:ext cx="13766" cy="4949"/>
            </a:xfrm>
            <a:prstGeom prst="rect">
              <a:avLst/>
            </a:prstGeom>
          </p:spPr>
        </p:pic>
      </p:grpSp>
      <p:grpSp>
        <p:nvGrpSpPr>
          <p:cNvPr id="12" name="组合 11"/>
          <p:cNvGrpSpPr/>
          <p:nvPr/>
        </p:nvGrpSpPr>
        <p:grpSpPr>
          <a:xfrm>
            <a:off x="323215" y="556895"/>
            <a:ext cx="3046095" cy="262255"/>
            <a:chOff x="611" y="1760"/>
            <a:chExt cx="7241" cy="413"/>
          </a:xfrm>
          <a:solidFill>
            <a:srgbClr val="6AE7FF"/>
          </a:solidFill>
        </p:grpSpPr>
        <p:sp>
          <p:nvSpPr>
            <p:cNvPr id="13" name="矩形 12"/>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 name="直接连接符 16"/>
          <p:cNvCxnSpPr/>
          <p:nvPr/>
        </p:nvCxnSpPr>
        <p:spPr>
          <a:xfrm flipV="1">
            <a:off x="0" y="753745"/>
            <a:ext cx="12171680" cy="5969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nvGrpSpPr>
          <p:cNvPr id="20" name="组合 16"/>
          <p:cNvGrpSpPr/>
          <p:nvPr/>
        </p:nvGrpSpPr>
        <p:grpSpPr bwMode="auto">
          <a:xfrm>
            <a:off x="11680190" y="230505"/>
            <a:ext cx="428625" cy="321310"/>
            <a:chOff x="3000364" y="642924"/>
            <a:chExt cx="428628" cy="321471"/>
          </a:xfrm>
        </p:grpSpPr>
        <p:sp>
          <p:nvSpPr>
            <p:cNvPr id="21" name="等腰三角形 2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等腰三角形 2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 name="组合 7"/>
          <p:cNvGrpSpPr/>
          <p:nvPr/>
        </p:nvGrpSpPr>
        <p:grpSpPr>
          <a:xfrm>
            <a:off x="104958" y="1761021"/>
            <a:ext cx="3681817" cy="3785167"/>
            <a:chOff x="1002213" y="2192821"/>
            <a:chExt cx="3681817" cy="3785167"/>
          </a:xfrm>
        </p:grpSpPr>
        <p:sp>
          <p:nvSpPr>
            <p:cNvPr id="10"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sz="8800">
                <a:solidFill>
                  <a:schemeClr val="bg1"/>
                </a:solidFill>
              </a:endParaRPr>
            </a:p>
          </p:txBody>
        </p:sp>
        <p:sp>
          <p:nvSpPr>
            <p:cNvPr id="18"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grpSp>
          <p:nvGrpSpPr>
            <p:cNvPr id="19" name="Group 32"/>
            <p:cNvGrpSpPr/>
            <p:nvPr/>
          </p:nvGrpSpPr>
          <p:grpSpPr>
            <a:xfrm>
              <a:off x="2122953" y="3092327"/>
              <a:ext cx="796477" cy="770502"/>
              <a:chOff x="1119268" y="4013950"/>
              <a:chExt cx="456607" cy="441716"/>
            </a:xfrm>
            <a:solidFill>
              <a:schemeClr val="bg1"/>
            </a:solidFill>
          </p:grpSpPr>
          <p:sp>
            <p:nvSpPr>
              <p:cNvPr id="26"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27"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sp>
            <p:nvSpPr>
              <p:cNvPr id="28"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a:p>
            </p:txBody>
          </p:sp>
        </p:grpSp>
        <p:sp>
          <p:nvSpPr>
            <p:cNvPr id="31" name="矩形 30"/>
            <p:cNvSpPr/>
            <p:nvPr/>
          </p:nvSpPr>
          <p:spPr>
            <a:xfrm>
              <a:off x="1501672" y="4301300"/>
              <a:ext cx="2090553" cy="706755"/>
            </a:xfrm>
            <a:prstGeom prst="rect">
              <a:avLst/>
            </a:prstGeom>
          </p:spPr>
          <p:txBody>
            <a:bodyPr wrap="square">
              <a:spAutoFit/>
            </a:bodyPr>
            <a:p>
              <a:pPr algn="ctr"/>
              <a:r>
                <a:rPr lang="zh-CN" altLang="en-US" sz="2000" b="1" dirty="0">
                  <a:solidFill>
                    <a:schemeClr val="bg1"/>
                  </a:solidFill>
                  <a:latin typeface="微软雅黑" panose="020B0503020204020204" charset="-122"/>
                  <a:ea typeface="微软雅黑" panose="020B0503020204020204" charset="-122"/>
                  <a:sym typeface="+mn-ea"/>
                </a:rPr>
                <a:t>将所爬取的数据存储到</a:t>
              </a:r>
              <a:r>
                <a:rPr lang="en-US" altLang="zh-CN" sz="2000" b="1" dirty="0">
                  <a:solidFill>
                    <a:schemeClr val="bg1"/>
                  </a:solidFill>
                  <a:latin typeface="微软雅黑" panose="020B0503020204020204" charset="-122"/>
                  <a:ea typeface="微软雅黑" panose="020B0503020204020204" charset="-122"/>
                  <a:sym typeface="+mn-ea"/>
                </a:rPr>
                <a:t>CSV</a:t>
              </a:r>
              <a:endParaRPr lang="en-US" altLang="zh-CN"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500"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9" presetClass="entr" presetSubtype="0" fill="hold" nodeType="afterEffect">
                                  <p:stCondLst>
                                    <p:cond delay="0"/>
                                  </p:stCondLst>
                                  <p:childTnLst>
                                    <p:set>
                                      <p:cBhvr>
                                        <p:cTn id="16" dur="500"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2"/>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9" dur="500"/>
                                        <p:tgtEl>
                                          <p:spTgt spid="12"/>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500"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9" presetClass="entr" presetSubtype="0" fill="hold" nodeType="afterEffect">
                                  <p:stCondLst>
                                    <p:cond delay="0"/>
                                  </p:stCondLst>
                                  <p:childTnLst>
                                    <p:set>
                                      <p:cBhvr>
                                        <p:cTn id="26" dur="500"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2"/>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9" dur="500"/>
                                        <p:tgtEl>
                                          <p:spTgt spid="8"/>
                                        </p:tgtEl>
                                      </p:cBhvr>
                                    </p:animEffect>
                                  </p:childTnLst>
                                </p:cTn>
                              </p:par>
                            </p:childTnLst>
                          </p:cTn>
                        </p:par>
                        <p:par>
                          <p:cTn id="30" fill="hold">
                            <p:stCondLst>
                              <p:cond delay="2500"/>
                            </p:stCondLst>
                            <p:childTnLst>
                              <p:par>
                                <p:cTn id="31" presetID="42" presetClass="entr" presetSubtype="0" fill="hold" nodeType="afterEffect">
                                  <p:stCondLst>
                                    <p:cond delay="0"/>
                                  </p:stCondLst>
                                  <p:childTnLst>
                                    <p:set>
                                      <p:cBhvr>
                                        <p:cTn id="32" dur="500"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anim calcmode="lin" valueType="num">
                                      <p:cBhvr>
                                        <p:cTn id="34" dur="500" fill="hold"/>
                                        <p:tgtEl>
                                          <p:spTgt spid="5"/>
                                        </p:tgtEl>
                                        <p:attrNameLst>
                                          <p:attrName>ppt_x</p:attrName>
                                        </p:attrNameLst>
                                      </p:cBhvr>
                                      <p:tavLst>
                                        <p:tav tm="0">
                                          <p:val>
                                            <p:strVal val="#ppt_x"/>
                                          </p:val>
                                        </p:tav>
                                        <p:tav tm="100000">
                                          <p:val>
                                            <p:strVal val="#ppt_x"/>
                                          </p:val>
                                        </p:tav>
                                      </p:tavLst>
                                    </p:anim>
                                    <p:anim calcmode="lin" valueType="num">
                                      <p:cBhvr>
                                        <p:cTn id="3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tags/tag1.xml><?xml version="1.0" encoding="utf-8"?>
<p:tagLst xmlns:p="http://schemas.openxmlformats.org/presentationml/2006/main">
  <p:tag name="KSO_WM_UNIT_PLACING_PICTURE_USER_VIEWPORT" val="{&quot;height&quot;:6630,&quot;width&quot;:8775}"/>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Words>
  <Application>WPS 演示</Application>
  <PresentationFormat>宽屏</PresentationFormat>
  <Paragraphs>152</Paragraphs>
  <Slides>24</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微软雅黑</vt:lpstr>
      <vt:lpstr>Open Sans</vt:lpstr>
      <vt:lpstr>Calibri</vt:lpstr>
      <vt:lpstr>Arial Unicode MS</vt:lpstr>
      <vt:lpstr>等线</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忆。</cp:lastModifiedBy>
  <cp:revision>68</cp:revision>
  <dcterms:created xsi:type="dcterms:W3CDTF">2017-07-15T13:06:00Z</dcterms:created>
  <dcterms:modified xsi:type="dcterms:W3CDTF">2021-07-06T15:48:34Z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DB231F48B18F423AA982DAF33C30DB75</vt:lpwstr>
  </property>
</Properties>
</file>