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64" r:id="rId3"/>
    <p:sldId id="263" r:id="rId4"/>
    <p:sldId id="257" r:id="rId5"/>
    <p:sldId id="262" r:id="rId6"/>
    <p:sldId id="258" r:id="rId7"/>
    <p:sldId id="259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86BC"/>
    <a:srgbClr val="C4C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79477" autoAdjust="0"/>
  </p:normalViewPr>
  <p:slideViewPr>
    <p:cSldViewPr snapToGrid="0">
      <p:cViewPr varScale="1">
        <p:scale>
          <a:sx n="62" d="100"/>
          <a:sy n="62" d="100"/>
        </p:scale>
        <p:origin x="14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046E5-138D-4B9A-AB57-0D1C7BC8C52B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20A5F-8F5A-4241-A048-2333AA3A3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2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因為無法使用訓練集和測試集來評估模型擬和的好壞。這裡使用不同模型去預測相同值</a:t>
            </a:r>
            <a:r>
              <a:rPr lang="en-US" altLang="zh-TW" dirty="0"/>
              <a:t>(</a:t>
            </a:r>
            <a:r>
              <a:rPr lang="zh-TW" altLang="en-US" dirty="0"/>
              <a:t>無法查看指標意指無法條參數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20A5F-8F5A-4241-A048-2333AA3A3A8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69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D83-009F-47A0-9100-B659085F7EAA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DA42-315E-4A28-8D0C-DB0E06AF8D8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D83-009F-47A0-9100-B659085F7EAA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DA42-315E-4A28-8D0C-DB0E06AF8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6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D83-009F-47A0-9100-B659085F7EAA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DA42-315E-4A28-8D0C-DB0E06AF8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3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D83-009F-47A0-9100-B659085F7EAA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DA42-315E-4A28-8D0C-DB0E06AF8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65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D83-009F-47A0-9100-B659085F7EAA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DA42-315E-4A28-8D0C-DB0E06AF8D8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8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D83-009F-47A0-9100-B659085F7EAA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DA42-315E-4A28-8D0C-DB0E06AF8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94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D83-009F-47A0-9100-B659085F7EAA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DA42-315E-4A28-8D0C-DB0E06AF8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16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D83-009F-47A0-9100-B659085F7EAA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DA42-315E-4A28-8D0C-DB0E06AF8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25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D83-009F-47A0-9100-B659085F7EAA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DA42-315E-4A28-8D0C-DB0E06AF8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30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3A6D83-009F-47A0-9100-B659085F7EAA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49DA42-315E-4A28-8D0C-DB0E06AF8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24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D83-009F-47A0-9100-B659085F7EAA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DA42-315E-4A28-8D0C-DB0E06AF8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9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3A6D83-009F-47A0-9100-B659085F7EAA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49DA42-315E-4A28-8D0C-DB0E06AF8D8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F1B5F-71A6-8B92-5092-B1FD0FE50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113" y="2375451"/>
            <a:ext cx="9216887" cy="1134511"/>
          </a:xfrm>
        </p:spPr>
        <p:txBody>
          <a:bodyPr/>
          <a:lstStyle/>
          <a:p>
            <a:r>
              <a:rPr lang="zh-TW" altLang="en-US" dirty="0"/>
              <a:t>品牌銷售數據分析</a:t>
            </a:r>
          </a:p>
        </p:txBody>
      </p:sp>
    </p:spTree>
    <p:extLst>
      <p:ext uri="{BB962C8B-B14F-4D97-AF65-F5344CB8AC3E}">
        <p14:creationId xmlns:p14="http://schemas.microsoft.com/office/powerpoint/2010/main" val="78224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6774D-44F9-1FA2-7C42-4FB6012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未來問題與展望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B29C77-554D-9F1A-C4AF-9A3445569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410"/>
            <a:ext cx="10058400" cy="16725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 因數據量不足，所以選擇現階段不把資料拆分成訓練集和測試集，而是把所有數據對模型進行訓練。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 因為數據量不足導致目前模型的準確率不高。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 經由時間資料的成長 對模型優化 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1100" dirty="0"/>
          </a:p>
        </p:txBody>
      </p:sp>
      <p:pic>
        <p:nvPicPr>
          <p:cNvPr id="7" name="圖片 6" descr="一張含有 黑色, 黑暗 的圖片&#10;&#10;自動產生的描述">
            <a:extLst>
              <a:ext uri="{FF2B5EF4-FFF2-40B4-BE49-F238E27FC236}">
                <a16:creationId xmlns:a16="http://schemas.microsoft.com/office/drawing/2014/main" id="{88992041-3F70-FBD8-72BD-ED12CFD4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32" y="4108566"/>
            <a:ext cx="1226574" cy="12265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91CE7C8-9AAE-08C9-5A3E-8514D640C165}"/>
              </a:ext>
            </a:extLst>
          </p:cNvPr>
          <p:cNvSpPr txBox="1"/>
          <p:nvPr/>
        </p:nvSpPr>
        <p:spPr>
          <a:xfrm>
            <a:off x="1241322" y="4109884"/>
            <a:ext cx="48546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Git hub </a:t>
            </a:r>
            <a:r>
              <a:rPr lang="zh-TW" altLang="en-US" dirty="0"/>
              <a:t>連結</a:t>
            </a:r>
            <a:r>
              <a:rPr lang="en-US" altLang="zh-TW" dirty="0"/>
              <a:t>:</a:t>
            </a:r>
          </a:p>
          <a:p>
            <a:endParaRPr lang="en-US" altLang="zh-TW" sz="1000" dirty="0"/>
          </a:p>
          <a:p>
            <a:pPr marL="0" indent="0">
              <a:buNone/>
            </a:pPr>
            <a:r>
              <a:rPr lang="en-US" altLang="zh-TW" dirty="0"/>
              <a:t>https://github.com/junweichen1999/brand_product_sale_analysis/tree/secondary_thought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48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號: 五邊形 3">
            <a:extLst>
              <a:ext uri="{FF2B5EF4-FFF2-40B4-BE49-F238E27FC236}">
                <a16:creationId xmlns:a16="http://schemas.microsoft.com/office/drawing/2014/main" id="{F654CDEC-776F-0318-962E-22C67666596D}"/>
              </a:ext>
            </a:extLst>
          </p:cNvPr>
          <p:cNvSpPr/>
          <p:nvPr/>
        </p:nvSpPr>
        <p:spPr>
          <a:xfrm>
            <a:off x="1347844" y="2559071"/>
            <a:ext cx="2448668" cy="1460710"/>
          </a:xfrm>
          <a:prstGeom prst="homePlate">
            <a:avLst/>
          </a:prstGeom>
          <a:solidFill>
            <a:srgbClr val="1A86BC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專案動機</a:t>
            </a:r>
            <a:endParaRPr lang="en-US" altLang="zh-TW" b="1" dirty="0"/>
          </a:p>
          <a:p>
            <a:pPr algn="ctr"/>
            <a:r>
              <a:rPr lang="en-US" altLang="zh-TW" b="1" dirty="0"/>
              <a:t>&amp;</a:t>
            </a:r>
          </a:p>
          <a:p>
            <a:pPr algn="ctr"/>
            <a:r>
              <a:rPr lang="zh-TW" altLang="en-US" b="1" dirty="0"/>
              <a:t>目標</a:t>
            </a:r>
          </a:p>
        </p:txBody>
      </p:sp>
      <p:sp>
        <p:nvSpPr>
          <p:cNvPr id="6" name="箭號: ＞形 5">
            <a:extLst>
              <a:ext uri="{FF2B5EF4-FFF2-40B4-BE49-F238E27FC236}">
                <a16:creationId xmlns:a16="http://schemas.microsoft.com/office/drawing/2014/main" id="{807C6373-359C-B63F-3BA4-54BDC8654266}"/>
              </a:ext>
            </a:extLst>
          </p:cNvPr>
          <p:cNvSpPr/>
          <p:nvPr/>
        </p:nvSpPr>
        <p:spPr>
          <a:xfrm>
            <a:off x="3074269" y="2559071"/>
            <a:ext cx="2189778" cy="1451346"/>
          </a:xfrm>
          <a:prstGeom prst="chevron">
            <a:avLst/>
          </a:prstGeom>
          <a:solidFill>
            <a:srgbClr val="1A86BC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問題</a:t>
            </a:r>
            <a:endParaRPr lang="en-US" altLang="zh-TW" b="1" dirty="0"/>
          </a:p>
          <a:p>
            <a:pPr algn="ctr"/>
            <a:r>
              <a:rPr lang="zh-TW" altLang="en-US" b="1" dirty="0"/>
              <a:t>定義</a:t>
            </a:r>
          </a:p>
        </p:txBody>
      </p:sp>
      <p:sp>
        <p:nvSpPr>
          <p:cNvPr id="7" name="箭號: ＞形 6">
            <a:extLst>
              <a:ext uri="{FF2B5EF4-FFF2-40B4-BE49-F238E27FC236}">
                <a16:creationId xmlns:a16="http://schemas.microsoft.com/office/drawing/2014/main" id="{73EE0D8B-AE61-9B1A-5C78-B3A6501369B7}"/>
              </a:ext>
            </a:extLst>
          </p:cNvPr>
          <p:cNvSpPr/>
          <p:nvPr/>
        </p:nvSpPr>
        <p:spPr>
          <a:xfrm>
            <a:off x="4518755" y="2559071"/>
            <a:ext cx="2189778" cy="1451346"/>
          </a:xfrm>
          <a:prstGeom prst="chevron">
            <a:avLst/>
          </a:prstGeom>
          <a:solidFill>
            <a:srgbClr val="1A86BC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使用工具</a:t>
            </a:r>
          </a:p>
        </p:txBody>
      </p:sp>
      <p:sp>
        <p:nvSpPr>
          <p:cNvPr id="8" name="箭號: ＞形 7">
            <a:extLst>
              <a:ext uri="{FF2B5EF4-FFF2-40B4-BE49-F238E27FC236}">
                <a16:creationId xmlns:a16="http://schemas.microsoft.com/office/drawing/2014/main" id="{EBA656C0-50B4-F4E5-95A6-8D0CF91C1DC6}"/>
              </a:ext>
            </a:extLst>
          </p:cNvPr>
          <p:cNvSpPr/>
          <p:nvPr/>
        </p:nvSpPr>
        <p:spPr>
          <a:xfrm>
            <a:off x="5951831" y="2559070"/>
            <a:ext cx="2201188" cy="1441408"/>
          </a:xfrm>
          <a:prstGeom prst="chevron">
            <a:avLst/>
          </a:prstGeom>
          <a:solidFill>
            <a:srgbClr val="1A86BC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數據探索</a:t>
            </a:r>
          </a:p>
        </p:txBody>
      </p:sp>
      <p:sp>
        <p:nvSpPr>
          <p:cNvPr id="9" name="箭號: ＞形 8">
            <a:extLst>
              <a:ext uri="{FF2B5EF4-FFF2-40B4-BE49-F238E27FC236}">
                <a16:creationId xmlns:a16="http://schemas.microsoft.com/office/drawing/2014/main" id="{1E387EA2-C82C-4FD0-09DE-6101BFACB7D2}"/>
              </a:ext>
            </a:extLst>
          </p:cNvPr>
          <p:cNvSpPr/>
          <p:nvPr/>
        </p:nvSpPr>
        <p:spPr>
          <a:xfrm>
            <a:off x="7407727" y="2559071"/>
            <a:ext cx="2189778" cy="1451346"/>
          </a:xfrm>
          <a:prstGeom prst="chevron">
            <a:avLst/>
          </a:prstGeom>
          <a:solidFill>
            <a:srgbClr val="1A86BC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分析與</a:t>
            </a:r>
            <a:endParaRPr lang="en-US" altLang="zh-TW" b="1" dirty="0"/>
          </a:p>
          <a:p>
            <a:pPr algn="ctr"/>
            <a:r>
              <a:rPr lang="zh-TW" altLang="en-US" b="1" dirty="0"/>
              <a:t>模型</a:t>
            </a:r>
          </a:p>
        </p:txBody>
      </p:sp>
      <p:sp>
        <p:nvSpPr>
          <p:cNvPr id="10" name="箭號: ＞形 9">
            <a:extLst>
              <a:ext uri="{FF2B5EF4-FFF2-40B4-BE49-F238E27FC236}">
                <a16:creationId xmlns:a16="http://schemas.microsoft.com/office/drawing/2014/main" id="{4E18466E-F509-FCD8-CE97-490BFA5B8B3A}"/>
              </a:ext>
            </a:extLst>
          </p:cNvPr>
          <p:cNvSpPr/>
          <p:nvPr/>
        </p:nvSpPr>
        <p:spPr>
          <a:xfrm>
            <a:off x="8875262" y="2559070"/>
            <a:ext cx="2189778" cy="1441407"/>
          </a:xfrm>
          <a:prstGeom prst="chevron">
            <a:avLst/>
          </a:prstGeom>
          <a:solidFill>
            <a:srgbClr val="1A86BC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結論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04C16C14-0E41-DD1A-1EE3-48EB7E5D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3541"/>
            <a:ext cx="10058400" cy="1450757"/>
          </a:xfrm>
        </p:spPr>
        <p:txBody>
          <a:bodyPr/>
          <a:lstStyle/>
          <a:p>
            <a:r>
              <a:rPr lang="zh-TW" altLang="en-US" dirty="0"/>
              <a:t>簡報流程</a:t>
            </a:r>
          </a:p>
        </p:txBody>
      </p:sp>
    </p:spTree>
    <p:extLst>
      <p:ext uri="{BB962C8B-B14F-4D97-AF65-F5344CB8AC3E}">
        <p14:creationId xmlns:p14="http://schemas.microsoft.com/office/powerpoint/2010/main" val="323361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18D0E-1A11-D275-385A-6369903E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3541"/>
            <a:ext cx="10058400" cy="1450757"/>
          </a:xfrm>
        </p:spPr>
        <p:txBody>
          <a:bodyPr/>
          <a:lstStyle/>
          <a:p>
            <a:r>
              <a:rPr lang="zh-TW" altLang="en-US" dirty="0"/>
              <a:t>專案動機</a:t>
            </a:r>
            <a:r>
              <a:rPr lang="en-US" altLang="zh-TW" dirty="0"/>
              <a:t>&amp;</a:t>
            </a:r>
            <a:r>
              <a:rPr lang="zh-TW" altLang="en-US" dirty="0"/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E3E005-FB9B-D1B1-1E3A-5820C818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60741"/>
            <a:ext cx="10058400" cy="15832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分析駁二品台寄售之產品銷售數據，從中找出具有何種特徵之產品更容易成功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經過資料的分析去實踐產出具有何種特徵的商品 是否真的有助於銷售的增長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以未來的銷售數據去驗證分析結果，並在資料增長的過程中優化模型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73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0E67B-F3E3-686F-559E-931C3F60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4160" cy="1325563"/>
          </a:xfrm>
        </p:spPr>
        <p:txBody>
          <a:bodyPr/>
          <a:lstStyle/>
          <a:p>
            <a:r>
              <a:rPr lang="zh-TW" altLang="en-US" dirty="0"/>
              <a:t>問題定義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B21B392-AD06-56E3-94AF-0D0FFB8E47D9}"/>
              </a:ext>
            </a:extLst>
          </p:cNvPr>
          <p:cNvSpPr txBox="1">
            <a:spLocks/>
          </p:cNvSpPr>
          <p:nvPr/>
        </p:nvSpPr>
        <p:spPr>
          <a:xfrm>
            <a:off x="1072938" y="2055814"/>
            <a:ext cx="3402986" cy="188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何謂</a:t>
            </a:r>
            <a:r>
              <a:rPr lang="en-US" altLang="zh-TW" dirty="0"/>
              <a:t>”</a:t>
            </a:r>
            <a:r>
              <a:rPr lang="zh-TW" altLang="en-US" dirty="0"/>
              <a:t>成功</a:t>
            </a:r>
            <a:r>
              <a:rPr lang="en-US" altLang="zh-TW" dirty="0"/>
              <a:t>”??</a:t>
            </a:r>
          </a:p>
          <a:p>
            <a:pPr marL="0" indent="0">
              <a:buNone/>
            </a:pPr>
            <a:endParaRPr lang="en-US" altLang="zh-TW" sz="1000" dirty="0"/>
          </a:p>
          <a:p>
            <a:pPr marL="0" indent="0">
              <a:buNone/>
            </a:pPr>
            <a:r>
              <a:rPr lang="zh-TW" altLang="en-US" sz="1800" dirty="0"/>
              <a:t>因為每項商品之生命週期長短不一，以每項單品之淨利潤之佔比為最終成功目標。並做分類</a:t>
            </a:r>
            <a:endParaRPr lang="en-US" altLang="zh-TW" sz="18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A635642-07CE-3F23-024A-4919C79C353D}"/>
              </a:ext>
            </a:extLst>
          </p:cNvPr>
          <p:cNvCxnSpPr>
            <a:cxnSpLocks/>
          </p:cNvCxnSpPr>
          <p:nvPr/>
        </p:nvCxnSpPr>
        <p:spPr>
          <a:xfrm>
            <a:off x="5844620" y="2790004"/>
            <a:ext cx="45639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E65012-0C23-D305-A212-28C459422D5F}"/>
              </a:ext>
            </a:extLst>
          </p:cNvPr>
          <p:cNvSpPr txBox="1"/>
          <p:nvPr/>
        </p:nvSpPr>
        <p:spPr>
          <a:xfrm>
            <a:off x="6416252" y="2914209"/>
            <a:ext cx="342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所有產品之平均月銷售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731BBB7-B503-44CA-8450-2AF803D2B9D3}"/>
              </a:ext>
            </a:extLst>
          </p:cNvPr>
          <p:cNvSpPr txBox="1"/>
          <p:nvPr/>
        </p:nvSpPr>
        <p:spPr>
          <a:xfrm>
            <a:off x="5749002" y="2150821"/>
            <a:ext cx="527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單品營收  </a:t>
            </a:r>
            <a:r>
              <a:rPr lang="en-US" altLang="zh-TW" sz="2400" dirty="0"/>
              <a:t>/ </a:t>
            </a:r>
            <a:r>
              <a:rPr lang="zh-TW" altLang="en-US" sz="2400" dirty="0"/>
              <a:t>單品項有銷售額的月份</a:t>
            </a:r>
            <a:endParaRPr lang="en-US" altLang="zh-TW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15727AB-3581-3405-5BC8-16B0DFD07254}"/>
              </a:ext>
            </a:extLst>
          </p:cNvPr>
          <p:cNvSpPr txBox="1"/>
          <p:nvPr/>
        </p:nvSpPr>
        <p:spPr>
          <a:xfrm>
            <a:off x="10623618" y="2559171"/>
            <a:ext cx="121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*</a:t>
            </a:r>
            <a:r>
              <a:rPr lang="en-US" altLang="zh-TW" sz="2400" dirty="0"/>
              <a:t>100%</a:t>
            </a:r>
            <a:endParaRPr lang="zh-TW" altLang="en-US" sz="2400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70CF43D-3F1A-6331-ED08-5611780A882F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6219214" y="3534095"/>
            <a:ext cx="1899534" cy="691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59DE9B5-D343-A8B0-F707-4D3FC665494E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7612059" y="3546877"/>
            <a:ext cx="462008" cy="691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D9C8522-B741-D9AA-58D8-C49114ADEE55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8118748" y="3546877"/>
            <a:ext cx="987570" cy="7410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02795FE-BED3-FFB3-0840-5ACF5DEBA05A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8118748" y="3540306"/>
            <a:ext cx="2290789" cy="685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72B0B0A-F8BA-48D7-1D8C-E157BC4C173E}"/>
              </a:ext>
            </a:extLst>
          </p:cNvPr>
          <p:cNvSpPr txBox="1"/>
          <p:nvPr/>
        </p:nvSpPr>
        <p:spPr>
          <a:xfrm>
            <a:off x="5609402" y="4225764"/>
            <a:ext cx="1219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Class</a:t>
            </a:r>
          </a:p>
          <a:p>
            <a:pPr algn="ctr"/>
            <a:r>
              <a:rPr lang="en-US" altLang="zh-TW" dirty="0"/>
              <a:t>“3”</a:t>
            </a:r>
          </a:p>
          <a:p>
            <a:pPr algn="ctr"/>
            <a:r>
              <a:rPr lang="zh-TW" altLang="en-US" sz="1200" dirty="0"/>
              <a:t>單品銷售</a:t>
            </a:r>
            <a:endParaRPr lang="en-US" altLang="zh-TW" sz="1200" dirty="0"/>
          </a:p>
          <a:p>
            <a:pPr algn="ctr"/>
            <a:r>
              <a:rPr lang="zh-TW" altLang="en-US" sz="1200" dirty="0"/>
              <a:t>佔總銷量</a:t>
            </a:r>
            <a:r>
              <a:rPr lang="en-US" altLang="zh-TW" sz="1200" dirty="0"/>
              <a:t>&gt;10%</a:t>
            </a:r>
            <a:endParaRPr lang="zh-TW" altLang="en-US" sz="12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0FDEF38-E87D-361B-9DE4-4D029CE54222}"/>
              </a:ext>
            </a:extLst>
          </p:cNvPr>
          <p:cNvSpPr txBox="1"/>
          <p:nvPr/>
        </p:nvSpPr>
        <p:spPr>
          <a:xfrm>
            <a:off x="7002247" y="4238546"/>
            <a:ext cx="1219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Class</a:t>
            </a:r>
          </a:p>
          <a:p>
            <a:pPr algn="ctr"/>
            <a:r>
              <a:rPr lang="en-US" altLang="zh-TW" dirty="0"/>
              <a:t>“2”</a:t>
            </a:r>
          </a:p>
          <a:p>
            <a:pPr algn="ctr"/>
            <a:r>
              <a:rPr lang="zh-TW" altLang="en-US" sz="1200" dirty="0"/>
              <a:t>單品銷售</a:t>
            </a:r>
            <a:endParaRPr lang="en-US" altLang="zh-TW" sz="1200" dirty="0"/>
          </a:p>
          <a:p>
            <a:pPr algn="ctr"/>
            <a:r>
              <a:rPr lang="en-US" altLang="zh-TW" sz="1200" dirty="0"/>
              <a:t>10%&gt;</a:t>
            </a:r>
            <a:r>
              <a:rPr lang="zh-TW" altLang="en-US" sz="1200" dirty="0"/>
              <a:t>總銷量</a:t>
            </a:r>
            <a:r>
              <a:rPr lang="en-US" altLang="zh-TW" sz="1200" dirty="0"/>
              <a:t>&gt;5</a:t>
            </a:r>
            <a:endParaRPr lang="zh-TW" altLang="en-US" sz="1200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F12FE41-EE70-57A4-24F8-D7BE37216B9A}"/>
              </a:ext>
            </a:extLst>
          </p:cNvPr>
          <p:cNvSpPr txBox="1"/>
          <p:nvPr/>
        </p:nvSpPr>
        <p:spPr>
          <a:xfrm>
            <a:off x="8496506" y="4287970"/>
            <a:ext cx="1219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Class</a:t>
            </a:r>
          </a:p>
          <a:p>
            <a:pPr algn="ctr"/>
            <a:r>
              <a:rPr lang="en-US" altLang="zh-TW" dirty="0"/>
              <a:t>“1”</a:t>
            </a:r>
          </a:p>
          <a:p>
            <a:pPr algn="ctr"/>
            <a:r>
              <a:rPr lang="zh-TW" altLang="en-US" sz="1200" dirty="0"/>
              <a:t>單品銷售</a:t>
            </a:r>
            <a:endParaRPr lang="en-US" altLang="zh-TW" sz="1200" dirty="0"/>
          </a:p>
          <a:p>
            <a:pPr algn="ctr"/>
            <a:r>
              <a:rPr lang="en-US" altLang="zh-TW" sz="1200" dirty="0"/>
              <a:t>5%&gt;</a:t>
            </a:r>
            <a:r>
              <a:rPr lang="zh-TW" altLang="en-US" sz="1200" dirty="0"/>
              <a:t>總銷量</a:t>
            </a:r>
            <a:r>
              <a:rPr lang="en-US" altLang="zh-TW" sz="1200" dirty="0"/>
              <a:t>&gt;1%</a:t>
            </a:r>
            <a:endParaRPr lang="zh-TW" altLang="en-US" sz="1200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38921C7-FCF1-0E88-EC4B-B05BDF72064D}"/>
              </a:ext>
            </a:extLst>
          </p:cNvPr>
          <p:cNvSpPr txBox="1"/>
          <p:nvPr/>
        </p:nvSpPr>
        <p:spPr>
          <a:xfrm>
            <a:off x="9799725" y="4225764"/>
            <a:ext cx="1219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Class</a:t>
            </a:r>
          </a:p>
          <a:p>
            <a:pPr algn="ctr"/>
            <a:r>
              <a:rPr lang="en-US" altLang="zh-TW" dirty="0"/>
              <a:t>“0”</a:t>
            </a:r>
          </a:p>
          <a:p>
            <a:pPr algn="ctr"/>
            <a:r>
              <a:rPr lang="zh-TW" altLang="en-US" sz="1200" dirty="0"/>
              <a:t>單品銷售</a:t>
            </a:r>
            <a:endParaRPr lang="en-US" altLang="zh-TW" sz="1200" dirty="0"/>
          </a:p>
          <a:p>
            <a:pPr algn="ctr"/>
            <a:r>
              <a:rPr lang="zh-TW" altLang="en-US" sz="1200" dirty="0"/>
              <a:t>總銷量</a:t>
            </a:r>
            <a:r>
              <a:rPr lang="en-US" altLang="zh-TW" sz="1200" dirty="0"/>
              <a:t>&lt;1%</a:t>
            </a:r>
            <a:endParaRPr lang="zh-TW" altLang="en-US" sz="1200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pic>
        <p:nvPicPr>
          <p:cNvPr id="104" name="圖片 103" descr="一張含有 黃色, 設計 的圖片&#10;&#10;自動產生的描述">
            <a:extLst>
              <a:ext uri="{FF2B5EF4-FFF2-40B4-BE49-F238E27FC236}">
                <a16:creationId xmlns:a16="http://schemas.microsoft.com/office/drawing/2014/main" id="{A69812C6-EF40-3402-D01A-70D24AA23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583">
            <a:off x="5658795" y="3798362"/>
            <a:ext cx="499767" cy="4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2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6574F-19B6-7C0F-342B-5F19C591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121"/>
            <a:ext cx="10515600" cy="1325563"/>
          </a:xfrm>
        </p:spPr>
        <p:txBody>
          <a:bodyPr/>
          <a:lstStyle/>
          <a:p>
            <a:r>
              <a:rPr lang="zh-TW" altLang="en-US" dirty="0"/>
              <a:t>使用工具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281F33-C389-86CC-764E-75A43EFC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813" y="1795633"/>
            <a:ext cx="10515600" cy="608454"/>
          </a:xfrm>
        </p:spPr>
        <p:txBody>
          <a:bodyPr/>
          <a:lstStyle/>
          <a:p>
            <a:r>
              <a:rPr lang="en-US" altLang="zh-TW" dirty="0"/>
              <a:t>Python (</a:t>
            </a:r>
            <a:r>
              <a:rPr lang="zh-TW" altLang="en-US" dirty="0"/>
              <a:t>探索性分析、機器學習</a:t>
            </a:r>
            <a:r>
              <a:rPr lang="en-US" altLang="zh-TW" dirty="0"/>
              <a:t>)/ Power BI(</a:t>
            </a:r>
            <a:r>
              <a:rPr lang="zh-TW" altLang="en-US" dirty="0"/>
              <a:t>資料視覺化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5" name="圖片 4" descr="一張含有 美工圖案, 圖形, 標誌, 設計 的圖片&#10;&#10;自動產生的描述">
            <a:extLst>
              <a:ext uri="{FF2B5EF4-FFF2-40B4-BE49-F238E27FC236}">
                <a16:creationId xmlns:a16="http://schemas.microsoft.com/office/drawing/2014/main" id="{B1A4A01F-3CF7-828A-495E-3A5D1EF0B3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513" y1="55819" x2="53689" y2="34253"/>
                        <a14:foregroundMark x1="53689" y1="34253" x2="46791" y2="30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95" t="19248" r="18703" b="12198"/>
          <a:stretch/>
        </p:blipFill>
        <p:spPr>
          <a:xfrm>
            <a:off x="1452760" y="2520738"/>
            <a:ext cx="1691381" cy="1786567"/>
          </a:xfrm>
          <a:prstGeom prst="rect">
            <a:avLst/>
          </a:prstGeom>
        </p:spPr>
      </p:pic>
      <p:pic>
        <p:nvPicPr>
          <p:cNvPr id="7" name="圖片 6" descr="一張含有 圖形, 字型, 標誌, 平面設計 的圖片&#10;&#10;自動產生的描述">
            <a:extLst>
              <a:ext uri="{FF2B5EF4-FFF2-40B4-BE49-F238E27FC236}">
                <a16:creationId xmlns:a16="http://schemas.microsoft.com/office/drawing/2014/main" id="{2C28E0F8-D165-7E1C-283B-5CA447E03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413" y="1942168"/>
            <a:ext cx="2062480" cy="2062480"/>
          </a:xfrm>
          <a:prstGeom prst="rect">
            <a:avLst/>
          </a:prstGeom>
        </p:spPr>
      </p:pic>
      <p:pic>
        <p:nvPicPr>
          <p:cNvPr id="9" name="圖片 8" descr="一張含有 黃色, 文字, 字型, 標誌 的圖片&#10;&#10;自動產生的描述">
            <a:extLst>
              <a:ext uri="{FF2B5EF4-FFF2-40B4-BE49-F238E27FC236}">
                <a16:creationId xmlns:a16="http://schemas.microsoft.com/office/drawing/2014/main" id="{DC28A4C9-9E0B-C290-AE34-D9276A6EE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4600" y1="75406" x2="24600" y2="75406"/>
                        <a14:foregroundMark x1="30873" y1="75531" x2="30873" y2="75531"/>
                        <a14:foregroundMark x1="42681" y1="73533" x2="42681" y2="73533"/>
                        <a14:foregroundMark x1="56827" y1="74532" x2="56827" y2="74532"/>
                        <a14:foregroundMark x1="65683" y1="72285" x2="65683" y2="72285"/>
                        <a14:foregroundMark x1="73555" y1="72534" x2="73555" y2="72534"/>
                        <a14:foregroundMark x1="48954" y1="76030" x2="48954" y2="76030"/>
                        <a14:backgroundMark x1="50677" y1="75031" x2="51415" y2="745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757" y="1942168"/>
            <a:ext cx="2418848" cy="2383145"/>
          </a:xfrm>
          <a:prstGeom prst="rect">
            <a:avLst/>
          </a:prstGeom>
        </p:spPr>
      </p:pic>
      <p:pic>
        <p:nvPicPr>
          <p:cNvPr id="13" name="圖片 12" descr="一張含有 螢幕擷取畫面, 圖形, 平面設計, 設計 的圖片&#10;&#10;自動產生的描述">
            <a:extLst>
              <a:ext uri="{FF2B5EF4-FFF2-40B4-BE49-F238E27FC236}">
                <a16:creationId xmlns:a16="http://schemas.microsoft.com/office/drawing/2014/main" id="{8BD76217-CFC8-0DC3-3834-5437BDD9B4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44"/>
          <a:stretch/>
        </p:blipFill>
        <p:spPr>
          <a:xfrm>
            <a:off x="2573807" y="5478179"/>
            <a:ext cx="1377968" cy="608454"/>
          </a:xfrm>
          <a:prstGeom prst="rect">
            <a:avLst/>
          </a:prstGeom>
        </p:spPr>
      </p:pic>
      <p:pic>
        <p:nvPicPr>
          <p:cNvPr id="14" name="圖片 13" descr="一張含有 圖形, 字型, 平面設計, 標誌 的圖片&#10;&#10;自動產生的描述">
            <a:extLst>
              <a:ext uri="{FF2B5EF4-FFF2-40B4-BE49-F238E27FC236}">
                <a16:creationId xmlns:a16="http://schemas.microsoft.com/office/drawing/2014/main" id="{C1A2F5B5-D051-C5F0-D901-B5C2D3013F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70"/>
          <a:stretch/>
        </p:blipFill>
        <p:spPr>
          <a:xfrm>
            <a:off x="953813" y="4325313"/>
            <a:ext cx="997894" cy="1147591"/>
          </a:xfrm>
          <a:prstGeom prst="rect">
            <a:avLst/>
          </a:prstGeom>
        </p:spPr>
      </p:pic>
      <p:pic>
        <p:nvPicPr>
          <p:cNvPr id="15" name="圖片 14" descr="一張含有 圖形, 字型, 平面設計, 標誌 的圖片&#10;&#10;自動產生的描述">
            <a:extLst>
              <a:ext uri="{FF2B5EF4-FFF2-40B4-BE49-F238E27FC236}">
                <a16:creationId xmlns:a16="http://schemas.microsoft.com/office/drawing/2014/main" id="{6936FA0A-2374-ACAB-157E-36501FC9EC0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0"/>
          <a:stretch/>
        </p:blipFill>
        <p:spPr>
          <a:xfrm>
            <a:off x="1064154" y="5231862"/>
            <a:ext cx="997894" cy="731468"/>
          </a:xfrm>
          <a:prstGeom prst="rect">
            <a:avLst/>
          </a:prstGeom>
        </p:spPr>
      </p:pic>
      <p:pic>
        <p:nvPicPr>
          <p:cNvPr id="17" name="圖片 16" descr="一張含有 螢幕擷取畫面, 圖形, 平面設計, 設計 的圖片&#10;&#10;自動產生的描述">
            <a:extLst>
              <a:ext uri="{FF2B5EF4-FFF2-40B4-BE49-F238E27FC236}">
                <a16:creationId xmlns:a16="http://schemas.microsoft.com/office/drawing/2014/main" id="{7BF6CF5A-BC28-36B4-2E42-9565FC3DB1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2" t="14656" r="33518" b="45184"/>
          <a:stretch/>
        </p:blipFill>
        <p:spPr>
          <a:xfrm>
            <a:off x="2656731" y="4307305"/>
            <a:ext cx="974819" cy="1012654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5BDA71D-DAD9-94C8-A94F-A1DA7AC4E48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656731" y="4069356"/>
            <a:ext cx="487410" cy="237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0D7FEA3-53F3-8C4B-1E55-E93F7D05506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452760" y="4069356"/>
            <a:ext cx="547025" cy="255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5329FB-026F-01ED-6858-11CBF7287E52}"/>
              </a:ext>
            </a:extLst>
          </p:cNvPr>
          <p:cNvSpPr txBox="1"/>
          <p:nvPr/>
        </p:nvSpPr>
        <p:spPr>
          <a:xfrm>
            <a:off x="4801884" y="3888650"/>
            <a:ext cx="306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XGBoosting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SVM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一對多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197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A92AE-4ED8-C9C0-3583-C11EE04C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數據探索</a:t>
            </a:r>
            <a:r>
              <a:rPr lang="en-US" altLang="zh-TW" dirty="0"/>
              <a:t>&amp;</a:t>
            </a:r>
            <a:r>
              <a:rPr lang="zh-TW" altLang="en-US" dirty="0"/>
              <a:t>初步分析</a:t>
            </a:r>
            <a:r>
              <a:rPr lang="en-US" altLang="zh-TW" dirty="0"/>
              <a:t>(EDA)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AE8A7F-4F89-6AE7-5D1F-3E383958A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056854"/>
            <a:ext cx="10515600" cy="10547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 分別把各項商品銷量</a:t>
            </a:r>
            <a:r>
              <a:rPr lang="en-US" altLang="zh-TW" dirty="0"/>
              <a:t>=&gt;</a:t>
            </a:r>
            <a:r>
              <a:rPr lang="zh-TW" altLang="en-US" dirty="0"/>
              <a:t>扣除成本</a:t>
            </a:r>
            <a:r>
              <a:rPr lang="en-US" altLang="zh-TW" dirty="0"/>
              <a:t>=&gt;</a:t>
            </a:r>
            <a:r>
              <a:rPr lang="zh-TW" altLang="en-US" dirty="0"/>
              <a:t>以及抽成</a:t>
            </a:r>
            <a:r>
              <a:rPr lang="en-US" altLang="zh-TW" dirty="0"/>
              <a:t>=&gt;</a:t>
            </a:r>
            <a:r>
              <a:rPr lang="zh-TW" altLang="en-US" dirty="0"/>
              <a:t>轉換成淨利潤。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 並分別以不同面向進行考量作視圖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0F035E-7714-CD2A-6A2D-B1EDA30F8515}"/>
              </a:ext>
            </a:extLst>
          </p:cNvPr>
          <p:cNvSpPr txBox="1"/>
          <p:nvPr/>
        </p:nvSpPr>
        <p:spPr>
          <a:xfrm>
            <a:off x="1468812" y="5436645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平均月銷售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AEA02B9-24C7-19FD-EBCE-EA5CBD597C3C}"/>
              </a:ext>
            </a:extLst>
          </p:cNvPr>
          <p:cNvSpPr txBox="1"/>
          <p:nvPr/>
        </p:nvSpPr>
        <p:spPr>
          <a:xfrm>
            <a:off x="5568380" y="55210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商品成本</a:t>
            </a:r>
          </a:p>
        </p:txBody>
      </p:sp>
      <p:pic>
        <p:nvPicPr>
          <p:cNvPr id="15" name="圖片 14" descr="一張含有 螢幕擷取畫面, 電子藍, 行, 繪圖 的圖片&#10;&#10;自動產生的描述">
            <a:extLst>
              <a:ext uri="{FF2B5EF4-FFF2-40B4-BE49-F238E27FC236}">
                <a16:creationId xmlns:a16="http://schemas.microsoft.com/office/drawing/2014/main" id="{AD1DE5C6-498E-7C49-52BE-0C91F28E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88" y="3236015"/>
            <a:ext cx="3474720" cy="221021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434B268-A4C8-8F20-FA43-3E45448DE0E6}"/>
              </a:ext>
            </a:extLst>
          </p:cNvPr>
          <p:cNvSpPr txBox="1"/>
          <p:nvPr/>
        </p:nvSpPr>
        <p:spPr>
          <a:xfrm>
            <a:off x="8784028" y="5512689"/>
            <a:ext cx="245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銷售月份不為空直</a:t>
            </a:r>
            <a:endParaRPr lang="en-US" altLang="zh-TW" dirty="0"/>
          </a:p>
          <a:p>
            <a:pPr algn="ctr"/>
            <a:r>
              <a:rPr lang="zh-TW" altLang="en-US" dirty="0"/>
              <a:t>商品之穩定性</a:t>
            </a:r>
          </a:p>
        </p:txBody>
      </p:sp>
      <p:pic>
        <p:nvPicPr>
          <p:cNvPr id="17" name="圖片 16" descr="一張含有 繪圖, 行, 圖表, 螢幕擷取畫面 的圖片&#10;&#10;自動產生的描述">
            <a:extLst>
              <a:ext uri="{FF2B5EF4-FFF2-40B4-BE49-F238E27FC236}">
                <a16:creationId xmlns:a16="http://schemas.microsoft.com/office/drawing/2014/main" id="{3D584132-585A-3645-D42D-A792D6F06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2" y="3238311"/>
            <a:ext cx="3474720" cy="2186361"/>
          </a:xfrm>
          <a:prstGeom prst="rect">
            <a:avLst/>
          </a:prstGeom>
        </p:spPr>
      </p:pic>
      <p:pic>
        <p:nvPicPr>
          <p:cNvPr id="19" name="圖片 18" descr="一張含有 繪圖, 行, 圖表, 螢幕擷取畫面 的圖片&#10;&#10;自動產生的描述">
            <a:extLst>
              <a:ext uri="{FF2B5EF4-FFF2-40B4-BE49-F238E27FC236}">
                <a16:creationId xmlns:a16="http://schemas.microsoft.com/office/drawing/2014/main" id="{2FF8331A-7BD0-49AA-D599-5525B7F4B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720" y="3238311"/>
            <a:ext cx="4038600" cy="22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5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34249-02F0-2E59-7578-3F92400A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深入分析與模型建立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75CC35-C305-A16E-BCEF-00B523597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309101"/>
            <a:ext cx="5238881" cy="11198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 使用</a:t>
            </a:r>
            <a:r>
              <a:rPr lang="en-US" altLang="zh-TW" dirty="0"/>
              <a:t>random forest </a:t>
            </a:r>
            <a:r>
              <a:rPr lang="zh-TW" altLang="en-US" dirty="0"/>
              <a:t>模型對數據進行訓練。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 使用</a:t>
            </a:r>
            <a:r>
              <a:rPr lang="en-US" altLang="zh-TW" dirty="0"/>
              <a:t>Random forest</a:t>
            </a:r>
            <a:r>
              <a:rPr lang="zh-TW" altLang="en-US" dirty="0"/>
              <a:t>去對特徵排名去進預測，從中得到被分類為成功的商品具有何種特徵。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AC40A9-9465-8CE2-84FE-B91C405E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246" y="1966685"/>
            <a:ext cx="3000794" cy="194337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CF53-4B48-E4C5-8442-8567127CC630}"/>
              </a:ext>
            </a:extLst>
          </p:cNvPr>
          <p:cNvSpPr txBox="1"/>
          <p:nvPr/>
        </p:nvSpPr>
        <p:spPr>
          <a:xfrm>
            <a:off x="1203960" y="4139381"/>
            <a:ext cx="5594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因為數據集不夠大 所以在此分析中沒有切分訓練集與測試集，無法藉由此方式去驗證模型的訓練指標。</a:t>
            </a:r>
            <a:endParaRPr lang="en-US" altLang="zh-TW" sz="1400" dirty="0"/>
          </a:p>
          <a:p>
            <a:r>
              <a:rPr lang="zh-TW" altLang="en-US" sz="1400" dirty="0"/>
              <a:t>因此以不同的模型預測相同的值已查看是否預測出相同分類。為暫時解法。依據時間的推移，資料增長會再優化分析流程。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過程中使用 </a:t>
            </a:r>
            <a:r>
              <a:rPr lang="en-US" altLang="zh-TW" sz="1400" dirty="0"/>
              <a:t>Random forest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XGBoosting</a:t>
            </a:r>
            <a:r>
              <a:rPr lang="zh-TW" altLang="en-US" sz="1400" dirty="0"/>
              <a:t>、</a:t>
            </a:r>
            <a:r>
              <a:rPr lang="en-US" altLang="zh-TW" sz="1400" dirty="0"/>
              <a:t>SVM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2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F04D1-6FB8-8A28-397E-4DCCCA96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88" y="89958"/>
            <a:ext cx="10058400" cy="1450757"/>
          </a:xfrm>
        </p:spPr>
        <p:txBody>
          <a:bodyPr/>
          <a:lstStyle/>
          <a:p>
            <a:r>
              <a:rPr lang="zh-TW" altLang="en-US" dirty="0"/>
              <a:t>結論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5DA8EF-404B-A6A6-E6B7-A632A918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8" y="296288"/>
            <a:ext cx="10422194" cy="58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4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E280B-5FD6-6A22-9C45-2F7F5BE65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566F0A-3260-92AE-72A7-9F0677499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"/>
          <a:stretch/>
        </p:blipFill>
        <p:spPr>
          <a:xfrm>
            <a:off x="1036321" y="329070"/>
            <a:ext cx="10237346" cy="575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17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373</TotalTime>
  <Words>496</Words>
  <Application>Microsoft Office PowerPoint</Application>
  <PresentationFormat>寬螢幕</PresentationFormat>
  <Paragraphs>68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Wingdings</vt:lpstr>
      <vt:lpstr>回顧</vt:lpstr>
      <vt:lpstr>品牌銷售數據分析</vt:lpstr>
      <vt:lpstr>簡報流程</vt:lpstr>
      <vt:lpstr>專案動機&amp;目標</vt:lpstr>
      <vt:lpstr>問題定義</vt:lpstr>
      <vt:lpstr>使用工具 </vt:lpstr>
      <vt:lpstr>數據探索&amp;初步分析(EDA)</vt:lpstr>
      <vt:lpstr>深入分析與模型建立</vt:lpstr>
      <vt:lpstr>結論</vt:lpstr>
      <vt:lpstr>PowerPoint 簡報</vt:lpstr>
      <vt:lpstr>未來問題與展望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品牌銷售數據分析</dc:title>
  <dc:creator>jimmy chen</dc:creator>
  <cp:lastModifiedBy>jimmy chen</cp:lastModifiedBy>
  <cp:revision>15</cp:revision>
  <dcterms:created xsi:type="dcterms:W3CDTF">2024-05-23T08:48:28Z</dcterms:created>
  <dcterms:modified xsi:type="dcterms:W3CDTF">2024-05-26T06:42:46Z</dcterms:modified>
</cp:coreProperties>
</file>