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332" r:id="rId7"/>
    <p:sldId id="262" r:id="rId8"/>
    <p:sldId id="263" r:id="rId9"/>
    <p:sldId id="264" r:id="rId10"/>
    <p:sldId id="265" r:id="rId11"/>
    <p:sldId id="266" r:id="rId12"/>
    <p:sldId id="338" r:id="rId13"/>
    <p:sldId id="269" r:id="rId14"/>
    <p:sldId id="270" r:id="rId15"/>
    <p:sldId id="271" r:id="rId16"/>
    <p:sldId id="272" r:id="rId17"/>
    <p:sldId id="334" r:id="rId18"/>
    <p:sldId id="273" r:id="rId19"/>
    <p:sldId id="274" r:id="rId20"/>
    <p:sldId id="275" r:id="rId21"/>
    <p:sldId id="335" r:id="rId22"/>
    <p:sldId id="293" r:id="rId23"/>
    <p:sldId id="294" r:id="rId24"/>
    <p:sldId id="295" r:id="rId25"/>
    <p:sldId id="296" r:id="rId26"/>
    <p:sldId id="299" r:id="rId27"/>
    <p:sldId id="300" r:id="rId28"/>
    <p:sldId id="297" r:id="rId29"/>
    <p:sldId id="340" r:id="rId30"/>
    <p:sldId id="339" r:id="rId31"/>
    <p:sldId id="344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420" y="6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C6E61-02F7-43D4-B5D1-0D1AB2E860F1}" type="datetimeFigureOut">
              <a:rPr lang="en-US" smtClean="0"/>
              <a:pPr/>
              <a:t>12/1/2017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F4D7F-C6FA-4AEC-BD25-824508630572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C6E61-02F7-43D4-B5D1-0D1AB2E860F1}" type="datetimeFigureOut">
              <a:rPr lang="en-US" smtClean="0"/>
              <a:pPr/>
              <a:t>12/1/2017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F4D7F-C6FA-4AEC-BD25-824508630572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C6E61-02F7-43D4-B5D1-0D1AB2E860F1}" type="datetimeFigureOut">
              <a:rPr lang="en-US" smtClean="0"/>
              <a:pPr/>
              <a:t>12/1/2017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F4D7F-C6FA-4AEC-BD25-824508630572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C6E61-02F7-43D4-B5D1-0D1AB2E860F1}" type="datetimeFigureOut">
              <a:rPr lang="en-US" smtClean="0"/>
              <a:pPr/>
              <a:t>12/1/2017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F4D7F-C6FA-4AEC-BD25-824508630572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C6E61-02F7-43D4-B5D1-0D1AB2E860F1}" type="datetimeFigureOut">
              <a:rPr lang="en-US" smtClean="0"/>
              <a:pPr/>
              <a:t>12/1/2017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F4D7F-C6FA-4AEC-BD25-824508630572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C6E61-02F7-43D4-B5D1-0D1AB2E860F1}" type="datetimeFigureOut">
              <a:rPr lang="en-US" smtClean="0"/>
              <a:pPr/>
              <a:t>12/1/2017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F4D7F-C6FA-4AEC-BD25-824508630572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C6E61-02F7-43D4-B5D1-0D1AB2E860F1}" type="datetimeFigureOut">
              <a:rPr lang="en-US" smtClean="0"/>
              <a:pPr/>
              <a:t>12/1/2017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F4D7F-C6FA-4AEC-BD25-824508630572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C6E61-02F7-43D4-B5D1-0D1AB2E860F1}" type="datetimeFigureOut">
              <a:rPr lang="en-US" smtClean="0"/>
              <a:pPr/>
              <a:t>12/1/2017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F4D7F-C6FA-4AEC-BD25-824508630572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C6E61-02F7-43D4-B5D1-0D1AB2E860F1}" type="datetimeFigureOut">
              <a:rPr lang="en-US" smtClean="0"/>
              <a:pPr/>
              <a:t>12/1/2017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F4D7F-C6FA-4AEC-BD25-824508630572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C6E61-02F7-43D4-B5D1-0D1AB2E860F1}" type="datetimeFigureOut">
              <a:rPr lang="en-US" smtClean="0"/>
              <a:pPr/>
              <a:t>12/1/2017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F4D7F-C6FA-4AEC-BD25-824508630572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C6E61-02F7-43D4-B5D1-0D1AB2E860F1}" type="datetimeFigureOut">
              <a:rPr lang="en-US" smtClean="0"/>
              <a:pPr/>
              <a:t>12/1/2017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F4D7F-C6FA-4AEC-BD25-824508630572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8C6E61-02F7-43D4-B5D1-0D1AB2E860F1}" type="datetimeFigureOut">
              <a:rPr lang="en-US" smtClean="0"/>
              <a:pPr/>
              <a:t>12/1/2017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7F4D7F-C6FA-4AEC-BD25-824508630572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CA" sz="3200" dirty="0" smtClean="0"/>
              <a:t>Introduction to Markov Random Fields and Graph Cuts</a:t>
            </a:r>
            <a:endParaRPr lang="en-CA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Simon Prince</a:t>
            </a:r>
          </a:p>
          <a:p>
            <a:r>
              <a:rPr lang="en-CA" dirty="0" smtClean="0"/>
              <a:t>s.prince@cs.ucl.ac.uk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Proof of Markov Property</a:t>
            </a:r>
            <a:endParaRPr lang="en-CA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3059668"/>
            <a:ext cx="8491529" cy="230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85720" y="2345288"/>
            <a:ext cx="56581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 smtClean="0"/>
              <a:t>Using conditional probability relation </a:t>
            </a:r>
            <a:endParaRPr lang="en-CA" sz="2800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14612" y="5417122"/>
            <a:ext cx="3643338" cy="7214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3643306" y="6345816"/>
            <a:ext cx="3042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(only depends on neighbours) </a:t>
            </a:r>
            <a:endParaRPr lang="en-CA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57356" y="1285860"/>
            <a:ext cx="5272082" cy="103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22"/>
            <a:ext cx="8229600" cy="1143000"/>
          </a:xfrm>
        </p:spPr>
        <p:txBody>
          <a:bodyPr/>
          <a:lstStyle/>
          <a:p>
            <a:r>
              <a:rPr lang="en-CA" dirty="0" smtClean="0"/>
              <a:t>MRF Example</a:t>
            </a:r>
            <a:endParaRPr lang="en-CA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71670" y="3422888"/>
            <a:ext cx="5072098" cy="934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57356" y="993996"/>
            <a:ext cx="5272082" cy="103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2910" y="1945839"/>
            <a:ext cx="7777150" cy="762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500034" y="2708508"/>
            <a:ext cx="7500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Consider the case where variables are binary, so functions return 4 different values depending on the combination of neighbours.  Let’s choose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4380" y="4357694"/>
            <a:ext cx="8001024" cy="23554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2D MRF Example</a:t>
            </a:r>
            <a:endParaRPr lang="en-CA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1285860"/>
            <a:ext cx="3510668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4500562" y="1714488"/>
            <a:ext cx="34290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Product of </a:t>
            </a:r>
            <a:r>
              <a:rPr lang="en-CA" dirty="0" err="1" smtClean="0"/>
              <a:t>pairwise</a:t>
            </a:r>
            <a:r>
              <a:rPr lang="en-CA" dirty="0" smtClean="0"/>
              <a:t> functions between neighbouring  variables.  </a:t>
            </a:r>
          </a:p>
          <a:p>
            <a:endParaRPr lang="en-CA" dirty="0" smtClean="0"/>
          </a:p>
          <a:p>
            <a:r>
              <a:rPr lang="en-CA" dirty="0" smtClean="0"/>
              <a:t>Lower probability if don’t take the same value.</a:t>
            </a:r>
            <a:endParaRPr lang="en-CA" dirty="0"/>
          </a:p>
        </p:txBody>
      </p:sp>
      <p:grpSp>
        <p:nvGrpSpPr>
          <p:cNvPr id="12" name="Group 11"/>
          <p:cNvGrpSpPr/>
          <p:nvPr/>
        </p:nvGrpSpPr>
        <p:grpSpPr>
          <a:xfrm>
            <a:off x="3571868" y="4143380"/>
            <a:ext cx="2424764" cy="2424764"/>
            <a:chOff x="1214414" y="3857628"/>
            <a:chExt cx="2786082" cy="2786082"/>
          </a:xfrm>
        </p:grpSpPr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 l="1322" t="2531" r="55409" b="29113"/>
            <a:stretch>
              <a:fillRect/>
            </a:stretch>
          </p:blipFill>
          <p:spPr bwMode="auto">
            <a:xfrm>
              <a:off x="1214414" y="3857628"/>
              <a:ext cx="2786082" cy="27860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Rectangle 8"/>
            <p:cNvSpPr/>
            <p:nvPr/>
          </p:nvSpPr>
          <p:spPr>
            <a:xfrm>
              <a:off x="1214414" y="3857628"/>
              <a:ext cx="2786082" cy="278608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286512" y="4143380"/>
            <a:ext cx="2428891" cy="2428889"/>
            <a:chOff x="4572000" y="3857628"/>
            <a:chExt cx="2790825" cy="2790822"/>
          </a:xfrm>
        </p:grpSpPr>
        <p:pic>
          <p:nvPicPr>
            <p:cNvPr id="8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 l="54728" t="18544" r="2461" b="13824"/>
            <a:stretch>
              <a:fillRect/>
            </a:stretch>
          </p:blipFill>
          <p:spPr bwMode="auto">
            <a:xfrm>
              <a:off x="4572000" y="3857628"/>
              <a:ext cx="2790825" cy="27908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Rectangle 9"/>
            <p:cNvSpPr/>
            <p:nvPr/>
          </p:nvSpPr>
          <p:spPr>
            <a:xfrm>
              <a:off x="4572000" y="3857628"/>
              <a:ext cx="2786082" cy="278608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714348" y="4786322"/>
            <a:ext cx="25003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Samples from this distribution look like mostly smooth images</a:t>
            </a:r>
            <a:endParaRPr lang="en-CA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28794" y="1714488"/>
            <a:ext cx="4628260" cy="3790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Denoising</a:t>
            </a:r>
            <a:r>
              <a:rPr lang="en-CA" dirty="0" smtClean="0"/>
              <a:t> with MRFs</a:t>
            </a:r>
            <a:endParaRPr lang="en-CA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/>
          <a:srcRect l="27213" t="4807" r="50406"/>
          <a:stretch>
            <a:fillRect/>
          </a:stretch>
        </p:blipFill>
        <p:spPr bwMode="auto">
          <a:xfrm>
            <a:off x="428596" y="3786190"/>
            <a:ext cx="946287" cy="128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" name="Group 6"/>
          <p:cNvGrpSpPr/>
          <p:nvPr/>
        </p:nvGrpSpPr>
        <p:grpSpPr>
          <a:xfrm>
            <a:off x="334319" y="1653494"/>
            <a:ext cx="1041257" cy="1421388"/>
            <a:chOff x="538371" y="1166633"/>
            <a:chExt cx="3216266" cy="4282385"/>
          </a:xfrm>
        </p:grpSpPr>
        <p:pic>
          <p:nvPicPr>
            <p:cNvPr id="8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 l="2107" t="5092" r="75651"/>
            <a:stretch>
              <a:fillRect/>
            </a:stretch>
          </p:blipFill>
          <p:spPr bwMode="auto">
            <a:xfrm>
              <a:off x="829577" y="1461461"/>
              <a:ext cx="2925060" cy="39875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Rectangle 8"/>
            <p:cNvSpPr/>
            <p:nvPr/>
          </p:nvSpPr>
          <p:spPr>
            <a:xfrm rot="1491592" flipH="1">
              <a:off x="538371" y="1166633"/>
              <a:ext cx="326749" cy="766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u="sng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1281" y="5143512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Observed image, </a:t>
            </a:r>
            <a:r>
              <a:rPr lang="en-CA" b="1" dirty="0" smtClean="0"/>
              <a:t>x</a:t>
            </a:r>
            <a:endParaRPr lang="en-CA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97259" y="3071810"/>
            <a:ext cx="1760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Original image, </a:t>
            </a:r>
            <a:r>
              <a:rPr lang="en-CA" b="1" dirty="0" smtClean="0"/>
              <a:t>y</a:t>
            </a:r>
            <a:endParaRPr lang="en-CA" b="1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57950" y="2214554"/>
            <a:ext cx="2571767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6286512" y="1785926"/>
            <a:ext cx="280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MRF Prior (</a:t>
            </a:r>
            <a:r>
              <a:rPr lang="en-CA" dirty="0" err="1" smtClean="0"/>
              <a:t>pairwise</a:t>
            </a:r>
            <a:r>
              <a:rPr lang="en-CA" dirty="0" smtClean="0"/>
              <a:t> cliques)</a:t>
            </a:r>
            <a:endParaRPr lang="en-CA" b="1" dirty="0"/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43042" y="6024364"/>
            <a:ext cx="5143535" cy="833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536168" y="4286256"/>
            <a:ext cx="2607832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Box 15"/>
          <p:cNvSpPr txBox="1"/>
          <p:nvPr/>
        </p:nvSpPr>
        <p:spPr>
          <a:xfrm>
            <a:off x="285720" y="5786454"/>
            <a:ext cx="2525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Inference via </a:t>
            </a:r>
            <a:r>
              <a:rPr lang="en-CA" dirty="0" err="1" smtClean="0"/>
              <a:t>Bayes</a:t>
            </a:r>
            <a:r>
              <a:rPr lang="en-CA" dirty="0" smtClean="0"/>
              <a:t>’ rule:</a:t>
            </a:r>
            <a:endParaRPr lang="en-CA" dirty="0"/>
          </a:p>
        </p:txBody>
      </p:sp>
      <p:sp>
        <p:nvSpPr>
          <p:cNvPr id="17" name="TextBox 16"/>
          <p:cNvSpPr txBox="1"/>
          <p:nvPr/>
        </p:nvSpPr>
        <p:spPr>
          <a:xfrm>
            <a:off x="6484871" y="3929066"/>
            <a:ext cx="1230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Likelihoods</a:t>
            </a:r>
            <a:endParaRPr lang="en-CA" b="1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MAP Inference</a:t>
            </a:r>
            <a:endParaRPr lang="en-CA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1500174"/>
            <a:ext cx="8108785" cy="2947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8728" y="4572008"/>
            <a:ext cx="6824676" cy="1235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500166" y="5997379"/>
            <a:ext cx="35039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b="1" dirty="0" smtClean="0"/>
              <a:t>Unary terms</a:t>
            </a:r>
          </a:p>
          <a:p>
            <a:r>
              <a:rPr lang="en-CA" dirty="0" smtClean="0"/>
              <a:t> (</a:t>
            </a:r>
            <a:r>
              <a:rPr lang="en-CA" dirty="0" err="1" smtClean="0"/>
              <a:t>compatability</a:t>
            </a:r>
            <a:r>
              <a:rPr lang="en-CA" dirty="0" smtClean="0"/>
              <a:t> of data with label y)</a:t>
            </a:r>
            <a:endParaRPr lang="en-CA" dirty="0"/>
          </a:p>
        </p:txBody>
      </p:sp>
      <p:sp>
        <p:nvSpPr>
          <p:cNvPr id="7" name="TextBox 6"/>
          <p:cNvSpPr txBox="1"/>
          <p:nvPr/>
        </p:nvSpPr>
        <p:spPr>
          <a:xfrm>
            <a:off x="5148139" y="6000768"/>
            <a:ext cx="37803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b="1" dirty="0" err="1" smtClean="0"/>
              <a:t>Pairwise</a:t>
            </a:r>
            <a:r>
              <a:rPr lang="en-CA" b="1" dirty="0" smtClean="0"/>
              <a:t> terms</a:t>
            </a:r>
          </a:p>
          <a:p>
            <a:r>
              <a:rPr lang="en-CA" dirty="0" smtClean="0"/>
              <a:t> (</a:t>
            </a:r>
            <a:r>
              <a:rPr lang="en-CA" dirty="0" err="1" smtClean="0"/>
              <a:t>compatability</a:t>
            </a:r>
            <a:r>
              <a:rPr lang="en-CA" dirty="0" smtClean="0"/>
              <a:t> of </a:t>
            </a:r>
            <a:r>
              <a:rPr lang="en-CA" dirty="0" err="1" smtClean="0"/>
              <a:t>neighboring</a:t>
            </a:r>
            <a:r>
              <a:rPr lang="en-CA" dirty="0" smtClean="0"/>
              <a:t> labels)</a:t>
            </a:r>
            <a:endParaRPr lang="en-CA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Graph Cuts Overview</a:t>
            </a:r>
            <a:endParaRPr lang="en-CA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 l="7327"/>
          <a:stretch>
            <a:fillRect/>
          </a:stretch>
        </p:blipFill>
        <p:spPr bwMode="auto">
          <a:xfrm>
            <a:off x="1357290" y="1853975"/>
            <a:ext cx="6324610" cy="1235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928662" y="2993594"/>
            <a:ext cx="35039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b="1" dirty="0" smtClean="0"/>
              <a:t>Unary terms</a:t>
            </a:r>
          </a:p>
          <a:p>
            <a:r>
              <a:rPr lang="en-CA" dirty="0" smtClean="0"/>
              <a:t> (</a:t>
            </a:r>
            <a:r>
              <a:rPr lang="en-CA" dirty="0" err="1" smtClean="0"/>
              <a:t>compatability</a:t>
            </a:r>
            <a:r>
              <a:rPr lang="en-CA" dirty="0" smtClean="0"/>
              <a:t> of data with label y)</a:t>
            </a: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4576635" y="2996983"/>
            <a:ext cx="37803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b="1" dirty="0" err="1" smtClean="0"/>
              <a:t>Pairwise</a:t>
            </a:r>
            <a:r>
              <a:rPr lang="en-CA" b="1" dirty="0" smtClean="0"/>
              <a:t> terms</a:t>
            </a:r>
          </a:p>
          <a:p>
            <a:r>
              <a:rPr lang="en-CA" dirty="0" smtClean="0"/>
              <a:t> (</a:t>
            </a:r>
            <a:r>
              <a:rPr lang="en-CA" dirty="0" err="1" smtClean="0"/>
              <a:t>compatability</a:t>
            </a:r>
            <a:r>
              <a:rPr lang="en-CA" dirty="0" smtClean="0"/>
              <a:t> of </a:t>
            </a:r>
            <a:r>
              <a:rPr lang="en-CA" dirty="0" err="1" smtClean="0"/>
              <a:t>neighboring</a:t>
            </a:r>
            <a:r>
              <a:rPr lang="en-CA" dirty="0" smtClean="0"/>
              <a:t> labels)</a:t>
            </a:r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>
            <a:off x="428596" y="1500174"/>
            <a:ext cx="4548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Graph cuts used to optimise this cost function:</a:t>
            </a:r>
            <a:endParaRPr lang="en-CA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158" y="4286256"/>
            <a:ext cx="8555828" cy="647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7158" y="5072074"/>
            <a:ext cx="8620078" cy="1472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500034" y="3786190"/>
            <a:ext cx="1866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Three main cases:</a:t>
            </a:r>
            <a:endParaRPr lang="en-CA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Graph Cuts Overview</a:t>
            </a:r>
            <a:endParaRPr lang="en-CA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 l="7327"/>
          <a:stretch>
            <a:fillRect/>
          </a:stretch>
        </p:blipFill>
        <p:spPr bwMode="auto">
          <a:xfrm>
            <a:off x="1357290" y="1853975"/>
            <a:ext cx="6324610" cy="1235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928662" y="2993594"/>
            <a:ext cx="35039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b="1" dirty="0" smtClean="0"/>
              <a:t>Unary terms</a:t>
            </a:r>
          </a:p>
          <a:p>
            <a:r>
              <a:rPr lang="en-CA" dirty="0" smtClean="0"/>
              <a:t> (</a:t>
            </a:r>
            <a:r>
              <a:rPr lang="en-CA" dirty="0" err="1" smtClean="0"/>
              <a:t>compatability</a:t>
            </a:r>
            <a:r>
              <a:rPr lang="en-CA" dirty="0" smtClean="0"/>
              <a:t> of data with label y)</a:t>
            </a: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4576635" y="2996983"/>
            <a:ext cx="37803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b="1" dirty="0" err="1" smtClean="0"/>
              <a:t>Pairwise</a:t>
            </a:r>
            <a:r>
              <a:rPr lang="en-CA" b="1" dirty="0" smtClean="0"/>
              <a:t> terms</a:t>
            </a:r>
          </a:p>
          <a:p>
            <a:r>
              <a:rPr lang="en-CA" dirty="0" smtClean="0"/>
              <a:t> (</a:t>
            </a:r>
            <a:r>
              <a:rPr lang="en-CA" dirty="0" err="1" smtClean="0"/>
              <a:t>compatability</a:t>
            </a:r>
            <a:r>
              <a:rPr lang="en-CA" dirty="0" smtClean="0"/>
              <a:t> of </a:t>
            </a:r>
            <a:r>
              <a:rPr lang="en-CA" dirty="0" err="1" smtClean="0"/>
              <a:t>neighboring</a:t>
            </a:r>
            <a:r>
              <a:rPr lang="en-CA" dirty="0" smtClean="0"/>
              <a:t> labels)</a:t>
            </a:r>
            <a:endParaRPr lang="en-CA" dirty="0"/>
          </a:p>
        </p:txBody>
      </p:sp>
      <p:sp>
        <p:nvSpPr>
          <p:cNvPr id="7" name="TextBox 6"/>
          <p:cNvSpPr txBox="1"/>
          <p:nvPr/>
        </p:nvSpPr>
        <p:spPr>
          <a:xfrm>
            <a:off x="428596" y="1500174"/>
            <a:ext cx="4548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Graph cuts used to optimise this cost function:</a:t>
            </a:r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>
            <a:off x="500034" y="3929066"/>
            <a:ext cx="750099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u="sng" dirty="0" smtClean="0"/>
              <a:t>Approach:</a:t>
            </a:r>
          </a:p>
          <a:p>
            <a:endParaRPr lang="en-CA" sz="2000" dirty="0" smtClean="0"/>
          </a:p>
          <a:p>
            <a:r>
              <a:rPr lang="en-CA" sz="2000" dirty="0" smtClean="0"/>
              <a:t>Convert  minimization into the form of a standard CS problem,</a:t>
            </a:r>
          </a:p>
          <a:p>
            <a:endParaRPr lang="en-CA" sz="2000" dirty="0" smtClean="0"/>
          </a:p>
          <a:p>
            <a:r>
              <a:rPr lang="en-CA" sz="2000" dirty="0" smtClean="0"/>
              <a:t>	MAXIMUM FLOW or MINIMUM CUT ON A GRAPH</a:t>
            </a:r>
          </a:p>
          <a:p>
            <a:endParaRPr lang="en-CA" sz="2000" dirty="0" smtClean="0"/>
          </a:p>
          <a:p>
            <a:r>
              <a:rPr lang="en-CA" sz="2000" dirty="0" smtClean="0"/>
              <a:t>Low order polynomial methods for solving this problem are known</a:t>
            </a:r>
            <a:endParaRPr lang="en-CA" sz="20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Plan of Talk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800" dirty="0" err="1" smtClean="0"/>
              <a:t>Denoising</a:t>
            </a:r>
            <a:r>
              <a:rPr lang="en-CA" sz="2800" dirty="0" smtClean="0"/>
              <a:t> problem</a:t>
            </a:r>
          </a:p>
          <a:p>
            <a:r>
              <a:rPr lang="en-CA" sz="2800" dirty="0" smtClean="0"/>
              <a:t>Markov random fields (MRFs)</a:t>
            </a:r>
          </a:p>
          <a:p>
            <a:r>
              <a:rPr lang="en-CA" sz="2800" dirty="0" smtClean="0">
                <a:solidFill>
                  <a:srgbClr val="FF0000"/>
                </a:solidFill>
              </a:rPr>
              <a:t>Max-flow / min-cut</a:t>
            </a:r>
          </a:p>
          <a:p>
            <a:r>
              <a:rPr lang="en-CA" sz="2800" dirty="0" smtClean="0"/>
              <a:t>Binary  MRFs - </a:t>
            </a:r>
            <a:r>
              <a:rPr lang="en-CA" sz="2800" dirty="0" err="1" smtClean="0"/>
              <a:t>submodular</a:t>
            </a:r>
            <a:r>
              <a:rPr lang="en-CA" sz="2800" dirty="0" smtClean="0"/>
              <a:t> (exact solution)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Max-Flow Problem</a:t>
            </a:r>
            <a:endParaRPr lang="en-CA" dirty="0"/>
          </a:p>
        </p:txBody>
      </p:sp>
      <p:sp>
        <p:nvSpPr>
          <p:cNvPr id="5" name="TextBox 4"/>
          <p:cNvSpPr txBox="1"/>
          <p:nvPr/>
        </p:nvSpPr>
        <p:spPr>
          <a:xfrm>
            <a:off x="714348" y="4643446"/>
            <a:ext cx="75009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u="sng" dirty="0" smtClean="0"/>
              <a:t>Goal:</a:t>
            </a:r>
          </a:p>
          <a:p>
            <a:endParaRPr lang="en-CA" dirty="0" smtClean="0"/>
          </a:p>
          <a:p>
            <a:r>
              <a:rPr lang="en-CA" dirty="0" smtClean="0"/>
              <a:t>To push as much ‘flow’ as possible through the directed graph from the source to the sink.</a:t>
            </a:r>
          </a:p>
          <a:p>
            <a:endParaRPr lang="en-CA" dirty="0" smtClean="0"/>
          </a:p>
          <a:p>
            <a:r>
              <a:rPr lang="en-CA" dirty="0" smtClean="0"/>
              <a:t>Cannot exceed the (non-negative) capacities </a:t>
            </a:r>
            <a:r>
              <a:rPr lang="en-CA" dirty="0" err="1" smtClean="0"/>
              <a:t>c</a:t>
            </a:r>
            <a:r>
              <a:rPr lang="en-CA" baseline="-25000" dirty="0" err="1" smtClean="0"/>
              <a:t>ij</a:t>
            </a:r>
            <a:r>
              <a:rPr lang="en-CA" dirty="0" smtClean="0"/>
              <a:t> associated with each edge.	</a:t>
            </a:r>
            <a:endParaRPr lang="en-CA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5984" y="1357298"/>
            <a:ext cx="4603057" cy="30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Saturated Edges</a:t>
            </a:r>
            <a:endParaRPr lang="en-CA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5984" y="1357298"/>
            <a:ext cx="4603057" cy="30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714348" y="4643446"/>
            <a:ext cx="75009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When we are pushing the maximum amount of flow:</a:t>
            </a:r>
          </a:p>
          <a:p>
            <a:endParaRPr lang="en-CA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CA" dirty="0" smtClean="0"/>
              <a:t>There must be at least one saturated edge on any path from source to sink</a:t>
            </a:r>
          </a:p>
          <a:p>
            <a:pPr marL="342900" indent="-342900"/>
            <a:r>
              <a:rPr lang="en-CA" dirty="0" smtClean="0"/>
              <a:t>		(otherwise we could push more flow)</a:t>
            </a:r>
          </a:p>
          <a:p>
            <a:pPr marL="342900" indent="-342900"/>
            <a:endParaRPr lang="en-CA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CA" dirty="0" smtClean="0"/>
              <a:t>The set of saturated edges hence separate the source and sink	</a:t>
            </a:r>
            <a:endParaRPr lang="en-CA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Plan of Talk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800" dirty="0" err="1" smtClean="0">
                <a:solidFill>
                  <a:srgbClr val="FF0000"/>
                </a:solidFill>
              </a:rPr>
              <a:t>Denoising</a:t>
            </a:r>
            <a:r>
              <a:rPr lang="en-CA" sz="2800" dirty="0" smtClean="0">
                <a:solidFill>
                  <a:srgbClr val="FF0000"/>
                </a:solidFill>
              </a:rPr>
              <a:t> problem</a:t>
            </a:r>
          </a:p>
          <a:p>
            <a:r>
              <a:rPr lang="en-CA" sz="2800" dirty="0" smtClean="0"/>
              <a:t>Markov random fields (MRFs)</a:t>
            </a:r>
          </a:p>
          <a:p>
            <a:r>
              <a:rPr lang="en-CA" sz="2800" dirty="0" smtClean="0"/>
              <a:t>Max-flow / min-cut</a:t>
            </a:r>
          </a:p>
          <a:p>
            <a:r>
              <a:rPr lang="en-CA" sz="2800" dirty="0" smtClean="0"/>
              <a:t>Binary  MRFs (exact solution)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Min Cut</a:t>
            </a:r>
            <a:endParaRPr lang="en-CA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5984" y="1357298"/>
            <a:ext cx="4603057" cy="30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71472" y="4643446"/>
            <a:ext cx="814393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CA" dirty="0" smtClean="0"/>
              <a:t>Define a cut on the graph as a set of edges that separate the source and sink.</a:t>
            </a:r>
          </a:p>
          <a:p>
            <a:pPr marL="342900" indent="-342900">
              <a:buFont typeface="Arial" pitchFamily="34" charset="0"/>
              <a:buChar char="•"/>
            </a:pPr>
            <a:endParaRPr lang="en-CA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CA" dirty="0" smtClean="0"/>
              <a:t>Cost of cut = total capacity of these edges</a:t>
            </a:r>
          </a:p>
          <a:p>
            <a:pPr marL="342900" indent="-342900">
              <a:buFont typeface="Arial" pitchFamily="34" charset="0"/>
              <a:buChar char="•"/>
            </a:pPr>
            <a:endParaRPr lang="en-CA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CA" dirty="0" smtClean="0"/>
              <a:t>Edges that saturate in the maximum flow solution form the minimum cost cut</a:t>
            </a:r>
          </a:p>
          <a:p>
            <a:pPr marL="342900" indent="-342900">
              <a:buFont typeface="Arial" pitchFamily="34" charset="0"/>
              <a:buChar char="•"/>
            </a:pPr>
            <a:endParaRPr lang="en-CA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CA" dirty="0" smtClean="0"/>
              <a:t>Can talk interchangeably about  max-flow or min-cut </a:t>
            </a:r>
            <a:endParaRPr lang="en-CA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Plan of Talk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643050"/>
            <a:ext cx="8229600" cy="4525963"/>
          </a:xfrm>
        </p:spPr>
        <p:txBody>
          <a:bodyPr>
            <a:normAutofit/>
          </a:bodyPr>
          <a:lstStyle/>
          <a:p>
            <a:r>
              <a:rPr lang="en-CA" sz="2800" dirty="0" err="1" smtClean="0"/>
              <a:t>Denoising</a:t>
            </a:r>
            <a:r>
              <a:rPr lang="en-CA" sz="2800" dirty="0" smtClean="0"/>
              <a:t> problem</a:t>
            </a:r>
          </a:p>
          <a:p>
            <a:r>
              <a:rPr lang="en-CA" sz="2800" dirty="0" smtClean="0"/>
              <a:t>Markov random fields (MRFs)</a:t>
            </a:r>
          </a:p>
          <a:p>
            <a:r>
              <a:rPr lang="en-CA" sz="2800" dirty="0" smtClean="0"/>
              <a:t>Max-flow / min-cut</a:t>
            </a:r>
          </a:p>
          <a:p>
            <a:r>
              <a:rPr lang="en-CA" sz="2800" dirty="0" smtClean="0">
                <a:solidFill>
                  <a:srgbClr val="FF0000"/>
                </a:solidFill>
              </a:rPr>
              <a:t>Binary  MRFs – </a:t>
            </a:r>
            <a:r>
              <a:rPr lang="en-CA" sz="2800" dirty="0" err="1" smtClean="0">
                <a:solidFill>
                  <a:srgbClr val="FF0000"/>
                </a:solidFill>
              </a:rPr>
              <a:t>submodular</a:t>
            </a:r>
            <a:r>
              <a:rPr lang="en-CA" sz="2800" dirty="0" smtClean="0">
                <a:solidFill>
                  <a:srgbClr val="FF0000"/>
                </a:solidFill>
              </a:rPr>
              <a:t> (exact solution)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Graph Cuts:  Binary MRF</a:t>
            </a:r>
            <a:endParaRPr lang="en-CA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 l="7327"/>
          <a:stretch>
            <a:fillRect/>
          </a:stretch>
        </p:blipFill>
        <p:spPr bwMode="auto">
          <a:xfrm>
            <a:off x="1357290" y="1853975"/>
            <a:ext cx="6324610" cy="1235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928662" y="2993594"/>
            <a:ext cx="35039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b="1" dirty="0" smtClean="0"/>
              <a:t>Unary terms</a:t>
            </a:r>
          </a:p>
          <a:p>
            <a:r>
              <a:rPr lang="en-CA" dirty="0" smtClean="0"/>
              <a:t> (</a:t>
            </a:r>
            <a:r>
              <a:rPr lang="en-CA" dirty="0" err="1" smtClean="0"/>
              <a:t>compatability</a:t>
            </a:r>
            <a:r>
              <a:rPr lang="en-CA" dirty="0" smtClean="0"/>
              <a:t> of data with label y)</a:t>
            </a: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4576635" y="2996983"/>
            <a:ext cx="37803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b="1" dirty="0" err="1" smtClean="0"/>
              <a:t>Pairwise</a:t>
            </a:r>
            <a:r>
              <a:rPr lang="en-CA" b="1" dirty="0" smtClean="0"/>
              <a:t> terms</a:t>
            </a:r>
          </a:p>
          <a:p>
            <a:r>
              <a:rPr lang="en-CA" dirty="0" smtClean="0"/>
              <a:t> (</a:t>
            </a:r>
            <a:r>
              <a:rPr lang="en-CA" dirty="0" err="1" smtClean="0"/>
              <a:t>compatability</a:t>
            </a:r>
            <a:r>
              <a:rPr lang="en-CA" dirty="0" smtClean="0"/>
              <a:t> of </a:t>
            </a:r>
            <a:r>
              <a:rPr lang="en-CA" dirty="0" err="1" smtClean="0"/>
              <a:t>neighboring</a:t>
            </a:r>
            <a:r>
              <a:rPr lang="en-CA" dirty="0" smtClean="0"/>
              <a:t> labels)</a:t>
            </a:r>
            <a:endParaRPr lang="en-CA" dirty="0"/>
          </a:p>
        </p:txBody>
      </p:sp>
      <p:sp>
        <p:nvSpPr>
          <p:cNvPr id="7" name="TextBox 6"/>
          <p:cNvSpPr txBox="1"/>
          <p:nvPr/>
        </p:nvSpPr>
        <p:spPr>
          <a:xfrm>
            <a:off x="428596" y="1500174"/>
            <a:ext cx="4548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Graph cuts used to optimise this cost function:</a:t>
            </a:r>
            <a:endParaRPr lang="en-CA" dirty="0"/>
          </a:p>
        </p:txBody>
      </p:sp>
      <p:sp>
        <p:nvSpPr>
          <p:cNvPr id="11" name="TextBox 10"/>
          <p:cNvSpPr txBox="1"/>
          <p:nvPr/>
        </p:nvSpPr>
        <p:spPr>
          <a:xfrm>
            <a:off x="571472" y="4000504"/>
            <a:ext cx="74295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First work with binary case (i.e.  True label y is 0 or 1)</a:t>
            </a:r>
          </a:p>
          <a:p>
            <a:endParaRPr lang="en-CA" dirty="0" smtClean="0"/>
          </a:p>
          <a:p>
            <a:r>
              <a:rPr lang="en-CA" dirty="0" smtClean="0"/>
              <a:t>Constrain </a:t>
            </a:r>
            <a:r>
              <a:rPr lang="en-CA" dirty="0" err="1" smtClean="0"/>
              <a:t>pairwise</a:t>
            </a:r>
            <a:r>
              <a:rPr lang="en-CA" dirty="0" smtClean="0"/>
              <a:t> costs so that they are “zero-diagonal” </a:t>
            </a:r>
            <a:endParaRPr lang="en-C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71604" y="5143512"/>
            <a:ext cx="6048337" cy="953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Graph Construction</a:t>
            </a:r>
            <a:endParaRPr lang="en-CA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2880171"/>
            <a:ext cx="5214974" cy="3977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28596" y="1428736"/>
            <a:ext cx="73581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CA" sz="2000" dirty="0" smtClean="0"/>
              <a:t>One node per pixel (here a 3x3 image)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CA" sz="2000" dirty="0" smtClean="0"/>
              <a:t>Edge from source to every pixel node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CA" sz="2000" dirty="0" smtClean="0"/>
              <a:t>Edge from every pixel node to sink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CA" sz="2000" dirty="0" smtClean="0"/>
              <a:t>Reciprocal edges between neighbours</a:t>
            </a:r>
            <a:endParaRPr lang="en-CA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5500694" y="2643182"/>
            <a:ext cx="364330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/>
              <a:t>Note that in the minimum cut EITHER the edge connecting to the source will be cut, OR the edge connecting to the sink, but NOT BOTH (unnecessary).</a:t>
            </a:r>
          </a:p>
          <a:p>
            <a:endParaRPr lang="en-CA" sz="2000" dirty="0" smtClean="0"/>
          </a:p>
          <a:p>
            <a:r>
              <a:rPr lang="en-CA" sz="2000" dirty="0" smtClean="0"/>
              <a:t>Which determines whether we give that pixel label 1 or label 0.</a:t>
            </a:r>
          </a:p>
          <a:p>
            <a:endParaRPr lang="en-CA" sz="2000" dirty="0" smtClean="0"/>
          </a:p>
          <a:p>
            <a:r>
              <a:rPr lang="en-CA" sz="2000" dirty="0" smtClean="0"/>
              <a:t>Now a 1 to 1 mapping between possible labelling and possible minimum cuts</a:t>
            </a:r>
            <a:endParaRPr lang="en-CA" sz="20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Graph Construction</a:t>
            </a:r>
            <a:endParaRPr lang="en-CA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1428736"/>
            <a:ext cx="4071966" cy="505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714876" y="1428736"/>
            <a:ext cx="4429124" cy="57751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 smtClean="0"/>
              <a:t>Now add capacities so that minimum cut, minimizes our cost function</a:t>
            </a:r>
          </a:p>
          <a:p>
            <a:endParaRPr lang="en-CA" sz="2400" dirty="0" smtClean="0"/>
          </a:p>
          <a:p>
            <a:r>
              <a:rPr lang="en-CA" sz="2400" dirty="0" smtClean="0"/>
              <a:t>Unary costs U(0), U(1)  attached to links to source and sink.  </a:t>
            </a:r>
          </a:p>
          <a:p>
            <a:endParaRPr lang="en-CA" sz="24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CA" sz="2400" dirty="0" smtClean="0"/>
              <a:t>Either one or the other is paid.</a:t>
            </a:r>
          </a:p>
          <a:p>
            <a:endParaRPr lang="en-CA" sz="2400" dirty="0" smtClean="0"/>
          </a:p>
          <a:p>
            <a:r>
              <a:rPr lang="en-CA" sz="2400" dirty="0" err="1" smtClean="0"/>
              <a:t>Pairwise</a:t>
            </a:r>
            <a:r>
              <a:rPr lang="en-CA" sz="2400" dirty="0" smtClean="0"/>
              <a:t> costs between pixel nodes as shown.</a:t>
            </a:r>
          </a:p>
          <a:p>
            <a:endParaRPr lang="en-CA" sz="24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CA" sz="2400" dirty="0" smtClean="0"/>
              <a:t>Why?  Easiest to understand with some worked examples. </a:t>
            </a:r>
          </a:p>
          <a:p>
            <a:endParaRPr lang="en-CA" sz="24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</p:spPr>
        <p:txBody>
          <a:bodyPr/>
          <a:lstStyle/>
          <a:p>
            <a:r>
              <a:rPr lang="en-CA" dirty="0" smtClean="0"/>
              <a:t>Example 1</a:t>
            </a:r>
            <a:endParaRPr lang="en-CA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61758" y="1357298"/>
            <a:ext cx="3125018" cy="3908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0100" y="1357298"/>
            <a:ext cx="3125018" cy="3875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 b="39621"/>
          <a:stretch>
            <a:fillRect/>
          </a:stretch>
        </p:blipFill>
        <p:spPr bwMode="auto">
          <a:xfrm>
            <a:off x="4143372" y="5715016"/>
            <a:ext cx="2271728" cy="979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 cstate="print"/>
          <a:srcRect t="59792"/>
          <a:stretch>
            <a:fillRect/>
          </a:stretch>
        </p:blipFill>
        <p:spPr bwMode="auto">
          <a:xfrm>
            <a:off x="6515114" y="5715016"/>
            <a:ext cx="2271728" cy="652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</p:spPr>
        <p:txBody>
          <a:bodyPr/>
          <a:lstStyle/>
          <a:p>
            <a:r>
              <a:rPr lang="en-CA" dirty="0" smtClean="0"/>
              <a:t>Example 2</a:t>
            </a:r>
            <a:endParaRPr lang="en-CA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00" y="1357298"/>
            <a:ext cx="3125018" cy="3875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 b="51127"/>
          <a:stretch>
            <a:fillRect/>
          </a:stretch>
        </p:blipFill>
        <p:spPr bwMode="auto">
          <a:xfrm>
            <a:off x="4286248" y="5643578"/>
            <a:ext cx="2172939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04431" y="1357298"/>
            <a:ext cx="3182345" cy="392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 cstate="print"/>
          <a:srcRect t="52632"/>
          <a:stretch>
            <a:fillRect/>
          </a:stretch>
        </p:blipFill>
        <p:spPr bwMode="auto">
          <a:xfrm>
            <a:off x="6542465" y="5643578"/>
            <a:ext cx="2172939" cy="900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00826" y="5929330"/>
            <a:ext cx="2236225" cy="663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</p:spPr>
        <p:txBody>
          <a:bodyPr/>
          <a:lstStyle/>
          <a:p>
            <a:r>
              <a:rPr lang="en-CA" dirty="0" smtClean="0"/>
              <a:t>Example 3</a:t>
            </a:r>
            <a:endParaRPr lang="en-CA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00" y="1357298"/>
            <a:ext cx="3125018" cy="3875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 b="48258"/>
          <a:stretch>
            <a:fillRect/>
          </a:stretch>
        </p:blipFill>
        <p:spPr bwMode="auto">
          <a:xfrm>
            <a:off x="4071934" y="5634506"/>
            <a:ext cx="2313665" cy="1009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43504" y="1357298"/>
            <a:ext cx="3143271" cy="3870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 t="51706"/>
          <a:stretch>
            <a:fillRect/>
          </a:stretch>
        </p:blipFill>
        <p:spPr bwMode="auto">
          <a:xfrm>
            <a:off x="6544615" y="5630350"/>
            <a:ext cx="2313665" cy="942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Graph Cuts:  Binary MRF</a:t>
            </a:r>
            <a:endParaRPr kumimoji="0" lang="en-CA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 l="7327"/>
          <a:stretch>
            <a:fillRect/>
          </a:stretch>
        </p:blipFill>
        <p:spPr bwMode="auto">
          <a:xfrm>
            <a:off x="1357290" y="1853975"/>
            <a:ext cx="6324610" cy="1235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928662" y="2993594"/>
            <a:ext cx="35039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b="1" dirty="0" smtClean="0"/>
              <a:t>Unary terms</a:t>
            </a:r>
          </a:p>
          <a:p>
            <a:r>
              <a:rPr lang="en-CA" dirty="0" smtClean="0"/>
              <a:t> (</a:t>
            </a:r>
            <a:r>
              <a:rPr lang="en-CA" dirty="0" err="1" smtClean="0"/>
              <a:t>compatability</a:t>
            </a:r>
            <a:r>
              <a:rPr lang="en-CA" dirty="0" smtClean="0"/>
              <a:t> of data with label y)</a:t>
            </a:r>
            <a:endParaRPr lang="en-CA" dirty="0"/>
          </a:p>
        </p:txBody>
      </p:sp>
      <p:sp>
        <p:nvSpPr>
          <p:cNvPr id="7" name="TextBox 6"/>
          <p:cNvSpPr txBox="1"/>
          <p:nvPr/>
        </p:nvSpPr>
        <p:spPr>
          <a:xfrm>
            <a:off x="4576635" y="2996983"/>
            <a:ext cx="37803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b="1" dirty="0" err="1" smtClean="0"/>
              <a:t>Pairwise</a:t>
            </a:r>
            <a:r>
              <a:rPr lang="en-CA" b="1" dirty="0" smtClean="0"/>
              <a:t> terms</a:t>
            </a:r>
          </a:p>
          <a:p>
            <a:r>
              <a:rPr lang="en-CA" dirty="0" smtClean="0"/>
              <a:t> (</a:t>
            </a:r>
            <a:r>
              <a:rPr lang="en-CA" dirty="0" err="1" smtClean="0"/>
              <a:t>compatability</a:t>
            </a:r>
            <a:r>
              <a:rPr lang="en-CA" dirty="0" smtClean="0"/>
              <a:t> of </a:t>
            </a:r>
            <a:r>
              <a:rPr lang="en-CA" dirty="0" err="1" smtClean="0"/>
              <a:t>neighboring</a:t>
            </a:r>
            <a:r>
              <a:rPr lang="en-CA" dirty="0" smtClean="0"/>
              <a:t> labels)</a:t>
            </a:r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>
            <a:off x="428596" y="1500174"/>
            <a:ext cx="4548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Graph cuts used to optimise this cost function:</a:t>
            </a:r>
            <a:endParaRPr lang="en-CA" dirty="0"/>
          </a:p>
        </p:txBody>
      </p:sp>
      <p:sp>
        <p:nvSpPr>
          <p:cNvPr id="9" name="TextBox 8"/>
          <p:cNvSpPr txBox="1"/>
          <p:nvPr/>
        </p:nvSpPr>
        <p:spPr>
          <a:xfrm>
            <a:off x="571472" y="4317880"/>
            <a:ext cx="74295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Summary of approach</a:t>
            </a:r>
          </a:p>
          <a:p>
            <a:endParaRPr lang="en-CA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CA" dirty="0" smtClean="0"/>
              <a:t>Associate each possible solution with a minimum cut on a graph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CA" dirty="0" smtClean="0"/>
              <a:t>Set capacities on graph, so cost of cut matches the cost function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CA" dirty="0" smtClean="0"/>
              <a:t>Use  augmenting paths to find minimum cut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CA" dirty="0" smtClean="0"/>
              <a:t>This minimizes the cost function and finds the MAP solution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Denoising</a:t>
            </a:r>
            <a:r>
              <a:rPr lang="en-CA" dirty="0" smtClean="0"/>
              <a:t> Results</a:t>
            </a:r>
            <a:endParaRPr lang="en-CA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786" y="2014557"/>
            <a:ext cx="7581900" cy="420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214414" y="1571612"/>
            <a:ext cx="1321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 smtClean="0"/>
              <a:t>Original</a:t>
            </a:r>
            <a:endParaRPr lang="en-CA" sz="28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928926" y="1927214"/>
            <a:ext cx="5143536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285852" y="6286520"/>
            <a:ext cx="6572296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214810" y="1559470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 smtClean="0"/>
              <a:t>Pairwise</a:t>
            </a:r>
            <a:r>
              <a:rPr lang="en-CA" dirty="0" smtClean="0"/>
              <a:t> costs increasing</a:t>
            </a:r>
            <a:endParaRPr lang="en-CA" dirty="0"/>
          </a:p>
        </p:txBody>
      </p:sp>
      <p:sp>
        <p:nvSpPr>
          <p:cNvPr id="12" name="TextBox 11"/>
          <p:cNvSpPr txBox="1"/>
          <p:nvPr/>
        </p:nvSpPr>
        <p:spPr>
          <a:xfrm>
            <a:off x="3071802" y="6286520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 smtClean="0"/>
              <a:t>Pairwise</a:t>
            </a:r>
            <a:r>
              <a:rPr lang="en-CA" dirty="0" smtClean="0"/>
              <a:t> costs increasing</a:t>
            </a:r>
            <a:endParaRPr lang="en-CA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Binary </a:t>
            </a:r>
            <a:r>
              <a:rPr lang="en-CA" dirty="0" err="1" smtClean="0"/>
              <a:t>Denoising</a:t>
            </a:r>
            <a:endParaRPr lang="en-CA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/>
          <a:srcRect l="27213" t="4807" r="50406"/>
          <a:stretch>
            <a:fillRect/>
          </a:stretch>
        </p:blipFill>
        <p:spPr bwMode="auto">
          <a:xfrm>
            <a:off x="4714876" y="1357298"/>
            <a:ext cx="2943279" cy="3999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1" name="Group 10"/>
          <p:cNvGrpSpPr/>
          <p:nvPr/>
        </p:nvGrpSpPr>
        <p:grpSpPr>
          <a:xfrm>
            <a:off x="1050237" y="1246232"/>
            <a:ext cx="3089238" cy="4098621"/>
            <a:chOff x="1050237" y="1246232"/>
            <a:chExt cx="3089238" cy="4098621"/>
          </a:xfrm>
        </p:grpSpPr>
        <p:pic>
          <p:nvPicPr>
            <p:cNvPr id="9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 l="2107" t="5092" r="75651"/>
            <a:stretch>
              <a:fillRect/>
            </a:stretch>
          </p:blipFill>
          <p:spPr bwMode="auto">
            <a:xfrm>
              <a:off x="1214414" y="1357298"/>
              <a:ext cx="2925061" cy="39875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Rectangle 9"/>
            <p:cNvSpPr/>
            <p:nvPr/>
          </p:nvSpPr>
          <p:spPr>
            <a:xfrm rot="1491592">
              <a:off x="1050237" y="1246232"/>
              <a:ext cx="214314" cy="2857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2143108" y="5344555"/>
            <a:ext cx="12811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 smtClean="0"/>
              <a:t>Before</a:t>
            </a:r>
            <a:endParaRPr lang="en-CA" sz="3200" dirty="0"/>
          </a:p>
        </p:txBody>
      </p:sp>
      <p:sp>
        <p:nvSpPr>
          <p:cNvPr id="13" name="TextBox 12"/>
          <p:cNvSpPr txBox="1"/>
          <p:nvPr/>
        </p:nvSpPr>
        <p:spPr>
          <a:xfrm>
            <a:off x="5831388" y="5357826"/>
            <a:ext cx="10266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 smtClean="0"/>
              <a:t>After</a:t>
            </a:r>
            <a:endParaRPr lang="en-CA" sz="3200" dirty="0"/>
          </a:p>
        </p:txBody>
      </p:sp>
      <p:sp>
        <p:nvSpPr>
          <p:cNvPr id="14" name="TextBox 13"/>
          <p:cNvSpPr txBox="1"/>
          <p:nvPr/>
        </p:nvSpPr>
        <p:spPr>
          <a:xfrm>
            <a:off x="714349" y="5929330"/>
            <a:ext cx="7643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Image represented as binary discrete variables.  Some proportion of pixels randomly changed polarity.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Things I haven’t told you!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800" dirty="0" smtClean="0"/>
              <a:t>How to solve the max flow problem</a:t>
            </a:r>
          </a:p>
          <a:p>
            <a:r>
              <a:rPr lang="en-CA" sz="2800" dirty="0" smtClean="0"/>
              <a:t>How to use more general costs (not always possible)</a:t>
            </a:r>
          </a:p>
          <a:p>
            <a:endParaRPr lang="en-CA" sz="2800" dirty="0" smtClean="0"/>
          </a:p>
          <a:p>
            <a:endParaRPr lang="en-CA" sz="2800" dirty="0" smtClean="0"/>
          </a:p>
          <a:p>
            <a:r>
              <a:rPr lang="en-CA" sz="2800" dirty="0" smtClean="0"/>
              <a:t>How to generalize to more labels.</a:t>
            </a:r>
          </a:p>
          <a:p>
            <a:pPr lvl="1"/>
            <a:r>
              <a:rPr lang="en-CA" sz="2400" dirty="0" smtClean="0"/>
              <a:t>sometimes possible exactly (Schlesinger &amp; </a:t>
            </a:r>
            <a:r>
              <a:rPr lang="en-CA" sz="2400" dirty="0" err="1" smtClean="0"/>
              <a:t>Flach</a:t>
            </a:r>
            <a:r>
              <a:rPr lang="en-CA" sz="2400" dirty="0" smtClean="0"/>
              <a:t>)</a:t>
            </a:r>
          </a:p>
          <a:p>
            <a:pPr lvl="1"/>
            <a:r>
              <a:rPr lang="en-CA" sz="2400" dirty="0" smtClean="0"/>
              <a:t>sometimes approximately (alpha expansion)</a:t>
            </a:r>
          </a:p>
          <a:p>
            <a:pPr lvl="1"/>
            <a:r>
              <a:rPr lang="en-CA" sz="2400" dirty="0" smtClean="0"/>
              <a:t>sometimes NP hard</a:t>
            </a:r>
          </a:p>
          <a:p>
            <a:endParaRPr lang="en-CA" sz="28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 r="61112"/>
          <a:stretch>
            <a:fillRect/>
          </a:stretch>
        </p:blipFill>
        <p:spPr bwMode="auto">
          <a:xfrm>
            <a:off x="2357422" y="2714620"/>
            <a:ext cx="2000232" cy="895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 l="62499"/>
          <a:stretch>
            <a:fillRect/>
          </a:stretch>
        </p:blipFill>
        <p:spPr bwMode="auto">
          <a:xfrm>
            <a:off x="4643438" y="2714620"/>
            <a:ext cx="1928858" cy="895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The End</a:t>
            </a:r>
            <a:endParaRPr lang="en-CA" dirty="0"/>
          </a:p>
        </p:txBody>
      </p:sp>
      <p:sp>
        <p:nvSpPr>
          <p:cNvPr id="4" name="Rectangle 3"/>
          <p:cNvSpPr/>
          <p:nvPr/>
        </p:nvSpPr>
        <p:spPr>
          <a:xfrm>
            <a:off x="785786" y="2357430"/>
            <a:ext cx="764386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endParaRPr lang="en-CA" sz="3600" dirty="0" smtClean="0">
              <a:solidFill>
                <a:srgbClr val="FF0000"/>
              </a:solidFill>
            </a:endParaRPr>
          </a:p>
          <a:p>
            <a:pPr algn="ctr">
              <a:buNone/>
            </a:pPr>
            <a:r>
              <a:rPr lang="en-CA" sz="3600" dirty="0" smtClean="0">
                <a:solidFill>
                  <a:srgbClr val="FF0000"/>
                </a:solidFill>
              </a:rPr>
              <a:t>Contact me if you want slides or notes s.prince@cs.ucl.ac.uk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Denoising</a:t>
            </a:r>
            <a:r>
              <a:rPr lang="en-CA" dirty="0" smtClean="0"/>
              <a:t> Task</a:t>
            </a: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1928794" y="4857760"/>
            <a:ext cx="1573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Observed Data</a:t>
            </a:r>
            <a:endParaRPr lang="en-CA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9610" y="5429264"/>
            <a:ext cx="2853762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25696" y="5429264"/>
            <a:ext cx="2675328" cy="419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5682886" y="4857760"/>
            <a:ext cx="2014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Uncorrupted Image</a:t>
            </a:r>
            <a:endParaRPr lang="en-CA" dirty="0"/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 cstate="print"/>
          <a:srcRect l="27213" t="4807" r="50406"/>
          <a:stretch>
            <a:fillRect/>
          </a:stretch>
        </p:blipFill>
        <p:spPr bwMode="auto">
          <a:xfrm>
            <a:off x="1571604" y="1857364"/>
            <a:ext cx="2242357" cy="3047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1" name="Group 10"/>
          <p:cNvGrpSpPr/>
          <p:nvPr/>
        </p:nvGrpSpPr>
        <p:grpSpPr>
          <a:xfrm>
            <a:off x="5420710" y="1782854"/>
            <a:ext cx="2357454" cy="3143272"/>
            <a:chOff x="1050237" y="1246232"/>
            <a:chExt cx="3089238" cy="4098621"/>
          </a:xfrm>
        </p:grpSpPr>
        <p:pic>
          <p:nvPicPr>
            <p:cNvPr id="12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 l="2107" t="5092" r="75651"/>
            <a:stretch>
              <a:fillRect/>
            </a:stretch>
          </p:blipFill>
          <p:spPr bwMode="auto">
            <a:xfrm>
              <a:off x="1214414" y="1357298"/>
              <a:ext cx="2925061" cy="39875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Rectangle 12"/>
            <p:cNvSpPr/>
            <p:nvPr/>
          </p:nvSpPr>
          <p:spPr>
            <a:xfrm rot="1491592">
              <a:off x="1050237" y="1246232"/>
              <a:ext cx="214314" cy="2857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cxnSp>
        <p:nvCxnSpPr>
          <p:cNvPr id="15" name="Straight Arrow Connector 14"/>
          <p:cNvCxnSpPr/>
          <p:nvPr/>
        </p:nvCxnSpPr>
        <p:spPr>
          <a:xfrm>
            <a:off x="4000496" y="3500438"/>
            <a:ext cx="1214446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85918" y="1428736"/>
            <a:ext cx="6376991" cy="1033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22"/>
            <a:ext cx="8229600" cy="1143000"/>
          </a:xfrm>
        </p:spPr>
        <p:txBody>
          <a:bodyPr/>
          <a:lstStyle/>
          <a:p>
            <a:r>
              <a:rPr lang="en-CA" dirty="0" err="1" smtClean="0"/>
              <a:t>Denoising</a:t>
            </a: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571472" y="1071546"/>
            <a:ext cx="21257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u="sng" dirty="0" err="1" smtClean="0"/>
              <a:t>Bayes</a:t>
            </a:r>
            <a:r>
              <a:rPr lang="en-CA" sz="3200" u="sng" dirty="0" smtClean="0"/>
              <a:t>’ rule:</a:t>
            </a:r>
            <a:endParaRPr lang="en-CA" sz="3200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571472" y="2643182"/>
            <a:ext cx="21971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u="sng" dirty="0" smtClean="0"/>
              <a:t>Likelihoods:</a:t>
            </a:r>
            <a:endParaRPr lang="en-CA" sz="3200" u="sng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43174" y="3357562"/>
            <a:ext cx="4857784" cy="1064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642910" y="4714884"/>
            <a:ext cx="81439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u="sng" dirty="0" smtClean="0"/>
              <a:t>Prior:</a:t>
            </a:r>
            <a:r>
              <a:rPr lang="en-CA" sz="3200" dirty="0" smtClean="0"/>
              <a:t>  Markov random field (smoothness)</a:t>
            </a:r>
            <a:endParaRPr lang="en-CA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642910" y="5487431"/>
            <a:ext cx="5143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u="sng" dirty="0" smtClean="0"/>
              <a:t>MAP Inference:</a:t>
            </a:r>
            <a:r>
              <a:rPr lang="en-CA" sz="3200" dirty="0" smtClean="0"/>
              <a:t>  Graph cuts</a:t>
            </a:r>
            <a:endParaRPr lang="en-CA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642910" y="6286520"/>
            <a:ext cx="677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Many other vision tasks have this structure (stereo, segmentation etc.)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Plan of Talk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800" dirty="0" err="1" smtClean="0"/>
              <a:t>Denoising</a:t>
            </a:r>
            <a:r>
              <a:rPr lang="en-CA" sz="2800" dirty="0" smtClean="0"/>
              <a:t> problem</a:t>
            </a:r>
          </a:p>
          <a:p>
            <a:r>
              <a:rPr lang="en-CA" sz="2800" dirty="0" smtClean="0">
                <a:solidFill>
                  <a:srgbClr val="FF0000"/>
                </a:solidFill>
              </a:rPr>
              <a:t>Markov random fields (MRFs)</a:t>
            </a:r>
          </a:p>
          <a:p>
            <a:r>
              <a:rPr lang="en-CA" sz="2800" dirty="0" smtClean="0"/>
              <a:t>Max-flow / min-cut</a:t>
            </a:r>
          </a:p>
          <a:p>
            <a:r>
              <a:rPr lang="en-CA" sz="2800" dirty="0" smtClean="0"/>
              <a:t>Binary  MRFs –</a:t>
            </a:r>
            <a:r>
              <a:rPr lang="en-CA" sz="2800" dirty="0" err="1" smtClean="0"/>
              <a:t>submodular</a:t>
            </a:r>
            <a:r>
              <a:rPr lang="en-CA" sz="2800" dirty="0" smtClean="0"/>
              <a:t> (exact solution)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60"/>
            <a:ext cx="8229600" cy="1143000"/>
          </a:xfrm>
        </p:spPr>
        <p:txBody>
          <a:bodyPr/>
          <a:lstStyle/>
          <a:p>
            <a:r>
              <a:rPr lang="en-CA" dirty="0" smtClean="0"/>
              <a:t>Undirected Models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1471610"/>
          </a:xfrm>
        </p:spPr>
        <p:txBody>
          <a:bodyPr>
            <a:normAutofit/>
          </a:bodyPr>
          <a:lstStyle/>
          <a:p>
            <a:r>
              <a:rPr lang="en-CA" dirty="0" smtClean="0"/>
              <a:t>MRF is an example of an undirected model</a:t>
            </a:r>
          </a:p>
          <a:p>
            <a:r>
              <a:rPr lang="en-CA" dirty="0" smtClean="0"/>
              <a:t>Product of positive potential functions</a:t>
            </a:r>
          </a:p>
          <a:p>
            <a:endParaRPr lang="en-CA" dirty="0" smtClean="0"/>
          </a:p>
          <a:p>
            <a:endParaRPr lang="en-CA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0298" y="2786058"/>
            <a:ext cx="4204635" cy="107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 b="5693"/>
          <a:stretch>
            <a:fillRect/>
          </a:stretch>
        </p:blipFill>
        <p:spPr bwMode="auto">
          <a:xfrm>
            <a:off x="7286644" y="1900213"/>
            <a:ext cx="1597642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28992" y="4786322"/>
            <a:ext cx="2995613" cy="10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571472" y="4058671"/>
            <a:ext cx="78581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CA" sz="3200" dirty="0" smtClean="0">
                <a:solidFill>
                  <a:prstClr val="black"/>
                </a:solidFill>
              </a:rPr>
              <a:t>Z is a normalizing constant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71472" y="5844621"/>
            <a:ext cx="78581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lvl="0" indent="-514350">
              <a:spcBef>
                <a:spcPct val="20000"/>
              </a:spcBef>
              <a:buFont typeface="Arial" pitchFamily="34" charset="0"/>
              <a:buChar char="•"/>
            </a:pPr>
            <a:r>
              <a:rPr lang="en-CA" sz="3200" dirty="0" smtClean="0">
                <a:solidFill>
                  <a:prstClr val="black"/>
                </a:solidFill>
              </a:rPr>
              <a:t>Z referred to as “partition function”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Alternate Formulation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357158" y="3571876"/>
            <a:ext cx="78581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CA" sz="3200" dirty="0" smtClean="0">
                <a:solidFill>
                  <a:prstClr val="black"/>
                </a:solidFill>
              </a:rPr>
              <a:t>or product of exponential costs  </a:t>
            </a:r>
          </a:p>
        </p:txBody>
      </p:sp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57422" y="4429132"/>
            <a:ext cx="4572032" cy="960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57158" y="1571612"/>
            <a:ext cx="8229600" cy="714380"/>
          </a:xfrm>
        </p:spPr>
        <p:txBody>
          <a:bodyPr>
            <a:normAutofit/>
          </a:bodyPr>
          <a:lstStyle/>
          <a:p>
            <a:r>
              <a:rPr lang="en-CA" dirty="0" smtClean="0"/>
              <a:t>Product of positive potential functions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71736" y="2428868"/>
            <a:ext cx="4204635" cy="107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4" cstate="print"/>
          <a:srcRect b="5693"/>
          <a:stretch>
            <a:fillRect/>
          </a:stretch>
        </p:blipFill>
        <p:spPr bwMode="auto">
          <a:xfrm>
            <a:off x="7286644" y="1571612"/>
            <a:ext cx="1597642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72198" y="3639422"/>
            <a:ext cx="1643074" cy="517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785786" y="5929330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where</a:t>
            </a:r>
            <a:endParaRPr lang="en-CA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714480" y="5929330"/>
            <a:ext cx="3619475" cy="426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8597" y="3643314"/>
            <a:ext cx="771530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CA" sz="2400" dirty="0" smtClean="0"/>
              <a:t>In this model a variable is conditionally independent of all the others given its neighbours</a:t>
            </a:r>
          </a:p>
          <a:p>
            <a:pPr marL="457200" indent="-457200">
              <a:buFont typeface="Arial" pitchFamily="34" charset="0"/>
              <a:buChar char="•"/>
            </a:pPr>
            <a:endParaRPr lang="en-CA" sz="24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CA" sz="2400" dirty="0" smtClean="0"/>
              <a:t>For example</a:t>
            </a:r>
          </a:p>
          <a:p>
            <a:pPr marL="457200" indent="-457200">
              <a:buFont typeface="Arial" pitchFamily="34" charset="0"/>
              <a:buChar char="•"/>
            </a:pPr>
            <a:endParaRPr lang="en-CA" sz="2400" dirty="0" smtClean="0"/>
          </a:p>
          <a:p>
            <a:pPr marL="457200" indent="-457200">
              <a:buFont typeface="Arial" pitchFamily="34" charset="0"/>
              <a:buChar char="•"/>
            </a:pPr>
            <a:endParaRPr lang="en-CA" sz="24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CA" sz="2400" dirty="0" smtClean="0"/>
              <a:t>So connections in graphical model (top) tell us about independence relations</a:t>
            </a:r>
            <a:endParaRPr lang="en-CA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MRF Example</a:t>
            </a:r>
            <a:endParaRPr lang="en-CA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57356" y="1285860"/>
            <a:ext cx="5272082" cy="103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2910" y="2786058"/>
            <a:ext cx="7777150" cy="762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428596" y="2214554"/>
            <a:ext cx="66718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CA" sz="2400" dirty="0" smtClean="0"/>
              <a:t>Consider a product of functions over neighbours</a:t>
            </a:r>
            <a:endParaRPr lang="en-CA" sz="2400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14546" y="5214950"/>
            <a:ext cx="4714908" cy="552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1741</TotalTime>
  <Words>896</Words>
  <Application>Microsoft Office PowerPoint</Application>
  <PresentationFormat>On-screen Show (4:3)</PresentationFormat>
  <Paragraphs>175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4" baseType="lpstr">
      <vt:lpstr>Arial</vt:lpstr>
      <vt:lpstr>Calibri</vt:lpstr>
      <vt:lpstr>Office Theme</vt:lpstr>
      <vt:lpstr>Introduction to Markov Random Fields and Graph Cuts</vt:lpstr>
      <vt:lpstr>Plan of Talk</vt:lpstr>
      <vt:lpstr>Binary Denoising</vt:lpstr>
      <vt:lpstr>Denoising Task</vt:lpstr>
      <vt:lpstr>Denoising</vt:lpstr>
      <vt:lpstr>Plan of Talk</vt:lpstr>
      <vt:lpstr>Undirected Models</vt:lpstr>
      <vt:lpstr>Alternate Formulation</vt:lpstr>
      <vt:lpstr>MRF Example</vt:lpstr>
      <vt:lpstr>Proof of Markov Property</vt:lpstr>
      <vt:lpstr>MRF Example</vt:lpstr>
      <vt:lpstr>2D MRF Example</vt:lpstr>
      <vt:lpstr>Denoising with MRFs</vt:lpstr>
      <vt:lpstr>MAP Inference</vt:lpstr>
      <vt:lpstr>Graph Cuts Overview</vt:lpstr>
      <vt:lpstr>Graph Cuts Overview</vt:lpstr>
      <vt:lpstr>Plan of Talk</vt:lpstr>
      <vt:lpstr>Max-Flow Problem</vt:lpstr>
      <vt:lpstr>Saturated Edges</vt:lpstr>
      <vt:lpstr>Min Cut</vt:lpstr>
      <vt:lpstr>Plan of Talk</vt:lpstr>
      <vt:lpstr>Graph Cuts:  Binary MRF</vt:lpstr>
      <vt:lpstr>Graph Construction</vt:lpstr>
      <vt:lpstr>Graph Construction</vt:lpstr>
      <vt:lpstr>Example 1</vt:lpstr>
      <vt:lpstr>Example 2</vt:lpstr>
      <vt:lpstr>Example 3</vt:lpstr>
      <vt:lpstr>PowerPoint Presentation</vt:lpstr>
      <vt:lpstr>Denoising Results</vt:lpstr>
      <vt:lpstr>Things I haven’t told you!</vt:lpstr>
      <vt:lpstr>The End</vt:lpstr>
    </vt:vector>
  </TitlesOfParts>
  <Company>UCL Computer Science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cuts for maximum a posteriori inference with Markov random field priors</dc:title>
  <dc:creator>Simon</dc:creator>
  <cp:lastModifiedBy>Jeremy Ma</cp:lastModifiedBy>
  <cp:revision>92</cp:revision>
  <dcterms:created xsi:type="dcterms:W3CDTF">2010-04-22T11:29:47Z</dcterms:created>
  <dcterms:modified xsi:type="dcterms:W3CDTF">2017-12-02T04:17:25Z</dcterms:modified>
</cp:coreProperties>
</file>