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97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ac1f0d27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ac1f0d2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ac1f0d2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ac1f0d2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ac1f0d27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ac1f0d27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ac1f0d27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ac1f0d27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ac1f0d27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ac1f0d27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ac1f0d27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ac1f0d27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ac1f0d27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ac1f0d27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ac1f0d27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ac1f0d27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ac1f0d27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ac1f0d27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aad24ec17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aad24ec17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aad24ec1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aad24ec1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aad24ec17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aad24ec17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aad24ec17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aad24ec17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aad24ec17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aad24ec17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64328d6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64328d6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aad24ec17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aad24ec17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ac1f0d27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ac1f0d2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134F5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646400" cy="198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Analysis : M</a:t>
            </a:r>
            <a:r>
              <a:rPr lang="en">
                <a:latin typeface="Nunito"/>
                <a:ea typeface="Nunito"/>
                <a:cs typeface="Nunito"/>
                <a:sym typeface="Nunito"/>
              </a:rPr>
              <a:t>assive Open Online Course (MOOC) Sales Drivers</a:t>
            </a:r>
            <a:endParaRPr>
              <a:latin typeface="Nunito"/>
              <a:ea typeface="Nunito"/>
              <a:cs typeface="Nunito"/>
              <a:sym typeface="Nunito"/>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 Project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924950" y="482025"/>
            <a:ext cx="6059400" cy="68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SzPts val="990"/>
              <a:buNone/>
            </a:pPr>
            <a:r>
              <a:rPr lang="en" sz="2840">
                <a:solidFill>
                  <a:schemeClr val="lt1"/>
                </a:solidFill>
              </a:rPr>
              <a:t>6</a:t>
            </a:r>
            <a:r>
              <a:rPr lang="en" sz="2840">
                <a:solidFill>
                  <a:schemeClr val="lt1"/>
                </a:solidFill>
              </a:rPr>
              <a:t>. Analysis : Subscribers</a:t>
            </a:r>
            <a:endParaRPr sz="2840">
              <a:solidFill>
                <a:schemeClr val="lt1"/>
              </a:solidFill>
            </a:endParaRPr>
          </a:p>
        </p:txBody>
      </p:sp>
      <p:pic>
        <p:nvPicPr>
          <p:cNvPr id="334" name="Google Shape;334;p22"/>
          <p:cNvPicPr preferRelativeResize="0"/>
          <p:nvPr/>
        </p:nvPicPr>
        <p:blipFill>
          <a:blip r:embed="rId3">
            <a:alphaModFix/>
          </a:blip>
          <a:stretch>
            <a:fillRect/>
          </a:stretch>
        </p:blipFill>
        <p:spPr>
          <a:xfrm>
            <a:off x="1016775" y="1165725"/>
            <a:ext cx="7415252" cy="367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924950" y="482025"/>
            <a:ext cx="6059400" cy="68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SzPts val="990"/>
              <a:buNone/>
            </a:pPr>
            <a:r>
              <a:rPr lang="en" sz="2840">
                <a:solidFill>
                  <a:schemeClr val="lt1"/>
                </a:solidFill>
              </a:rPr>
              <a:t>6</a:t>
            </a:r>
            <a:r>
              <a:rPr lang="en" sz="2840">
                <a:solidFill>
                  <a:schemeClr val="lt1"/>
                </a:solidFill>
              </a:rPr>
              <a:t>. Analysis : Number of Courses</a:t>
            </a:r>
            <a:endParaRPr sz="2840">
              <a:solidFill>
                <a:schemeClr val="lt1"/>
              </a:solidFill>
            </a:endParaRPr>
          </a:p>
        </p:txBody>
      </p:sp>
      <p:pic>
        <p:nvPicPr>
          <p:cNvPr id="340" name="Google Shape;340;p23"/>
          <p:cNvPicPr preferRelativeResize="0"/>
          <p:nvPr/>
        </p:nvPicPr>
        <p:blipFill>
          <a:blip r:embed="rId3">
            <a:alphaModFix/>
          </a:blip>
          <a:stretch>
            <a:fillRect/>
          </a:stretch>
        </p:blipFill>
        <p:spPr>
          <a:xfrm>
            <a:off x="1016775" y="1165725"/>
            <a:ext cx="7415252" cy="367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924950" y="482025"/>
            <a:ext cx="6059400" cy="68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SzPts val="990"/>
              <a:buNone/>
            </a:pPr>
            <a:r>
              <a:rPr lang="en" sz="2840">
                <a:solidFill>
                  <a:schemeClr val="lt1"/>
                </a:solidFill>
              </a:rPr>
              <a:t>6</a:t>
            </a:r>
            <a:r>
              <a:rPr lang="en" sz="2840">
                <a:solidFill>
                  <a:schemeClr val="lt1"/>
                </a:solidFill>
              </a:rPr>
              <a:t>. Analysis : Sales Drivers (I)</a:t>
            </a:r>
            <a:endParaRPr sz="2840">
              <a:solidFill>
                <a:schemeClr val="lt1"/>
              </a:solidFill>
            </a:endParaRPr>
          </a:p>
        </p:txBody>
      </p:sp>
      <p:pic>
        <p:nvPicPr>
          <p:cNvPr id="346" name="Google Shape;346;p24"/>
          <p:cNvPicPr preferRelativeResize="0"/>
          <p:nvPr/>
        </p:nvPicPr>
        <p:blipFill>
          <a:blip r:embed="rId3">
            <a:alphaModFix/>
          </a:blip>
          <a:stretch>
            <a:fillRect/>
          </a:stretch>
        </p:blipFill>
        <p:spPr>
          <a:xfrm>
            <a:off x="1181100" y="1340575"/>
            <a:ext cx="6781800" cy="339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924950" y="482025"/>
            <a:ext cx="6802500" cy="68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SzPts val="990"/>
              <a:buNone/>
            </a:pPr>
            <a:r>
              <a:rPr lang="en" sz="2840">
                <a:solidFill>
                  <a:schemeClr val="lt1"/>
                </a:solidFill>
              </a:rPr>
              <a:t>6</a:t>
            </a:r>
            <a:r>
              <a:rPr lang="en" sz="2840">
                <a:solidFill>
                  <a:schemeClr val="lt1"/>
                </a:solidFill>
              </a:rPr>
              <a:t>. Analysis : Average Course Price </a:t>
            </a:r>
            <a:endParaRPr sz="2840">
              <a:solidFill>
                <a:schemeClr val="lt1"/>
              </a:solidFill>
            </a:endParaRPr>
          </a:p>
        </p:txBody>
      </p:sp>
      <p:pic>
        <p:nvPicPr>
          <p:cNvPr id="352" name="Google Shape;352;p25"/>
          <p:cNvPicPr preferRelativeResize="0"/>
          <p:nvPr/>
        </p:nvPicPr>
        <p:blipFill>
          <a:blip r:embed="rId3">
            <a:alphaModFix/>
          </a:blip>
          <a:stretch>
            <a:fillRect/>
          </a:stretch>
        </p:blipFill>
        <p:spPr>
          <a:xfrm>
            <a:off x="1016775" y="1165725"/>
            <a:ext cx="7415252" cy="367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924950" y="482025"/>
            <a:ext cx="6059400" cy="68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SzPts val="990"/>
              <a:buNone/>
            </a:pPr>
            <a:r>
              <a:rPr lang="en" sz="2840">
                <a:solidFill>
                  <a:schemeClr val="lt1"/>
                </a:solidFill>
              </a:rPr>
              <a:t>6</a:t>
            </a:r>
            <a:r>
              <a:rPr lang="en" sz="2840">
                <a:solidFill>
                  <a:schemeClr val="lt1"/>
                </a:solidFill>
              </a:rPr>
              <a:t>. Analysis : Sales Drivers (II)</a:t>
            </a:r>
            <a:endParaRPr sz="2840">
              <a:solidFill>
                <a:schemeClr val="lt1"/>
              </a:solidFill>
            </a:endParaRPr>
          </a:p>
        </p:txBody>
      </p:sp>
      <p:pic>
        <p:nvPicPr>
          <p:cNvPr id="358" name="Google Shape;358;p26"/>
          <p:cNvPicPr preferRelativeResize="0"/>
          <p:nvPr/>
        </p:nvPicPr>
        <p:blipFill>
          <a:blip r:embed="rId3">
            <a:alphaModFix/>
          </a:blip>
          <a:stretch>
            <a:fillRect/>
          </a:stretch>
        </p:blipFill>
        <p:spPr>
          <a:xfrm>
            <a:off x="1176338" y="1238575"/>
            <a:ext cx="6791325" cy="33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924950" y="482025"/>
            <a:ext cx="7793400" cy="68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SzPts val="990"/>
              <a:buNone/>
            </a:pPr>
            <a:r>
              <a:rPr lang="en" sz="2840">
                <a:solidFill>
                  <a:schemeClr val="lt1"/>
                </a:solidFill>
              </a:rPr>
              <a:t>6</a:t>
            </a:r>
            <a:r>
              <a:rPr lang="en" sz="2840">
                <a:solidFill>
                  <a:schemeClr val="lt1"/>
                </a:solidFill>
              </a:rPr>
              <a:t>. Analysis : No. Subscribers vs No. Reviews</a:t>
            </a:r>
            <a:endParaRPr sz="2840">
              <a:solidFill>
                <a:schemeClr val="lt1"/>
              </a:solidFill>
            </a:endParaRPr>
          </a:p>
        </p:txBody>
      </p:sp>
      <p:pic>
        <p:nvPicPr>
          <p:cNvPr id="364" name="Google Shape;364;p27"/>
          <p:cNvPicPr preferRelativeResize="0"/>
          <p:nvPr/>
        </p:nvPicPr>
        <p:blipFill>
          <a:blip r:embed="rId3">
            <a:alphaModFix/>
          </a:blip>
          <a:stretch>
            <a:fillRect/>
          </a:stretch>
        </p:blipFill>
        <p:spPr>
          <a:xfrm>
            <a:off x="1750625" y="1165725"/>
            <a:ext cx="5642757" cy="367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type="title"/>
          </p:nvPr>
        </p:nvSpPr>
        <p:spPr>
          <a:xfrm>
            <a:off x="924950" y="482025"/>
            <a:ext cx="6394500" cy="6837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SzPts val="990"/>
              <a:buNone/>
            </a:pPr>
            <a:r>
              <a:rPr lang="en" sz="2840"/>
              <a:t>7</a:t>
            </a:r>
            <a:r>
              <a:rPr lang="en" sz="2840"/>
              <a:t>. Results </a:t>
            </a:r>
            <a:r>
              <a:rPr lang="en" sz="2840">
                <a:solidFill>
                  <a:schemeClr val="lt1"/>
                </a:solidFill>
              </a:rPr>
              <a:t>:</a:t>
            </a:r>
            <a:endParaRPr sz="2840">
              <a:solidFill>
                <a:schemeClr val="lt1"/>
              </a:solidFill>
            </a:endParaRPr>
          </a:p>
        </p:txBody>
      </p:sp>
      <p:sp>
        <p:nvSpPr>
          <p:cNvPr id="370" name="Google Shape;370;p28"/>
          <p:cNvSpPr txBox="1"/>
          <p:nvPr>
            <p:ph idx="4294967295" type="body"/>
          </p:nvPr>
        </p:nvSpPr>
        <p:spPr>
          <a:xfrm>
            <a:off x="924950" y="1253150"/>
            <a:ext cx="7705800" cy="3700800"/>
          </a:xfrm>
          <a:prstGeom prst="rect">
            <a:avLst/>
          </a:prstGeom>
        </p:spPr>
        <p:txBody>
          <a:bodyPr anchorCtr="0" anchor="t" bIns="91425" lIns="91425" spcFirstLastPara="1" rIns="91425" wrap="square" tIns="91425">
            <a:normAutofit/>
          </a:bodyPr>
          <a:lstStyle/>
          <a:p>
            <a:pPr indent="-374650" lvl="0" marL="457200" rtl="0" algn="just">
              <a:spcBef>
                <a:spcPts val="0"/>
              </a:spcBef>
              <a:spcAft>
                <a:spcPts val="0"/>
              </a:spcAft>
              <a:buClr>
                <a:schemeClr val="lt1"/>
              </a:buClr>
              <a:buSzPts val="2300"/>
              <a:buChar char="❏"/>
            </a:pPr>
            <a:r>
              <a:rPr lang="en" sz="2300">
                <a:solidFill>
                  <a:schemeClr val="lt1"/>
                </a:solidFill>
              </a:rPr>
              <a:t>Outliers identified shows that instructor popularity is a sales driver</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Top 10 courses are mostly in analytics</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Number of courses are increasing on par with number of subscribers </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Small amount of discount are shown to be effective</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Course prices that are too high will be less taken up</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Popular free courses are mostly Introductory courses </a:t>
            </a:r>
            <a:endParaRPr sz="23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924950" y="482025"/>
            <a:ext cx="6394500" cy="6837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SzPts val="990"/>
              <a:buNone/>
            </a:pPr>
            <a:r>
              <a:rPr lang="en" sz="2840"/>
              <a:t>8</a:t>
            </a:r>
            <a:r>
              <a:rPr lang="en" sz="2840"/>
              <a:t>.</a:t>
            </a:r>
            <a:r>
              <a:rPr lang="en" sz="2840"/>
              <a:t> Recommendations </a:t>
            </a:r>
            <a:r>
              <a:rPr lang="en" sz="2840">
                <a:solidFill>
                  <a:schemeClr val="lt1"/>
                </a:solidFill>
              </a:rPr>
              <a:t>:</a:t>
            </a:r>
            <a:endParaRPr sz="2840">
              <a:solidFill>
                <a:schemeClr val="lt1"/>
              </a:solidFill>
            </a:endParaRPr>
          </a:p>
        </p:txBody>
      </p:sp>
      <p:sp>
        <p:nvSpPr>
          <p:cNvPr id="376" name="Google Shape;376;p29"/>
          <p:cNvSpPr txBox="1"/>
          <p:nvPr>
            <p:ph idx="4294967295" type="body"/>
          </p:nvPr>
        </p:nvSpPr>
        <p:spPr>
          <a:xfrm>
            <a:off x="924950" y="1253150"/>
            <a:ext cx="7705800" cy="3700800"/>
          </a:xfrm>
          <a:prstGeom prst="rect">
            <a:avLst/>
          </a:prstGeom>
        </p:spPr>
        <p:txBody>
          <a:bodyPr anchorCtr="0" anchor="t" bIns="91425" lIns="91425" spcFirstLastPara="1" rIns="91425" wrap="square" tIns="91425">
            <a:normAutofit/>
          </a:bodyPr>
          <a:lstStyle/>
          <a:p>
            <a:pPr indent="-374650" lvl="0" marL="457200" rtl="0" algn="just">
              <a:spcBef>
                <a:spcPts val="0"/>
              </a:spcBef>
              <a:spcAft>
                <a:spcPts val="0"/>
              </a:spcAft>
              <a:buClr>
                <a:schemeClr val="lt1"/>
              </a:buClr>
              <a:buSzPts val="2300"/>
              <a:buChar char="❏"/>
            </a:pPr>
            <a:r>
              <a:rPr lang="en" sz="2300">
                <a:solidFill>
                  <a:schemeClr val="lt1"/>
                </a:solidFill>
              </a:rPr>
              <a:t>More collaborations with well known instructors</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To keep course prices competitive ie around threshold USD 115 </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Introductory level free courses are shown to popular, it gives potential subscribers exposure to other available courses of interest, can be effective to showcase new instructors</a:t>
            </a:r>
            <a:endParaRPr sz="2300">
              <a:solidFill>
                <a:schemeClr val="lt1"/>
              </a:solidFill>
            </a:endParaRPr>
          </a:p>
          <a:p>
            <a:pPr indent="0" lvl="0" marL="0" rtl="0" algn="just">
              <a:spcBef>
                <a:spcPts val="1200"/>
              </a:spcBef>
              <a:spcAft>
                <a:spcPts val="1200"/>
              </a:spcAft>
              <a:buNone/>
            </a:pPr>
            <a:r>
              <a:t/>
            </a:r>
            <a:endParaRPr sz="23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ph type="title"/>
          </p:nvPr>
        </p:nvSpPr>
        <p:spPr>
          <a:xfrm>
            <a:off x="924950" y="482025"/>
            <a:ext cx="6394500" cy="6837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SzPts val="990"/>
              <a:buNone/>
            </a:pPr>
            <a:r>
              <a:rPr lang="en" sz="2840"/>
              <a:t>9</a:t>
            </a:r>
            <a:r>
              <a:rPr lang="en" sz="2840"/>
              <a:t>. Next Steps </a:t>
            </a:r>
            <a:r>
              <a:rPr lang="en" sz="2840">
                <a:solidFill>
                  <a:schemeClr val="lt1"/>
                </a:solidFill>
              </a:rPr>
              <a:t>:</a:t>
            </a:r>
            <a:endParaRPr sz="2840">
              <a:solidFill>
                <a:schemeClr val="lt1"/>
              </a:solidFill>
            </a:endParaRPr>
          </a:p>
        </p:txBody>
      </p:sp>
      <p:sp>
        <p:nvSpPr>
          <p:cNvPr id="382" name="Google Shape;382;p30"/>
          <p:cNvSpPr txBox="1"/>
          <p:nvPr>
            <p:ph idx="4294967295" type="body"/>
          </p:nvPr>
        </p:nvSpPr>
        <p:spPr>
          <a:xfrm>
            <a:off x="924950" y="1253150"/>
            <a:ext cx="7705800" cy="3700800"/>
          </a:xfrm>
          <a:prstGeom prst="rect">
            <a:avLst/>
          </a:prstGeom>
        </p:spPr>
        <p:txBody>
          <a:bodyPr anchorCtr="0" anchor="t" bIns="91425" lIns="91425" spcFirstLastPara="1" rIns="91425" wrap="square" tIns="91425">
            <a:normAutofit/>
          </a:bodyPr>
          <a:lstStyle/>
          <a:p>
            <a:pPr indent="-374650" lvl="0" marL="457200" rtl="0" algn="just">
              <a:spcBef>
                <a:spcPts val="0"/>
              </a:spcBef>
              <a:spcAft>
                <a:spcPts val="0"/>
              </a:spcAft>
              <a:buClr>
                <a:schemeClr val="lt1"/>
              </a:buClr>
              <a:buSzPts val="2300"/>
              <a:buChar char="❏"/>
            </a:pPr>
            <a:r>
              <a:rPr lang="en" sz="2300">
                <a:solidFill>
                  <a:schemeClr val="lt1"/>
                </a:solidFill>
              </a:rPr>
              <a:t>To identify current trending courses to improve based  market demand (ie after the pandemic)</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Sentiment analysis on subscribers’ reviews to gauge their opinion and understand their course experience</a:t>
            </a:r>
            <a:endParaRPr sz="2300">
              <a:solidFill>
                <a:schemeClr val="lt1"/>
              </a:solidFill>
            </a:endParaRPr>
          </a:p>
          <a:p>
            <a:pPr indent="0" lvl="0" marL="0" rtl="0" algn="just">
              <a:spcBef>
                <a:spcPts val="1200"/>
              </a:spcBef>
              <a:spcAft>
                <a:spcPts val="1200"/>
              </a:spcAft>
              <a:buNone/>
            </a:pPr>
            <a:r>
              <a:t/>
            </a:r>
            <a:endParaRPr sz="23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4" name="Google Shape;284;p14"/>
          <p:cNvSpPr txBox="1"/>
          <p:nvPr>
            <p:ph type="title"/>
          </p:nvPr>
        </p:nvSpPr>
        <p:spPr>
          <a:xfrm>
            <a:off x="924950" y="482025"/>
            <a:ext cx="6059400" cy="68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lt1"/>
                </a:solidFill>
              </a:rPr>
              <a:t>Contents</a:t>
            </a:r>
            <a:r>
              <a:rPr lang="en">
                <a:solidFill>
                  <a:schemeClr val="lt1"/>
                </a:solidFill>
              </a:rPr>
              <a:t> :</a:t>
            </a:r>
            <a:endParaRPr>
              <a:solidFill>
                <a:schemeClr val="lt1"/>
              </a:solidFill>
            </a:endParaRPr>
          </a:p>
        </p:txBody>
      </p:sp>
      <p:sp>
        <p:nvSpPr>
          <p:cNvPr id="285" name="Google Shape;285;p14"/>
          <p:cNvSpPr txBox="1"/>
          <p:nvPr>
            <p:ph idx="1" type="body"/>
          </p:nvPr>
        </p:nvSpPr>
        <p:spPr>
          <a:xfrm>
            <a:off x="924950" y="1253150"/>
            <a:ext cx="4879200" cy="3526200"/>
          </a:xfrm>
          <a:prstGeom prst="rect">
            <a:avLst/>
          </a:prstGeom>
        </p:spPr>
        <p:txBody>
          <a:bodyPr anchorCtr="0" anchor="t" bIns="91425" lIns="91425" spcFirstLastPara="1" rIns="91425" wrap="square" tIns="91425">
            <a:normAutofit lnSpcReduction="10000"/>
          </a:bodyPr>
          <a:lstStyle/>
          <a:p>
            <a:pPr indent="-374650" lvl="0" marL="457200" rtl="0" algn="just">
              <a:spcBef>
                <a:spcPts val="0"/>
              </a:spcBef>
              <a:spcAft>
                <a:spcPts val="0"/>
              </a:spcAft>
              <a:buClr>
                <a:schemeClr val="lt1"/>
              </a:buClr>
              <a:buSzPts val="2300"/>
              <a:buAutoNum type="arabicPeriod"/>
            </a:pPr>
            <a:r>
              <a:rPr lang="en" sz="2300">
                <a:solidFill>
                  <a:schemeClr val="lt1"/>
                </a:solidFill>
              </a:rPr>
              <a:t>Business Problem</a:t>
            </a:r>
            <a:endParaRPr sz="2300">
              <a:solidFill>
                <a:schemeClr val="lt1"/>
              </a:solidFill>
            </a:endParaRPr>
          </a:p>
          <a:p>
            <a:pPr indent="-374650" lvl="0" marL="457200" rtl="0" algn="just">
              <a:spcBef>
                <a:spcPts val="0"/>
              </a:spcBef>
              <a:spcAft>
                <a:spcPts val="0"/>
              </a:spcAft>
              <a:buClr>
                <a:schemeClr val="lt1"/>
              </a:buClr>
              <a:buSzPts val="2300"/>
              <a:buAutoNum type="arabicPeriod"/>
            </a:pPr>
            <a:r>
              <a:rPr lang="en" sz="2300">
                <a:solidFill>
                  <a:schemeClr val="lt1"/>
                </a:solidFill>
              </a:rPr>
              <a:t>Background</a:t>
            </a:r>
            <a:endParaRPr sz="2300">
              <a:solidFill>
                <a:schemeClr val="lt1"/>
              </a:solidFill>
            </a:endParaRPr>
          </a:p>
          <a:p>
            <a:pPr indent="-374650" lvl="0" marL="457200" rtl="0" algn="just">
              <a:spcBef>
                <a:spcPts val="0"/>
              </a:spcBef>
              <a:spcAft>
                <a:spcPts val="0"/>
              </a:spcAft>
              <a:buClr>
                <a:schemeClr val="lt1"/>
              </a:buClr>
              <a:buSzPts val="2300"/>
              <a:buAutoNum type="arabicPeriod"/>
            </a:pPr>
            <a:r>
              <a:rPr lang="en" sz="2300">
                <a:solidFill>
                  <a:schemeClr val="lt1"/>
                </a:solidFill>
              </a:rPr>
              <a:t>Data Problem</a:t>
            </a:r>
            <a:endParaRPr sz="2300">
              <a:solidFill>
                <a:schemeClr val="lt1"/>
              </a:solidFill>
            </a:endParaRPr>
          </a:p>
          <a:p>
            <a:pPr indent="-374650" lvl="0" marL="457200" rtl="0" algn="just">
              <a:spcBef>
                <a:spcPts val="0"/>
              </a:spcBef>
              <a:spcAft>
                <a:spcPts val="0"/>
              </a:spcAft>
              <a:buClr>
                <a:schemeClr val="lt1"/>
              </a:buClr>
              <a:buSzPts val="2300"/>
              <a:buAutoNum type="arabicPeriod"/>
            </a:pPr>
            <a:r>
              <a:rPr lang="en" sz="2300">
                <a:solidFill>
                  <a:schemeClr val="lt1"/>
                </a:solidFill>
              </a:rPr>
              <a:t>Stakeholders</a:t>
            </a:r>
            <a:endParaRPr sz="2300">
              <a:solidFill>
                <a:schemeClr val="lt1"/>
              </a:solidFill>
            </a:endParaRPr>
          </a:p>
          <a:p>
            <a:pPr indent="-374650" lvl="0" marL="457200" rtl="0" algn="just">
              <a:spcBef>
                <a:spcPts val="0"/>
              </a:spcBef>
              <a:spcAft>
                <a:spcPts val="0"/>
              </a:spcAft>
              <a:buClr>
                <a:schemeClr val="lt1"/>
              </a:buClr>
              <a:buSzPts val="2300"/>
              <a:buAutoNum type="arabicPeriod"/>
            </a:pPr>
            <a:r>
              <a:rPr lang="en" sz="2300">
                <a:solidFill>
                  <a:schemeClr val="lt1"/>
                </a:solidFill>
              </a:rPr>
              <a:t>Data set</a:t>
            </a:r>
            <a:endParaRPr sz="2300">
              <a:solidFill>
                <a:schemeClr val="lt1"/>
              </a:solidFill>
            </a:endParaRPr>
          </a:p>
          <a:p>
            <a:pPr indent="-374650" lvl="0" marL="457200" rtl="0" algn="just">
              <a:spcBef>
                <a:spcPts val="0"/>
              </a:spcBef>
              <a:spcAft>
                <a:spcPts val="0"/>
              </a:spcAft>
              <a:buClr>
                <a:schemeClr val="lt1"/>
              </a:buClr>
              <a:buSzPts val="2300"/>
              <a:buAutoNum type="arabicPeriod"/>
            </a:pPr>
            <a:r>
              <a:rPr lang="en" sz="2300">
                <a:solidFill>
                  <a:schemeClr val="lt1"/>
                </a:solidFill>
              </a:rPr>
              <a:t>Analysis</a:t>
            </a:r>
            <a:endParaRPr sz="2300">
              <a:solidFill>
                <a:schemeClr val="lt1"/>
              </a:solidFill>
            </a:endParaRPr>
          </a:p>
          <a:p>
            <a:pPr indent="-374650" lvl="0" marL="457200" rtl="0" algn="just">
              <a:spcBef>
                <a:spcPts val="0"/>
              </a:spcBef>
              <a:spcAft>
                <a:spcPts val="0"/>
              </a:spcAft>
              <a:buClr>
                <a:schemeClr val="lt1"/>
              </a:buClr>
              <a:buSzPts val="2300"/>
              <a:buAutoNum type="arabicPeriod"/>
            </a:pPr>
            <a:r>
              <a:rPr lang="en" sz="2300">
                <a:solidFill>
                  <a:schemeClr val="lt1"/>
                </a:solidFill>
              </a:rPr>
              <a:t>Results </a:t>
            </a:r>
            <a:endParaRPr sz="2300">
              <a:solidFill>
                <a:schemeClr val="lt1"/>
              </a:solidFill>
            </a:endParaRPr>
          </a:p>
          <a:p>
            <a:pPr indent="-374650" lvl="0" marL="457200" rtl="0" algn="just">
              <a:spcBef>
                <a:spcPts val="0"/>
              </a:spcBef>
              <a:spcAft>
                <a:spcPts val="0"/>
              </a:spcAft>
              <a:buClr>
                <a:schemeClr val="lt1"/>
              </a:buClr>
              <a:buSzPts val="2300"/>
              <a:buAutoNum type="arabicPeriod"/>
            </a:pPr>
            <a:r>
              <a:rPr lang="en" sz="2300">
                <a:solidFill>
                  <a:schemeClr val="lt1"/>
                </a:solidFill>
              </a:rPr>
              <a:t>Recommendations</a:t>
            </a:r>
            <a:endParaRPr sz="2300">
              <a:solidFill>
                <a:schemeClr val="lt1"/>
              </a:solidFill>
            </a:endParaRPr>
          </a:p>
          <a:p>
            <a:pPr indent="-374650" lvl="0" marL="457200" rtl="0" algn="just">
              <a:spcBef>
                <a:spcPts val="0"/>
              </a:spcBef>
              <a:spcAft>
                <a:spcPts val="0"/>
              </a:spcAft>
              <a:buClr>
                <a:schemeClr val="lt1"/>
              </a:buClr>
              <a:buSzPts val="2300"/>
              <a:buAutoNum type="arabicPeriod"/>
            </a:pPr>
            <a:r>
              <a:rPr lang="en" sz="2300">
                <a:solidFill>
                  <a:schemeClr val="lt1"/>
                </a:solidFill>
              </a:rPr>
              <a:t>Next Steps</a:t>
            </a:r>
            <a:endParaRPr sz="2300">
              <a:solidFill>
                <a:schemeClr val="lt1"/>
              </a:solidFill>
            </a:endParaRPr>
          </a:p>
        </p:txBody>
      </p:sp>
      <p:pic>
        <p:nvPicPr>
          <p:cNvPr id="286" name="Google Shape;286;p14"/>
          <p:cNvPicPr preferRelativeResize="0"/>
          <p:nvPr/>
        </p:nvPicPr>
        <p:blipFill>
          <a:blip r:embed="rId3">
            <a:alphaModFix amt="20000"/>
          </a:blip>
          <a:stretch>
            <a:fillRect/>
          </a:stretch>
        </p:blipFill>
        <p:spPr>
          <a:xfrm>
            <a:off x="96" y="-131125"/>
            <a:ext cx="9143905" cy="607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924950" y="482025"/>
            <a:ext cx="6059400" cy="683700"/>
          </a:xfrm>
          <a:prstGeom prst="rect">
            <a:avLst/>
          </a:prstGeom>
        </p:spPr>
        <p:txBody>
          <a:bodyPr anchorCtr="0" anchor="t" bIns="91425" lIns="91425" spcFirstLastPara="1" rIns="91425" wrap="square" tIns="91425">
            <a:normAutofit/>
          </a:bodyPr>
          <a:lstStyle/>
          <a:p>
            <a:pPr indent="-406400" lvl="0" marL="457200" rtl="0" algn="just">
              <a:spcBef>
                <a:spcPts val="0"/>
              </a:spcBef>
              <a:spcAft>
                <a:spcPts val="0"/>
              </a:spcAft>
              <a:buClr>
                <a:schemeClr val="lt1"/>
              </a:buClr>
              <a:buSzPts val="2800"/>
              <a:buAutoNum type="arabicPeriod"/>
            </a:pPr>
            <a:r>
              <a:rPr lang="en">
                <a:solidFill>
                  <a:schemeClr val="lt1"/>
                </a:solidFill>
              </a:rPr>
              <a:t>Business Problem :</a:t>
            </a:r>
            <a:endParaRPr>
              <a:solidFill>
                <a:schemeClr val="lt1"/>
              </a:solidFill>
            </a:endParaRPr>
          </a:p>
        </p:txBody>
      </p:sp>
      <p:sp>
        <p:nvSpPr>
          <p:cNvPr id="292" name="Google Shape;292;p15"/>
          <p:cNvSpPr txBox="1"/>
          <p:nvPr>
            <p:ph idx="1" type="body"/>
          </p:nvPr>
        </p:nvSpPr>
        <p:spPr>
          <a:xfrm>
            <a:off x="924950" y="1253150"/>
            <a:ext cx="7312500" cy="3526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2300">
                <a:solidFill>
                  <a:schemeClr val="lt1"/>
                </a:solidFill>
              </a:rPr>
              <a:t>Recently the newly appointed global Director of Sales in HQ has requested an analysis for the courses offered under </a:t>
            </a:r>
            <a:r>
              <a:rPr lang="en" sz="2300">
                <a:solidFill>
                  <a:schemeClr val="lt1"/>
                </a:solidFill>
              </a:rPr>
              <a:t>Category</a:t>
            </a:r>
            <a:r>
              <a:rPr lang="en" sz="2300">
                <a:solidFill>
                  <a:schemeClr val="lt1"/>
                </a:solidFill>
              </a:rPr>
              <a:t> : “Development” in India under his portfolio as he feels there is room for improvement.</a:t>
            </a:r>
            <a:endParaRPr sz="2300">
              <a:solidFill>
                <a:schemeClr val="lt1"/>
              </a:solidFill>
            </a:endParaRPr>
          </a:p>
          <a:p>
            <a:pPr indent="0" lvl="0" marL="0" rtl="0" algn="just">
              <a:spcBef>
                <a:spcPts val="1200"/>
              </a:spcBef>
              <a:spcAft>
                <a:spcPts val="1200"/>
              </a:spcAft>
              <a:buNone/>
            </a:pPr>
            <a:r>
              <a:rPr lang="en" sz="2300">
                <a:solidFill>
                  <a:schemeClr val="lt1"/>
                </a:solidFill>
              </a:rPr>
              <a:t>His main concerns are looking into ways at increasing sales and he hopes to gain additional insights with the analysis to help with overall strategy for his sales team in India. </a:t>
            </a:r>
            <a:endParaRPr sz="23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924950" y="482025"/>
            <a:ext cx="6059400" cy="6837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SzPts val="990"/>
              <a:buNone/>
            </a:pPr>
            <a:r>
              <a:rPr lang="en" sz="2840"/>
              <a:t>2. </a:t>
            </a:r>
            <a:r>
              <a:rPr lang="en" sz="2840"/>
              <a:t>Background </a:t>
            </a:r>
            <a:r>
              <a:rPr lang="en" sz="2840">
                <a:solidFill>
                  <a:schemeClr val="lt1"/>
                </a:solidFill>
              </a:rPr>
              <a:t>:</a:t>
            </a:r>
            <a:endParaRPr sz="2840">
              <a:solidFill>
                <a:schemeClr val="lt1"/>
              </a:solidFill>
            </a:endParaRPr>
          </a:p>
        </p:txBody>
      </p:sp>
      <p:sp>
        <p:nvSpPr>
          <p:cNvPr id="298" name="Google Shape;298;p16"/>
          <p:cNvSpPr txBox="1"/>
          <p:nvPr>
            <p:ph idx="4294967295" type="body"/>
          </p:nvPr>
        </p:nvSpPr>
        <p:spPr>
          <a:xfrm>
            <a:off x="924950" y="1253150"/>
            <a:ext cx="7385400" cy="37302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sz="2300">
                <a:solidFill>
                  <a:schemeClr val="lt1"/>
                </a:solidFill>
              </a:rPr>
              <a:t>The company is an American massive open online course (MOCC) provider aimed at professional adults and students with hubs across the globe.</a:t>
            </a:r>
            <a:endParaRPr sz="2300">
              <a:solidFill>
                <a:schemeClr val="lt1"/>
              </a:solidFill>
            </a:endParaRPr>
          </a:p>
          <a:p>
            <a:pPr indent="0" lvl="0" marL="0" rtl="0" algn="just">
              <a:spcBef>
                <a:spcPts val="1200"/>
              </a:spcBef>
              <a:spcAft>
                <a:spcPts val="0"/>
              </a:spcAft>
              <a:buNone/>
            </a:pPr>
            <a:r>
              <a:rPr lang="en" sz="2300">
                <a:solidFill>
                  <a:schemeClr val="lt1"/>
                </a:solidFill>
              </a:rPr>
              <a:t>Through a platform that allows instructors to build online courses on their preferred topics and courses are offered across a breadth of categories and are either paid or free.</a:t>
            </a:r>
            <a:endParaRPr sz="2300">
              <a:solidFill>
                <a:schemeClr val="lt1"/>
              </a:solidFill>
            </a:endParaRPr>
          </a:p>
          <a:p>
            <a:pPr indent="0" lvl="0" marL="0" rtl="0" algn="just">
              <a:spcBef>
                <a:spcPts val="1200"/>
              </a:spcBef>
              <a:spcAft>
                <a:spcPts val="1200"/>
              </a:spcAft>
              <a:buNone/>
            </a:pPr>
            <a:r>
              <a:rPr lang="en" sz="2300">
                <a:solidFill>
                  <a:schemeClr val="lt1"/>
                </a:solidFill>
              </a:rPr>
              <a:t>Development Category has courses from Finance, Accounting, </a:t>
            </a:r>
            <a:r>
              <a:rPr lang="en" sz="2300">
                <a:solidFill>
                  <a:schemeClr val="lt1"/>
                </a:solidFill>
              </a:rPr>
              <a:t>Bookkeeping</a:t>
            </a:r>
            <a:r>
              <a:rPr lang="en" sz="2300">
                <a:solidFill>
                  <a:schemeClr val="lt1"/>
                </a:solidFill>
              </a:rPr>
              <a:t>, Compliance, </a:t>
            </a:r>
            <a:r>
              <a:rPr lang="en" sz="2300">
                <a:solidFill>
                  <a:schemeClr val="lt1"/>
                </a:solidFill>
              </a:rPr>
              <a:t>Cryptocurrency</a:t>
            </a:r>
            <a:r>
              <a:rPr lang="en" sz="2300">
                <a:solidFill>
                  <a:schemeClr val="lt1"/>
                </a:solidFill>
              </a:rPr>
              <a:t>, Blockchain, Economics, Investing &amp; Trading, Taxes and etc.</a:t>
            </a:r>
            <a:endParaRPr sz="23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924950" y="482025"/>
            <a:ext cx="6059400" cy="6837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SzPts val="990"/>
              <a:buNone/>
            </a:pPr>
            <a:r>
              <a:rPr lang="en" sz="2840"/>
              <a:t>3. Data Problem </a:t>
            </a:r>
            <a:r>
              <a:rPr lang="en" sz="2840">
                <a:solidFill>
                  <a:schemeClr val="lt1"/>
                </a:solidFill>
              </a:rPr>
              <a:t>:</a:t>
            </a:r>
            <a:endParaRPr sz="2840">
              <a:solidFill>
                <a:schemeClr val="lt1"/>
              </a:solidFill>
            </a:endParaRPr>
          </a:p>
        </p:txBody>
      </p:sp>
      <p:sp>
        <p:nvSpPr>
          <p:cNvPr id="304" name="Google Shape;304;p17"/>
          <p:cNvSpPr txBox="1"/>
          <p:nvPr>
            <p:ph idx="4294967295" type="body"/>
          </p:nvPr>
        </p:nvSpPr>
        <p:spPr>
          <a:xfrm>
            <a:off x="924950" y="1253150"/>
            <a:ext cx="7705800" cy="370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300">
                <a:solidFill>
                  <a:schemeClr val="lt1"/>
                </a:solidFill>
              </a:rPr>
              <a:t>You are part of the Analytics team </a:t>
            </a:r>
            <a:r>
              <a:rPr lang="en" sz="2300">
                <a:solidFill>
                  <a:schemeClr val="lt1"/>
                </a:solidFill>
              </a:rPr>
              <a:t>based in USA HQ </a:t>
            </a:r>
            <a:r>
              <a:rPr lang="en" sz="2300">
                <a:solidFill>
                  <a:schemeClr val="lt1"/>
                </a:solidFill>
              </a:rPr>
              <a:t>tasked with this project. Below are key areas of focus after discussion with the team :</a:t>
            </a:r>
            <a:endParaRPr sz="2300">
              <a:solidFill>
                <a:schemeClr val="lt1"/>
              </a:solidFill>
            </a:endParaRPr>
          </a:p>
          <a:p>
            <a:pPr indent="-374650" lvl="0" marL="457200" rtl="0" algn="just">
              <a:spcBef>
                <a:spcPts val="1200"/>
              </a:spcBef>
              <a:spcAft>
                <a:spcPts val="0"/>
              </a:spcAft>
              <a:buClr>
                <a:schemeClr val="lt1"/>
              </a:buClr>
              <a:buSzPts val="2300"/>
              <a:buChar char="❏"/>
            </a:pPr>
            <a:r>
              <a:rPr lang="en" sz="2300">
                <a:solidFill>
                  <a:schemeClr val="lt1"/>
                </a:solidFill>
              </a:rPr>
              <a:t>Which courses are generating highest sales?</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What kind of courses are more popular?</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Are prices a factor?</a:t>
            </a:r>
            <a:endParaRPr sz="2300">
              <a:solidFill>
                <a:schemeClr val="lt1"/>
              </a:solidFill>
            </a:endParaRPr>
          </a:p>
          <a:p>
            <a:pPr indent="-374650" lvl="0" marL="457200" rtl="0" algn="just">
              <a:spcBef>
                <a:spcPts val="0"/>
              </a:spcBef>
              <a:spcAft>
                <a:spcPts val="0"/>
              </a:spcAft>
              <a:buClr>
                <a:schemeClr val="lt1"/>
              </a:buClr>
              <a:buSzPts val="2300"/>
              <a:buChar char="❏"/>
            </a:pPr>
            <a:r>
              <a:rPr lang="en" sz="2300">
                <a:solidFill>
                  <a:schemeClr val="lt1"/>
                </a:solidFill>
              </a:rPr>
              <a:t>Does ratings and reviews influence the courses’ sales?</a:t>
            </a:r>
            <a:endParaRPr sz="23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924950" y="482025"/>
            <a:ext cx="6059400" cy="6837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SzPts val="990"/>
              <a:buNone/>
            </a:pPr>
            <a:r>
              <a:rPr lang="en" sz="2840"/>
              <a:t>4. Stakeholders</a:t>
            </a:r>
            <a:r>
              <a:rPr lang="en" sz="2840"/>
              <a:t> </a:t>
            </a:r>
            <a:r>
              <a:rPr lang="en" sz="2840">
                <a:solidFill>
                  <a:schemeClr val="lt1"/>
                </a:solidFill>
              </a:rPr>
              <a:t>:</a:t>
            </a:r>
            <a:endParaRPr sz="2840">
              <a:solidFill>
                <a:schemeClr val="lt1"/>
              </a:solidFill>
            </a:endParaRPr>
          </a:p>
        </p:txBody>
      </p:sp>
      <p:sp>
        <p:nvSpPr>
          <p:cNvPr id="310" name="Google Shape;310;p18"/>
          <p:cNvSpPr txBox="1"/>
          <p:nvPr>
            <p:ph idx="1" type="body"/>
          </p:nvPr>
        </p:nvSpPr>
        <p:spPr>
          <a:xfrm>
            <a:off x="924950" y="1253150"/>
            <a:ext cx="7705800" cy="3700800"/>
          </a:xfrm>
          <a:prstGeom prst="rect">
            <a:avLst/>
          </a:prstGeom>
        </p:spPr>
        <p:txBody>
          <a:bodyPr anchorCtr="0" anchor="t" bIns="91425" lIns="91425" spcFirstLastPara="1" rIns="91425" wrap="square" tIns="91425">
            <a:normAutofit/>
          </a:bodyPr>
          <a:lstStyle/>
          <a:p>
            <a:pPr indent="-374650" lvl="0" marL="457200" rtl="0" algn="just">
              <a:spcBef>
                <a:spcPts val="0"/>
              </a:spcBef>
              <a:spcAft>
                <a:spcPts val="0"/>
              </a:spcAft>
              <a:buSzPts val="2300"/>
              <a:buChar char="❏"/>
            </a:pPr>
            <a:r>
              <a:rPr lang="en" sz="2300"/>
              <a:t>Global </a:t>
            </a:r>
            <a:r>
              <a:rPr lang="en" sz="2300"/>
              <a:t>Director of Sales in USA HQ</a:t>
            </a:r>
            <a:endParaRPr sz="2300">
              <a:solidFill>
                <a:schemeClr val="lt1"/>
              </a:solidFill>
            </a:endParaRPr>
          </a:p>
          <a:p>
            <a:pPr indent="-374650" lvl="0" marL="457200" rtl="0" algn="just">
              <a:spcBef>
                <a:spcPts val="0"/>
              </a:spcBef>
              <a:spcAft>
                <a:spcPts val="0"/>
              </a:spcAft>
              <a:buClr>
                <a:schemeClr val="lt1"/>
              </a:buClr>
              <a:buSzPts val="2300"/>
              <a:buChar char="❏"/>
            </a:pPr>
            <a:r>
              <a:rPr lang="en" sz="2300"/>
              <a:t>Sales Team in India</a:t>
            </a:r>
            <a:endParaRPr sz="2300"/>
          </a:p>
          <a:p>
            <a:pPr indent="-374650" lvl="0" marL="457200" rtl="0" algn="just">
              <a:spcBef>
                <a:spcPts val="0"/>
              </a:spcBef>
              <a:spcAft>
                <a:spcPts val="0"/>
              </a:spcAft>
              <a:buSzPts val="2300"/>
              <a:buChar char="❏"/>
            </a:pPr>
            <a:r>
              <a:rPr lang="en" sz="2300"/>
              <a:t>Analytics team</a:t>
            </a:r>
            <a:endParaRPr sz="23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924950" y="482025"/>
            <a:ext cx="6059400" cy="6837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SzPts val="990"/>
              <a:buNone/>
            </a:pPr>
            <a:r>
              <a:rPr lang="en" sz="2840"/>
              <a:t>5. Data Set </a:t>
            </a:r>
            <a:r>
              <a:rPr lang="en" sz="2840">
                <a:solidFill>
                  <a:schemeClr val="lt1"/>
                </a:solidFill>
              </a:rPr>
              <a:t>: From 20</a:t>
            </a:r>
            <a:r>
              <a:rPr lang="en" sz="2840"/>
              <a:t>10 to 2020</a:t>
            </a:r>
            <a:endParaRPr sz="2840">
              <a:solidFill>
                <a:schemeClr val="lt1"/>
              </a:solidFill>
            </a:endParaRPr>
          </a:p>
        </p:txBody>
      </p:sp>
      <p:pic>
        <p:nvPicPr>
          <p:cNvPr id="316" name="Google Shape;316;p19"/>
          <p:cNvPicPr preferRelativeResize="0"/>
          <p:nvPr/>
        </p:nvPicPr>
        <p:blipFill>
          <a:blip r:embed="rId3">
            <a:alphaModFix/>
          </a:blip>
          <a:stretch>
            <a:fillRect/>
          </a:stretch>
        </p:blipFill>
        <p:spPr>
          <a:xfrm>
            <a:off x="1833963" y="1165725"/>
            <a:ext cx="5476071" cy="367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924950" y="482025"/>
            <a:ext cx="7734900" cy="68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SzPts val="990"/>
              <a:buNone/>
            </a:pPr>
            <a:r>
              <a:rPr lang="en" sz="2840">
                <a:solidFill>
                  <a:schemeClr val="lt1"/>
                </a:solidFill>
              </a:rPr>
              <a:t>6. Analysis </a:t>
            </a:r>
            <a:r>
              <a:rPr lang="en" sz="2840">
                <a:solidFill>
                  <a:schemeClr val="lt1"/>
                </a:solidFill>
              </a:rPr>
              <a:t>: Total Sales</a:t>
            </a:r>
            <a:endParaRPr sz="2840">
              <a:solidFill>
                <a:schemeClr val="lt1"/>
              </a:solidFill>
            </a:endParaRPr>
          </a:p>
        </p:txBody>
      </p:sp>
      <p:pic>
        <p:nvPicPr>
          <p:cNvPr id="322" name="Google Shape;322;p20"/>
          <p:cNvPicPr preferRelativeResize="0"/>
          <p:nvPr/>
        </p:nvPicPr>
        <p:blipFill>
          <a:blip r:embed="rId3">
            <a:alphaModFix/>
          </a:blip>
          <a:stretch>
            <a:fillRect/>
          </a:stretch>
        </p:blipFill>
        <p:spPr>
          <a:xfrm>
            <a:off x="1016775" y="1165725"/>
            <a:ext cx="7415252" cy="367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924950" y="482025"/>
            <a:ext cx="7734900" cy="683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SzPct val="34859"/>
              <a:buNone/>
            </a:pPr>
            <a:r>
              <a:rPr lang="en" sz="2840">
                <a:solidFill>
                  <a:schemeClr val="lt1"/>
                </a:solidFill>
              </a:rPr>
              <a:t>6. Analysis : Which courses are generating the highest sales?</a:t>
            </a:r>
            <a:endParaRPr sz="2840">
              <a:solidFill>
                <a:schemeClr val="lt1"/>
              </a:solidFill>
            </a:endParaRPr>
          </a:p>
        </p:txBody>
      </p:sp>
      <p:pic>
        <p:nvPicPr>
          <p:cNvPr id="328" name="Google Shape;328;p21"/>
          <p:cNvPicPr preferRelativeResize="0"/>
          <p:nvPr/>
        </p:nvPicPr>
        <p:blipFill>
          <a:blip r:embed="rId3">
            <a:alphaModFix/>
          </a:blip>
          <a:stretch>
            <a:fillRect/>
          </a:stretch>
        </p:blipFill>
        <p:spPr>
          <a:xfrm>
            <a:off x="1016775" y="1355150"/>
            <a:ext cx="7415252" cy="367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