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0794F-60F6-9910-3F1F-85457828C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72DE4D-889E-1BA4-5812-9C2908514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2D15E-09E8-064C-67A2-67DD92C5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77F52-5807-0DFB-CAC9-5CA469A6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3E1C9-CC95-AC08-E51D-4328DE41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7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3B308-5ED8-A6EC-35BE-6C1AF26B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6A3611-DAB1-8C7A-1621-AFBB1A394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D2C2C-1453-F1BB-259E-F5E510D1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D1295-9C09-AFEF-60C0-D15750B8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5B1F2-B7DB-B26B-7D8A-B49BA6D2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F16EDC-3991-9AB1-70B4-270F928BB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C270B0-18A6-6132-B3F5-6A8BF9FAA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5F9EB-2353-A20A-837C-19A0E359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EBB7F-27BE-C07F-8963-B2A8A258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92E62-5853-6E18-A735-8EF3C269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6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A7442-F790-785B-7EC7-2130285A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780F3-C6CE-8608-B20F-2C17070E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5DE5B-92FA-E75D-709C-DDDDF71F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7286F-48B7-9405-EC68-0C03979B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F83F2-1965-E88D-F8AB-1E934F41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7CCA0-9BC4-29F2-6773-F61DCC7C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63D26-3F95-2A51-0685-2EB945C28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4CD22-8490-3F9D-2FB7-8E1AFA19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3CC7C-B2D5-8050-ADBD-6320DF8D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E2E9C-8202-3FBA-C6B6-C068B5B3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9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5AF8E-EA6A-EA24-16B2-E06625E7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6C1DB-90E7-B6BD-E838-A7CD13602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D3895F-88F2-F45A-CE72-D1744F56C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C41EC3-5B9C-C3A2-3C19-C15CCAAB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2507D2-7E43-65F8-C70E-AFFD2684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46DE5B-ED16-B6F9-C3F2-5E79016C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1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A7179-15F4-E302-15F0-42AC2039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C4B70-DADE-4F78-AE49-84DAE71A9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3A13D6-BD62-DF4D-EADF-620F3CDB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60F707-D53E-DB87-140F-6ACC982A5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6E2D80-830D-ADED-F450-77B9D00BC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4F1274-E64E-4B8C-F575-8CA276B1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5157CF-33DF-DB07-0F50-62168FDE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A426DD-A2AA-08EF-E69C-C330330F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17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0BBC2-7FAD-E942-4B42-F1372BAD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7BD5AE-19AA-EAD9-1B22-62FCE59F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6789FB-3134-1BCF-E507-254F1A87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98085-4ABD-BCBC-7EE7-DC8B374E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0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861D1D-262C-A8F5-E9F0-7BE4A202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1FF129-88FC-D2F4-61F7-FF740F98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839F7-A4D8-9524-788F-24205E21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64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8ACCF-59EB-2B9F-B845-7733CEEE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00A6F-577F-5F3E-AFCD-5E02823C0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7F3615-6CE8-A604-39C9-3D307E937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74B6B-39F2-C837-76AC-C5D5CAAC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A9E906-433D-2DD3-713A-707FC1F7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ECD69D-2527-2C0B-8033-4E76BAB3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64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A88C6-29EA-3471-79CD-495DDBA7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D80BFC-E537-E3CE-BE97-340C2EE96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A5BF4-2AC7-A262-2524-A9E87A96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58141-726C-EBE5-1697-D0F9EABF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E2B2F0-220A-E91B-AA76-27092A8C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FA61E-E5B1-E33F-9386-D9CB681C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8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D8F8AB-E2AD-CEBE-C010-B6780ED4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375B41-B9B6-CB1E-7BEA-DD83BEA4D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EE6FF-9410-503C-5871-0938F87F6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CE016-DEB9-4990-9808-AF2580FF8F6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7C047-E9DB-47EE-A70C-4D08F3A92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353C5-9647-77FF-C3BB-EE31D273D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6A63E-A0B0-46B2-0E55-F21E00C11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“学生管理系统” 架构设计</a:t>
            </a:r>
          </a:p>
        </p:txBody>
      </p:sp>
    </p:spTree>
    <p:extLst>
      <p:ext uri="{BB962C8B-B14F-4D97-AF65-F5344CB8AC3E}">
        <p14:creationId xmlns:p14="http://schemas.microsoft.com/office/powerpoint/2010/main" val="138101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F408A57-0EA6-FC69-D3A3-7CD5B240F660}"/>
              </a:ext>
            </a:extLst>
          </p:cNvPr>
          <p:cNvSpPr/>
          <p:nvPr/>
        </p:nvSpPr>
        <p:spPr>
          <a:xfrm>
            <a:off x="3634210" y="1381489"/>
            <a:ext cx="5118040" cy="4402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E13C1E-BCA2-FB15-DBB1-8FB2DD3A02EC}"/>
              </a:ext>
            </a:extLst>
          </p:cNvPr>
          <p:cNvSpPr/>
          <p:nvPr/>
        </p:nvSpPr>
        <p:spPr>
          <a:xfrm>
            <a:off x="4559444" y="1695339"/>
            <a:ext cx="3267572" cy="36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学生管理系统模块划分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999A4E-0BC2-5530-2C3D-45C1D6139A7D}"/>
              </a:ext>
            </a:extLst>
          </p:cNvPr>
          <p:cNvSpPr/>
          <p:nvPr/>
        </p:nvSpPr>
        <p:spPr>
          <a:xfrm>
            <a:off x="3811908" y="2520899"/>
            <a:ext cx="1435148" cy="5471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单点登录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AF4D76-E055-EADA-7593-E1DEBCE64D58}"/>
              </a:ext>
            </a:extLst>
          </p:cNvPr>
          <p:cNvSpPr/>
          <p:nvPr/>
        </p:nvSpPr>
        <p:spPr>
          <a:xfrm>
            <a:off x="3811908" y="4524473"/>
            <a:ext cx="1435148" cy="5471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通知平台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B569C0-430A-FD18-5009-46C635B598A2}"/>
              </a:ext>
            </a:extLst>
          </p:cNvPr>
          <p:cNvSpPr/>
          <p:nvPr/>
        </p:nvSpPr>
        <p:spPr>
          <a:xfrm>
            <a:off x="3811908" y="3522686"/>
            <a:ext cx="1435148" cy="547106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学生管理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8ED761-E5C9-ED8B-B530-E2A49F2B868E}"/>
              </a:ext>
            </a:extLst>
          </p:cNvPr>
          <p:cNvSpPr/>
          <p:nvPr/>
        </p:nvSpPr>
        <p:spPr>
          <a:xfrm>
            <a:off x="5466634" y="3522686"/>
            <a:ext cx="1435148" cy="547106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考试管理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3C339E-67F3-F8CF-24A7-5D7C105AD524}"/>
              </a:ext>
            </a:extLst>
          </p:cNvPr>
          <p:cNvSpPr/>
          <p:nvPr/>
        </p:nvSpPr>
        <p:spPr>
          <a:xfrm>
            <a:off x="7109442" y="3528465"/>
            <a:ext cx="1435148" cy="547106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课程管理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80E615-B89A-F71B-D35C-2F0E26C41C61}"/>
              </a:ext>
            </a:extLst>
          </p:cNvPr>
          <p:cNvSpPr/>
          <p:nvPr/>
        </p:nvSpPr>
        <p:spPr>
          <a:xfrm>
            <a:off x="7109442" y="2520899"/>
            <a:ext cx="1435148" cy="547106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权限管理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56CDD3-3F97-F5E3-03BD-C17BB3641958}"/>
              </a:ext>
            </a:extLst>
          </p:cNvPr>
          <p:cNvSpPr/>
          <p:nvPr/>
        </p:nvSpPr>
        <p:spPr>
          <a:xfrm>
            <a:off x="5449852" y="2529855"/>
            <a:ext cx="1435148" cy="5471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用户管理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07F53C-E840-2B07-76F4-7E13855FCF08}"/>
              </a:ext>
            </a:extLst>
          </p:cNvPr>
          <p:cNvSpPr/>
          <p:nvPr/>
        </p:nvSpPr>
        <p:spPr>
          <a:xfrm>
            <a:off x="5475656" y="4535948"/>
            <a:ext cx="1435148" cy="5471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soa</a:t>
            </a:r>
            <a:r>
              <a:rPr lang="zh-CN" altLang="en-US" dirty="0"/>
              <a:t>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F1F310-2842-3791-2636-273DF1A3FBF2}"/>
              </a:ext>
            </a:extLst>
          </p:cNvPr>
          <p:cNvSpPr/>
          <p:nvPr/>
        </p:nvSpPr>
        <p:spPr>
          <a:xfrm>
            <a:off x="7139404" y="4535948"/>
            <a:ext cx="1435148" cy="5471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系统维护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49FEFAB5-11AD-B6D3-97E0-45BD5FCE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46" y="87782"/>
            <a:ext cx="8925512" cy="70962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270159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F9F62-7D3E-2F91-C509-E7061BA3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46" y="87782"/>
            <a:ext cx="8925512" cy="70962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面向复杂度架构设计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B64AA8-E37B-A171-1E9A-E3DBD1615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77" y="4990223"/>
            <a:ext cx="848922" cy="1177337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7D67DAB-37FA-5AAA-8B73-9E5C0F8D8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78" y="3203650"/>
            <a:ext cx="848922" cy="11773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BEFED0-055A-B09F-B731-C33757BE4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557" y="3203649"/>
            <a:ext cx="848922" cy="11773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2093423-6EEF-8EAA-B97F-1E12AEF35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81" y="1181288"/>
            <a:ext cx="848922" cy="1177337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CF9653A-4B63-7A2B-7FE8-04C178A9EB9E}"/>
              </a:ext>
            </a:extLst>
          </p:cNvPr>
          <p:cNvCxnSpPr>
            <a:stCxn id="12" idx="2"/>
            <a:endCxn id="5" idx="0"/>
          </p:cNvCxnSpPr>
          <p:nvPr/>
        </p:nvCxnSpPr>
        <p:spPr>
          <a:xfrm flipH="1">
            <a:off x="3657838" y="4380987"/>
            <a:ext cx="1" cy="609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F091658-0E62-A810-A6E8-0CF17E94F093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>
            <a:off x="3653742" y="2358625"/>
            <a:ext cx="4097" cy="845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EDB6C19-EFAE-4A68-3217-F9EC45FA60A0}"/>
              </a:ext>
            </a:extLst>
          </p:cNvPr>
          <p:cNvSpPr/>
          <p:nvPr/>
        </p:nvSpPr>
        <p:spPr>
          <a:xfrm>
            <a:off x="1079080" y="1574942"/>
            <a:ext cx="1812416" cy="390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nginx</a:t>
            </a:r>
            <a:r>
              <a:rPr lang="zh-CN" altLang="en-US" sz="1050" dirty="0"/>
              <a:t>代理服务器，</a:t>
            </a:r>
            <a:r>
              <a:rPr lang="en-US" altLang="zh-CN" sz="1050" dirty="0" err="1"/>
              <a:t>dns</a:t>
            </a:r>
            <a:r>
              <a:rPr lang="zh-CN" altLang="en-US" sz="1050" dirty="0"/>
              <a:t>反向发布，存放前端静态文件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AE58CF2-D802-BC26-75FF-5FC19260CFDF}"/>
              </a:ext>
            </a:extLst>
          </p:cNvPr>
          <p:cNvSpPr/>
          <p:nvPr/>
        </p:nvSpPr>
        <p:spPr>
          <a:xfrm>
            <a:off x="1283741" y="3514078"/>
            <a:ext cx="1582732" cy="390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Web</a:t>
            </a:r>
            <a:r>
              <a:rPr lang="zh-CN" altLang="en-US" sz="1050" dirty="0"/>
              <a:t>应用主备式服务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68689A5-3E45-E51B-59AF-211DEEB5AC52}"/>
              </a:ext>
            </a:extLst>
          </p:cNvPr>
          <p:cNvSpPr/>
          <p:nvPr/>
        </p:nvSpPr>
        <p:spPr>
          <a:xfrm>
            <a:off x="1307794" y="5453215"/>
            <a:ext cx="1582732" cy="390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数据库采用</a:t>
            </a:r>
            <a:r>
              <a:rPr lang="en-US" altLang="zh-CN" sz="1050" dirty="0" err="1"/>
              <a:t>mysql</a:t>
            </a:r>
            <a:endParaRPr lang="zh-CN" altLang="en-US" sz="105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4E6F90C-C28A-8612-63BB-AFF245B769AB}"/>
              </a:ext>
            </a:extLst>
          </p:cNvPr>
          <p:cNvSpPr/>
          <p:nvPr/>
        </p:nvSpPr>
        <p:spPr>
          <a:xfrm>
            <a:off x="6443785" y="1512277"/>
            <a:ext cx="3458307" cy="200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优点：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应用高可用，在选课考试等高峰时期，可以稳定提供服务。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可以扩展性强，</a:t>
            </a:r>
            <a:r>
              <a:rPr lang="en-US" altLang="zh-CN" sz="1200" dirty="0"/>
              <a:t>web</a:t>
            </a:r>
            <a:r>
              <a:rPr lang="zh-CN" altLang="en-US" sz="1200" dirty="0"/>
              <a:t>服务器可以横向扩展</a:t>
            </a:r>
            <a:endParaRPr lang="en-US" altLang="zh-CN" sz="1200" dirty="0"/>
          </a:p>
          <a:p>
            <a:r>
              <a:rPr lang="zh-CN" altLang="en-US" sz="1200" dirty="0"/>
              <a:t>缺点</a:t>
            </a:r>
            <a:r>
              <a:rPr lang="en-US" altLang="zh-CN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需要考虑</a:t>
            </a:r>
            <a:r>
              <a:rPr lang="en-US" altLang="zh-CN" sz="1200" dirty="0"/>
              <a:t>session</a:t>
            </a:r>
            <a:r>
              <a:rPr lang="zh-CN" altLang="en-US" sz="1200" dirty="0"/>
              <a:t>一致性问题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数据库服务器只有一台，数据容易丢失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需要考虑多台机器重复执行业务逻辑的问题，系统复杂度高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A228014-D493-5A72-DD80-ADD530F39D21}"/>
              </a:ext>
            </a:extLst>
          </p:cNvPr>
          <p:cNvCxnSpPr>
            <a:cxnSpLocks/>
            <a:stCxn id="15" idx="3"/>
            <a:endCxn id="13" idx="0"/>
          </p:cNvCxnSpPr>
          <p:nvPr/>
        </p:nvCxnSpPr>
        <p:spPr>
          <a:xfrm>
            <a:off x="4078203" y="1769957"/>
            <a:ext cx="929815" cy="1433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969AC93-4810-7F4D-7AC5-D60ED13AC79E}"/>
              </a:ext>
            </a:extLst>
          </p:cNvPr>
          <p:cNvCxnSpPr>
            <a:cxnSpLocks/>
            <a:stCxn id="13" idx="2"/>
            <a:endCxn id="5" idx="3"/>
          </p:cNvCxnSpPr>
          <p:nvPr/>
        </p:nvCxnSpPr>
        <p:spPr>
          <a:xfrm flipH="1">
            <a:off x="4082299" y="4380986"/>
            <a:ext cx="925719" cy="11979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F9F62-7D3E-2F91-C509-E7061BA3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46" y="87782"/>
            <a:ext cx="8925512" cy="70962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面向复杂度架构设计 </a:t>
            </a:r>
            <a:r>
              <a:rPr lang="en-US" altLang="zh-CN" sz="2800" dirty="0"/>
              <a:t>–</a:t>
            </a:r>
            <a:r>
              <a:rPr lang="zh-CN" altLang="en-US" sz="2800" dirty="0"/>
              <a:t>备选架构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B64AA8-E37B-A171-1E9A-E3DBD1615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77" y="4990223"/>
            <a:ext cx="848922" cy="1177337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7D67DAB-37FA-5AAA-8B73-9E5C0F8D8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78" y="3203650"/>
            <a:ext cx="848922" cy="11773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2093423-6EEF-8EAA-B97F-1E12AEF35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81" y="1181288"/>
            <a:ext cx="848922" cy="1177337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CF9653A-4B63-7A2B-7FE8-04C178A9EB9E}"/>
              </a:ext>
            </a:extLst>
          </p:cNvPr>
          <p:cNvCxnSpPr>
            <a:stCxn id="12" idx="2"/>
            <a:endCxn id="5" idx="0"/>
          </p:cNvCxnSpPr>
          <p:nvPr/>
        </p:nvCxnSpPr>
        <p:spPr>
          <a:xfrm flipH="1">
            <a:off x="3657838" y="4380987"/>
            <a:ext cx="1" cy="609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F091658-0E62-A810-A6E8-0CF17E94F093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>
            <a:off x="3653742" y="2358625"/>
            <a:ext cx="4097" cy="845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EDB6C19-EFAE-4A68-3217-F9EC45FA60A0}"/>
              </a:ext>
            </a:extLst>
          </p:cNvPr>
          <p:cNvSpPr/>
          <p:nvPr/>
        </p:nvSpPr>
        <p:spPr>
          <a:xfrm>
            <a:off x="1079080" y="1574942"/>
            <a:ext cx="1812416" cy="390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nginx</a:t>
            </a:r>
            <a:r>
              <a:rPr lang="zh-CN" altLang="en-US" sz="1050" dirty="0"/>
              <a:t>代理服务器，</a:t>
            </a:r>
            <a:r>
              <a:rPr lang="en-US" altLang="zh-CN" sz="1050" dirty="0" err="1"/>
              <a:t>dns</a:t>
            </a:r>
            <a:r>
              <a:rPr lang="zh-CN" altLang="en-US" sz="1050" dirty="0"/>
              <a:t>反向发布，存放前端静态文件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AE58CF2-D802-BC26-75FF-5FC19260CFDF}"/>
              </a:ext>
            </a:extLst>
          </p:cNvPr>
          <p:cNvSpPr/>
          <p:nvPr/>
        </p:nvSpPr>
        <p:spPr>
          <a:xfrm>
            <a:off x="1283741" y="3514078"/>
            <a:ext cx="1582732" cy="390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Web</a:t>
            </a:r>
            <a:r>
              <a:rPr lang="zh-CN" altLang="en-US" sz="1050" dirty="0"/>
              <a:t>单体应用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68689A5-3E45-E51B-59AF-211DEEB5AC52}"/>
              </a:ext>
            </a:extLst>
          </p:cNvPr>
          <p:cNvSpPr/>
          <p:nvPr/>
        </p:nvSpPr>
        <p:spPr>
          <a:xfrm>
            <a:off x="1307794" y="5453215"/>
            <a:ext cx="1582732" cy="544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数据库采用</a:t>
            </a:r>
            <a:r>
              <a:rPr lang="en-US" altLang="zh-CN" sz="1050" dirty="0" err="1"/>
              <a:t>mysql</a:t>
            </a:r>
            <a:r>
              <a:rPr lang="zh-CN" altLang="en-US" sz="1050" dirty="0"/>
              <a:t>，数据库主备模式，保证数据安全</a:t>
            </a:r>
          </a:p>
        </p:txBody>
      </p:sp>
      <p:pic>
        <p:nvPicPr>
          <p:cNvPr id="30" name="内容占位符 4">
            <a:extLst>
              <a:ext uri="{FF2B5EF4-FFF2-40B4-BE49-F238E27FC236}">
                <a16:creationId xmlns:a16="http://schemas.microsoft.com/office/drawing/2014/main" id="{86C7F1F8-265F-8E15-F8DC-1A3056905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012" y="4990222"/>
            <a:ext cx="848922" cy="1177337"/>
          </a:xfrm>
          <a:prstGeom prst="rect">
            <a:avLst/>
          </a:prstGeom>
        </p:spPr>
      </p:pic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105799B-89F6-DD0D-2ED3-C581A855F75B}"/>
              </a:ext>
            </a:extLst>
          </p:cNvPr>
          <p:cNvCxnSpPr/>
          <p:nvPr/>
        </p:nvCxnSpPr>
        <p:spPr>
          <a:xfrm flipV="1">
            <a:off x="4078203" y="5578891"/>
            <a:ext cx="501257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9F8642E-A5C1-796F-7EA0-6A36672D3679}"/>
              </a:ext>
            </a:extLst>
          </p:cNvPr>
          <p:cNvSpPr/>
          <p:nvPr/>
        </p:nvSpPr>
        <p:spPr>
          <a:xfrm>
            <a:off x="6443785" y="1512277"/>
            <a:ext cx="3458307" cy="200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优点：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专门在数据库端做了主备设计，保证数据备份不会丢失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单体应用开发流程简单</a:t>
            </a:r>
            <a:endParaRPr lang="en-US" altLang="zh-CN" sz="1200" dirty="0"/>
          </a:p>
          <a:p>
            <a:r>
              <a:rPr lang="zh-CN" altLang="en-US" sz="1200" dirty="0"/>
              <a:t>缺点</a:t>
            </a:r>
            <a:r>
              <a:rPr lang="en-US" altLang="zh-CN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系统可用性不够，需要在选课考试等高峰时期错峰处理，保证应用稳定提供服务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需要对</a:t>
            </a:r>
            <a:r>
              <a:rPr lang="en-US" altLang="zh-CN" sz="1200" dirty="0"/>
              <a:t>web</a:t>
            </a:r>
            <a:r>
              <a:rPr lang="zh-CN" altLang="en-US" sz="1200" dirty="0"/>
              <a:t>容器做压力测试，评估稳定的</a:t>
            </a:r>
            <a:r>
              <a:rPr lang="en-US" altLang="zh-CN" sz="1200" dirty="0" err="1"/>
              <a:t>tps</a:t>
            </a:r>
            <a:r>
              <a:rPr lang="zh-CN" altLang="en-US" sz="1200"/>
              <a:t>数量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横向扩展不方便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74856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206</Words>
  <Application>Microsoft Office PowerPoint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“学生管理系统” 架构设计</vt:lpstr>
      <vt:lpstr>系统架构</vt:lpstr>
      <vt:lpstr>面向复杂度架构设计 </vt:lpstr>
      <vt:lpstr>面向复杂度架构设计 –备选架构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微信的业务架构图</dc:title>
  <dc:creator>se jun wen</dc:creator>
  <cp:lastModifiedBy>se jun wen</cp:lastModifiedBy>
  <cp:revision>16</cp:revision>
  <dcterms:created xsi:type="dcterms:W3CDTF">2022-07-05T12:35:38Z</dcterms:created>
  <dcterms:modified xsi:type="dcterms:W3CDTF">2022-07-05T14:10:38Z</dcterms:modified>
</cp:coreProperties>
</file>