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17"/>
  </p:notesMasterIdLst>
  <p:handoutMasterIdLst>
    <p:handoutMasterId r:id="rId18"/>
  </p:handoutMasterIdLst>
  <p:sldIdLst>
    <p:sldId id="261" r:id="rId5"/>
    <p:sldId id="273" r:id="rId6"/>
    <p:sldId id="286" r:id="rId7"/>
    <p:sldId id="315" r:id="rId8"/>
    <p:sldId id="317" r:id="rId9"/>
    <p:sldId id="319" r:id="rId10"/>
    <p:sldId id="322" r:id="rId11"/>
    <p:sldId id="318" r:id="rId12"/>
    <p:sldId id="314" r:id="rId13"/>
    <p:sldId id="316" r:id="rId14"/>
    <p:sldId id="320" r:id="rId15"/>
    <p:sldId id="321" r:id="rId16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34" autoAdjust="0"/>
  </p:normalViewPr>
  <p:slideViewPr>
    <p:cSldViewPr>
      <p:cViewPr varScale="1">
        <p:scale>
          <a:sx n="114" d="100"/>
          <a:sy n="114" d="100"/>
        </p:scale>
        <p:origin x="414" y="78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305754-A602-4D1F-8006-036D1E08573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2022/7/24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1BB1589-0F8A-400D-AEF4-57688446A2F5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B51B021-6EA6-40F4-BE86-1245B60A4C75}" type="datetime1">
              <a:rPr lang="zh-CN" altLang="en-US" smtClean="0"/>
              <a:t>2022/7/24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AE5FABD-26C8-4F74-B1E3-45BC91BC9D7B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/>
              <a:t>1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12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9039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2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3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4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6847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7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374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8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656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9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9096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10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6916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11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579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baseline="0" dirty="0">
                <a:solidFill>
                  <a:schemeClr val="lt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ctr" rtl="0"/>
            <a:r>
              <a:rPr lang="zh-CN" altLang="en-US" noProof="0"/>
              <a:t>我</a:t>
            </a:r>
          </a:p>
        </p:txBody>
      </p:sp>
      <p:sp>
        <p:nvSpPr>
          <p:cNvPr id="48" name="任意多边形：形状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任意多边形：形状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8134" y="4069079"/>
            <a:ext cx="502266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33" name="长方形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蓝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海绿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橙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粉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浅蓝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灰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蓝色_三角形修补程序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以及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baseline="0" dirty="0">
                <a:solidFill>
                  <a:schemeClr val="lt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ctr" rtl="0"/>
            <a:r>
              <a:rPr lang="zh-CN" altLang="en-US" noProof="0"/>
              <a:t>我</a:t>
            </a:r>
          </a:p>
        </p:txBody>
      </p:sp>
      <p:sp>
        <p:nvSpPr>
          <p:cNvPr id="48" name="任意多边形：形状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任意多边形：形状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8134" y="4069079"/>
            <a:ext cx="502266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33" name="长方形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图像_顶部白色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半个水平图象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半个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半个图像、标题、内容和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 rtlCol="0">
            <a:normAutofit/>
          </a:bodyPr>
          <a:lstStyle>
            <a:lvl1pPr>
              <a:defRPr sz="1800" baseline="0">
                <a:ea typeface="Microsoft YaHei UI" panose="020B0503020204020204" pitchFamily="34" charset="-122"/>
              </a:defRPr>
            </a:lvl1pPr>
            <a:lvl2pPr>
              <a:defRPr sz="1600" baseline="0">
                <a:ea typeface="Microsoft YaHei UI" panose="020B0503020204020204" pitchFamily="34" charset="-122"/>
              </a:defRPr>
            </a:lvl2pPr>
            <a:lvl3pPr>
              <a:defRPr sz="1400" baseline="0">
                <a:ea typeface="Microsoft YaHei UI" panose="020B0503020204020204" pitchFamily="34" charset="-122"/>
              </a:defRPr>
            </a:lvl3pPr>
            <a:lvl4pPr>
              <a:defRPr sz="1200" baseline="0">
                <a:ea typeface="Microsoft YaHei UI" panose="020B0503020204020204" pitchFamily="34" charset="-122"/>
              </a:defRPr>
            </a:lvl4pPr>
            <a:lvl5pPr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半个图像、标题、两列、内容和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 rtlCol="0">
            <a:normAutofit/>
          </a:bodyPr>
          <a:lstStyle>
            <a:lvl1pPr>
              <a:defRPr sz="1800" baseline="0">
                <a:ea typeface="Microsoft YaHei UI" panose="020B0503020204020204" pitchFamily="34" charset="-122"/>
              </a:defRPr>
            </a:lvl1pPr>
            <a:lvl2pPr>
              <a:defRPr sz="1600" baseline="0">
                <a:ea typeface="Microsoft YaHei UI" panose="020B0503020204020204" pitchFamily="34" charset="-122"/>
              </a:defRPr>
            </a:lvl2pPr>
            <a:lvl3pPr>
              <a:defRPr sz="1400" baseline="0">
                <a:ea typeface="Microsoft YaHei UI" panose="020B0503020204020204" pitchFamily="34" charset="-122"/>
              </a:defRPr>
            </a:lvl3pPr>
            <a:lvl4pPr>
              <a:defRPr sz="1200" baseline="0">
                <a:ea typeface="Microsoft YaHei UI" panose="020B0503020204020204" pitchFamily="34" charset="-122"/>
              </a:defRPr>
            </a:lvl4pPr>
            <a:lvl5pPr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2" name="内容占位符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 rtlCol="0">
            <a:normAutofit/>
          </a:bodyPr>
          <a:lstStyle>
            <a:lvl1pPr>
              <a:defRPr sz="1800" baseline="0">
                <a:ea typeface="Microsoft YaHei UI" panose="020B0503020204020204" pitchFamily="34" charset="-122"/>
              </a:defRPr>
            </a:lvl1pPr>
            <a:lvl2pPr>
              <a:defRPr sz="1600" baseline="0">
                <a:ea typeface="Microsoft YaHei UI" panose="020B0503020204020204" pitchFamily="34" charset="-122"/>
              </a:defRPr>
            </a:lvl2pPr>
            <a:lvl3pPr>
              <a:defRPr sz="1400" baseline="0">
                <a:ea typeface="Microsoft YaHei UI" panose="020B0503020204020204" pitchFamily="34" charset="-122"/>
              </a:defRPr>
            </a:lvl3pPr>
            <a:lvl4pPr>
              <a:defRPr sz="1200" baseline="0">
                <a:ea typeface="Microsoft YaHei UI" panose="020B0503020204020204" pitchFamily="34" charset="-122"/>
              </a:defRPr>
            </a:lvl4pPr>
            <a:lvl5pPr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4" name="幻灯片编号占位符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半个图像、标题、两列、内容和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3" name="文本占位符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12" name="内容占位符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solidFill>
                  <a:schemeClr val="accent2"/>
                </a:solidFill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 noProof="0"/>
              <a:t>重要内容</a:t>
            </a:r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半个图像、多个图像、标题、两列、内容和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4" name="图片占位符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5" name="图片占位符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6" name="图片占位符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顶栏的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6" name="文本占位符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 noProof="0"/>
              <a:t>重要内容</a:t>
            </a:r>
            <a:endParaRPr lang="zh-CN" altLang="en-GB" noProof="0"/>
          </a:p>
        </p:txBody>
      </p:sp>
      <p:sp>
        <p:nvSpPr>
          <p:cNvPr id="10" name="幻灯片编号占位符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0" name="文本占位符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95400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13" name="文本占位符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4" name="文本占位符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6" name="文本占位符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 noProof="0"/>
              <a:t>重要内容</a:t>
            </a:r>
          </a:p>
        </p:txBody>
      </p:sp>
      <p:sp>
        <p:nvSpPr>
          <p:cNvPr id="10" name="幻灯片编号占位符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、副标题、内容和半个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2" name="内容占位符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1" baseline="0">
                <a:solidFill>
                  <a:schemeClr val="accent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5" name="图片占位符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7" name="幻灯片编号占位符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、副标题、内容和半个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2" name="内容占位符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accent5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5" name="图片占位符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6" name="内容占位符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accent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9" name="图片占位符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1" name="幻灯片编号占位符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图标内容 2 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rtlCol="0" anchor="ctr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0" name="内容占位符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rtlCol="0" anchor="ctr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accent5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22" name="图片占位符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图标内容 3 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0" name="内容占位符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 baseline="0">
                <a:solidFill>
                  <a:schemeClr val="accent5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22" name="图片占位符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3" name="内容占位符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 baseline="0">
                <a:solidFill>
                  <a:schemeClr val="accent6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9" name="图片占位符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边栏修补程序 图标内容 3 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0" name="内容占位符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 baseline="0">
                <a:solidFill>
                  <a:schemeClr val="accent5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22" name="图片占位符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3" name="内容占位符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 baseline="0">
                <a:solidFill>
                  <a:schemeClr val="accent6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9" name="图片占位符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35" name="任意多边形：形状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边栏修补程序（仅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图片占位符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 </a:t>
            </a:r>
            <a:r>
              <a:rPr lang="en-US" altLang="zh-CN" noProof="0"/>
              <a:t>1</a:t>
            </a:r>
          </a:p>
        </p:txBody>
      </p:sp>
      <p:sp>
        <p:nvSpPr>
          <p:cNvPr id="30" name="图片占位符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 </a:t>
            </a:r>
            <a:r>
              <a:rPr lang="en-US" altLang="zh-CN" noProof="0"/>
              <a:t>2</a:t>
            </a:r>
          </a:p>
        </p:txBody>
      </p:sp>
      <p:sp>
        <p:nvSpPr>
          <p:cNvPr id="31" name="图片占位符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 </a:t>
            </a:r>
            <a:r>
              <a:rPr lang="en-US" altLang="zh-CN" noProof="0"/>
              <a:t>3</a:t>
            </a:r>
          </a:p>
        </p:txBody>
      </p:sp>
      <p:sp>
        <p:nvSpPr>
          <p:cNvPr id="32" name="文本占位符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33" name="文本占位符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35" name="文本占位符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图片占位符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32" name="文本占位符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5" name="直接连接符​​(S)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直接连接符​​(S)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​​(S)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图片占位符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6" name="图片占位符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7" name="图片占位符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cxnSp>
        <p:nvCxnSpPr>
          <p:cNvPr id="36" name="直接连接符​​(S)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​​(S)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直接连接符​​(S)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​​(S)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图片占位符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2" name="图片占位符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3" name="图片占位符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4" name="文本占位符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5" name="文本占位符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6" name="文本占位符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7" name="文本占位符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8" name="文本占位符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9" name="文本占位符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组织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图片占位符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图片占位符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18" name="文本占位符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19" name="图片占位符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0" name="文本占位符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2" name="图片占位符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3" name="文本占位符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4" name="文本占位符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5" name="图片占位符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6" name="文本占位符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7" name="文本占位符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8" name="图片占位符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9" name="文本占位符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0" name="文本占位符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组织图表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图片占位符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图片占位符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18" name="文本占位符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19" name="图片占位符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0" name="文本占位符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2" name="图片占位符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3" name="文本占位符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4" name="文本占位符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5" name="图片占位符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6" name="文本占位符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7" name="文本占位符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8" name="图片占位符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9" name="文本占位符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0" name="文本占位符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31" name="图片占位符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32" name="文本占位符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3" name="文本占位符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标题幻灯片_深黄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图片占位符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rtlCol="0"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59707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组织图表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图片占位符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图片占位符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18" name="文本占位符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19" name="图片占位符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0" name="文本占位符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2" name="图片占位符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3" name="文本占位符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4" name="文本占位符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5" name="图片占位符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6" name="文本占位符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7" name="文本占位符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8" name="图片占位符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9" name="文本占位符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0" name="文本占位符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31" name="图片占位符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32" name="文本占位符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3" name="文本占位符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34" name="直接连接符​​(S)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图片占位符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39" name="文本占位符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0" name="文本占位符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41" name="图片占位符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2" name="文本占位符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3" name="文本占位符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44" name="图片占位符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5" name="文本占位符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6" name="文本占位符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47" name="图片占位符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8" name="文本占位符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9" name="文本占位符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边栏修补程序（仅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像描述内容_蓝色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4000" b="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057900" y="4114800"/>
            <a:ext cx="4876800" cy="1371602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像描述内容_橙色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4000" b="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057900" y="4114800"/>
            <a:ext cx="4876800" cy="1371602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图片占位符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6" name="文本占位符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rtlCol="0" anchor="b">
            <a:normAutofit/>
          </a:bodyPr>
          <a:lstStyle>
            <a:lvl1pPr algn="ctr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2" name="文本占位符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0" name="文本占位符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 rtlCol="0"/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rtlCol="0"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59707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baseline="0" dirty="0">
                <a:solidFill>
                  <a:schemeClr val="lt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ctr" rtl="0"/>
            <a:r>
              <a:rPr lang="zh-CN" altLang="en-US" noProof="0"/>
              <a:t>我</a:t>
            </a:r>
          </a:p>
        </p:txBody>
      </p:sp>
      <p:sp>
        <p:nvSpPr>
          <p:cNvPr id="48" name="任意多边形：形状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任意多边形：形状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  <p:sp>
        <p:nvSpPr>
          <p:cNvPr id="33" name="长方形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图片占位符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rtlCol="0"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2" name="文本占位符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0" name="文本占位符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 rtlCol="0"/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rtlCol="0"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33450" y="4343400"/>
            <a:ext cx="4381500" cy="1355732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057900" y="4495801"/>
            <a:ext cx="4876800" cy="60960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4" name="幻灯片编号占位符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粗体副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Microsoft YaHei UI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4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4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4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文本占位符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86" name="文本占位符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ea typeface="Microsoft YaHei UI" panose="020B0503020204020204" pitchFamily="34" charset="-122"/>
              </a:rPr>
              <a:t>模块二作业</a:t>
            </a:r>
            <a:br>
              <a:rPr lang="zh-CN" altLang="en-US" dirty="0">
                <a:ea typeface="Microsoft YaHei UI" panose="020B0503020204020204" pitchFamily="34" charset="-122"/>
              </a:rPr>
            </a:br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20220724</a:t>
            </a:r>
            <a:endParaRPr lang="zh-CN" altLang="en-US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49CD974A-C22E-6774-D981-7B5B013E56A4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023445" y="3230579"/>
            <a:ext cx="698187" cy="8009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38A5EC2-451A-AEF0-FC97-B20AC701D676}"/>
              </a:ext>
            </a:extLst>
          </p:cNvPr>
          <p:cNvSpPr/>
          <p:nvPr/>
        </p:nvSpPr>
        <p:spPr>
          <a:xfrm>
            <a:off x="2721632" y="3020496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单机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364176C-48D8-96FB-3945-9463ED51EC51}"/>
              </a:ext>
            </a:extLst>
          </p:cNvPr>
          <p:cNvSpPr/>
          <p:nvPr/>
        </p:nvSpPr>
        <p:spPr>
          <a:xfrm>
            <a:off x="8958803" y="1504191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任务推送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4E6AC77-73E6-E341-946D-FC3C469B84E9}"/>
              </a:ext>
            </a:extLst>
          </p:cNvPr>
          <p:cNvSpPr/>
          <p:nvPr/>
        </p:nvSpPr>
        <p:spPr>
          <a:xfrm>
            <a:off x="8958803" y="2883760"/>
            <a:ext cx="2155352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从缓存读取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17D67C9-58D3-9C60-7553-5533E0F62942}"/>
              </a:ext>
            </a:extLst>
          </p:cNvPr>
          <p:cNvSpPr/>
          <p:nvPr/>
        </p:nvSpPr>
        <p:spPr>
          <a:xfrm>
            <a:off x="8958803" y="2252975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无要求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B8C0B9C-78FE-CEFB-E0E4-9C0E1E1F8FF6}"/>
              </a:ext>
            </a:extLst>
          </p:cNvPr>
          <p:cNvSpPr/>
          <p:nvPr/>
        </p:nvSpPr>
        <p:spPr>
          <a:xfrm>
            <a:off x="8943321" y="5441385"/>
            <a:ext cx="2088713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不涉及存储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9F47EDA-5DBE-8291-9CE6-3D106EEE3F7F}"/>
              </a:ext>
            </a:extLst>
          </p:cNvPr>
          <p:cNvSpPr/>
          <p:nvPr/>
        </p:nvSpPr>
        <p:spPr>
          <a:xfrm>
            <a:off x="8954409" y="4608250"/>
            <a:ext cx="2092366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就近推送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C7CB8A4-123F-DF13-26F4-88C62E235C97}"/>
              </a:ext>
            </a:extLst>
          </p:cNvPr>
          <p:cNvSpPr/>
          <p:nvPr/>
        </p:nvSpPr>
        <p:spPr>
          <a:xfrm>
            <a:off x="8958803" y="3481589"/>
            <a:ext cx="2155351" cy="7325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不涉及存储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6B87A26-D33C-1C23-932C-7FD45086A65F}"/>
              </a:ext>
            </a:extLst>
          </p:cNvPr>
          <p:cNvSpPr/>
          <p:nvPr/>
        </p:nvSpPr>
        <p:spPr>
          <a:xfrm>
            <a:off x="2721632" y="4608250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集群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E511798-7A0E-1AD6-1EAA-BD748FED4330}"/>
              </a:ext>
            </a:extLst>
          </p:cNvPr>
          <p:cNvSpPr/>
          <p:nvPr/>
        </p:nvSpPr>
        <p:spPr>
          <a:xfrm>
            <a:off x="6941059" y="1517996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进程模型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C121DDD-EA91-95F8-9CFA-6AB3147FCF91}"/>
              </a:ext>
            </a:extLst>
          </p:cNvPr>
          <p:cNvSpPr/>
          <p:nvPr/>
        </p:nvSpPr>
        <p:spPr>
          <a:xfrm>
            <a:off x="6929939" y="2883760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缓存模型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626E409-75C4-534D-CD77-33B42A74E5A9}"/>
              </a:ext>
            </a:extLst>
          </p:cNvPr>
          <p:cNvSpPr/>
          <p:nvPr/>
        </p:nvSpPr>
        <p:spPr>
          <a:xfrm>
            <a:off x="6939977" y="2267197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网络模型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FE855857-3C26-D086-73F5-848545B1456A}"/>
              </a:ext>
            </a:extLst>
          </p:cNvPr>
          <p:cNvSpPr/>
          <p:nvPr/>
        </p:nvSpPr>
        <p:spPr>
          <a:xfrm>
            <a:off x="6918590" y="4608250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任务分配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FAEA6DBA-174E-96E7-5A49-60D0AA6DDEFD}"/>
              </a:ext>
            </a:extLst>
          </p:cNvPr>
          <p:cNvSpPr/>
          <p:nvPr/>
        </p:nvSpPr>
        <p:spPr>
          <a:xfrm>
            <a:off x="6918590" y="3620835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存储模型</a:t>
            </a:r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8DADA433-8540-54B0-391F-B04FD5577871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023445" y="3230579"/>
            <a:ext cx="698187" cy="80095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2F86DE63-9755-5E7E-6322-FC6606EBFF6B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3893458" y="3210575"/>
            <a:ext cx="891276" cy="63056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028DB3F4-C1D6-FE36-8900-D643A2A30257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873760" y="4818333"/>
            <a:ext cx="941481" cy="83313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65361687-38DF-1998-2EAB-1D2A8E47C8DC}"/>
              </a:ext>
            </a:extLst>
          </p:cNvPr>
          <p:cNvSpPr/>
          <p:nvPr/>
        </p:nvSpPr>
        <p:spPr>
          <a:xfrm>
            <a:off x="851619" y="3821447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收朋友圈</a:t>
            </a: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BF019DBD-F1F4-9E60-29C1-B10595276895}"/>
              </a:ext>
            </a:extLst>
          </p:cNvPr>
          <p:cNvSpPr/>
          <p:nvPr/>
        </p:nvSpPr>
        <p:spPr>
          <a:xfrm>
            <a:off x="4784734" y="2253117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计算高性能</a:t>
            </a: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8FA416E8-F0ED-B6F9-0F56-72C87F7410B4}"/>
              </a:ext>
            </a:extLst>
          </p:cNvPr>
          <p:cNvSpPr/>
          <p:nvPr/>
        </p:nvSpPr>
        <p:spPr>
          <a:xfrm>
            <a:off x="4784734" y="3631054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存储高性能</a:t>
            </a: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5A2AC414-20DC-724A-612C-B27BA2E405C2}"/>
              </a:ext>
            </a:extLst>
          </p:cNvPr>
          <p:cNvSpPr/>
          <p:nvPr/>
        </p:nvSpPr>
        <p:spPr>
          <a:xfrm>
            <a:off x="4820111" y="4611002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计算高性能</a:t>
            </a: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598E950C-0060-9652-72A2-6AE6BAEF35DC}"/>
              </a:ext>
            </a:extLst>
          </p:cNvPr>
          <p:cNvSpPr/>
          <p:nvPr/>
        </p:nvSpPr>
        <p:spPr>
          <a:xfrm>
            <a:off x="4820111" y="5454085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存储高性能</a:t>
            </a:r>
          </a:p>
        </p:txBody>
      </p: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57A29794-0859-C70A-E30A-2EB9B49A919A}"/>
              </a:ext>
            </a:extLst>
          </p:cNvPr>
          <p:cNvCxnSpPr>
            <a:stCxn id="91" idx="3"/>
            <a:endCxn id="21" idx="1"/>
          </p:cNvCxnSpPr>
          <p:nvPr/>
        </p:nvCxnSpPr>
        <p:spPr>
          <a:xfrm>
            <a:off x="2003747" y="4031530"/>
            <a:ext cx="717885" cy="78680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CC0A7144-952A-A38E-B474-AFC0ED21C88B}"/>
              </a:ext>
            </a:extLst>
          </p:cNvPr>
          <p:cNvCxnSpPr>
            <a:stCxn id="9" idx="3"/>
            <a:endCxn id="92" idx="1"/>
          </p:cNvCxnSpPr>
          <p:nvPr/>
        </p:nvCxnSpPr>
        <p:spPr>
          <a:xfrm flipV="1">
            <a:off x="3873760" y="2463200"/>
            <a:ext cx="910974" cy="76737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654611BB-8E72-6CEE-9549-55D65DA306E4}"/>
              </a:ext>
            </a:extLst>
          </p:cNvPr>
          <p:cNvCxnSpPr>
            <a:stCxn id="21" idx="3"/>
            <a:endCxn id="97" idx="1"/>
          </p:cNvCxnSpPr>
          <p:nvPr/>
        </p:nvCxnSpPr>
        <p:spPr>
          <a:xfrm>
            <a:off x="3873760" y="4818333"/>
            <a:ext cx="946351" cy="275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9D7AC9A9-0695-68E6-F5F3-9C33B54B6348}"/>
              </a:ext>
            </a:extLst>
          </p:cNvPr>
          <p:cNvCxnSpPr>
            <a:stCxn id="92" idx="3"/>
            <a:endCxn id="31" idx="1"/>
          </p:cNvCxnSpPr>
          <p:nvPr/>
        </p:nvCxnSpPr>
        <p:spPr>
          <a:xfrm flipV="1">
            <a:off x="5936862" y="1728079"/>
            <a:ext cx="1004197" cy="73512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FD1A1AB1-F293-D430-B6CA-38B077B7CF23}"/>
              </a:ext>
            </a:extLst>
          </p:cNvPr>
          <p:cNvCxnSpPr>
            <a:stCxn id="97" idx="3"/>
            <a:endCxn id="35" idx="1"/>
          </p:cNvCxnSpPr>
          <p:nvPr/>
        </p:nvCxnSpPr>
        <p:spPr>
          <a:xfrm flipV="1">
            <a:off x="5972239" y="4818333"/>
            <a:ext cx="946351" cy="275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F6B76A30-F3BE-8BFC-B808-00830A2671C9}"/>
              </a:ext>
            </a:extLst>
          </p:cNvPr>
          <p:cNvSpPr/>
          <p:nvPr/>
        </p:nvSpPr>
        <p:spPr>
          <a:xfrm>
            <a:off x="6939977" y="5441385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任务分配</a:t>
            </a:r>
          </a:p>
        </p:txBody>
      </p: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7F012A4E-878B-347D-56C0-27D20CFAE855}"/>
              </a:ext>
            </a:extLst>
          </p:cNvPr>
          <p:cNvCxnSpPr>
            <a:stCxn id="98" idx="3"/>
            <a:endCxn id="124" idx="1"/>
          </p:cNvCxnSpPr>
          <p:nvPr/>
        </p:nvCxnSpPr>
        <p:spPr>
          <a:xfrm flipV="1">
            <a:off x="5972239" y="5651468"/>
            <a:ext cx="967738" cy="12700"/>
          </a:xfrm>
          <a:prstGeom prst="bentConnector3">
            <a:avLst>
              <a:gd name="adj1" fmla="val 10688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CEF3F6C3-F31D-10BE-F23A-1BC4A2C94A4D}"/>
              </a:ext>
            </a:extLst>
          </p:cNvPr>
          <p:cNvCxnSpPr>
            <a:stCxn id="93" idx="3"/>
            <a:endCxn id="36" idx="1"/>
          </p:cNvCxnSpPr>
          <p:nvPr/>
        </p:nvCxnSpPr>
        <p:spPr>
          <a:xfrm flipV="1">
            <a:off x="5936862" y="3830918"/>
            <a:ext cx="981728" cy="10219"/>
          </a:xfrm>
          <a:prstGeom prst="bentConnector3">
            <a:avLst>
              <a:gd name="adj1" fmla="val 10227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连接符: 肘形 131">
            <a:extLst>
              <a:ext uri="{FF2B5EF4-FFF2-40B4-BE49-F238E27FC236}">
                <a16:creationId xmlns:a16="http://schemas.microsoft.com/office/drawing/2014/main" id="{EBBF1F1F-8516-AEA6-82C9-8388A27C3A05}"/>
              </a:ext>
            </a:extLst>
          </p:cNvPr>
          <p:cNvCxnSpPr>
            <a:stCxn id="92" idx="3"/>
            <a:endCxn id="32" idx="1"/>
          </p:cNvCxnSpPr>
          <p:nvPr/>
        </p:nvCxnSpPr>
        <p:spPr>
          <a:xfrm>
            <a:off x="5936862" y="2463200"/>
            <a:ext cx="993077" cy="63064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14D53864-7075-DF83-21B7-73EE9044B748}"/>
              </a:ext>
            </a:extLst>
          </p:cNvPr>
          <p:cNvCxnSpPr>
            <a:stCxn id="92" idx="3"/>
            <a:endCxn id="33" idx="1"/>
          </p:cNvCxnSpPr>
          <p:nvPr/>
        </p:nvCxnSpPr>
        <p:spPr>
          <a:xfrm>
            <a:off x="5936862" y="2463200"/>
            <a:ext cx="1003115" cy="1408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连接符: 肘形 135">
            <a:extLst>
              <a:ext uri="{FF2B5EF4-FFF2-40B4-BE49-F238E27FC236}">
                <a16:creationId xmlns:a16="http://schemas.microsoft.com/office/drawing/2014/main" id="{3B28EBCE-C581-7F8D-B86E-436524BBAAA3}"/>
              </a:ext>
            </a:extLst>
          </p:cNvPr>
          <p:cNvCxnSpPr>
            <a:stCxn id="31" idx="3"/>
            <a:endCxn id="24" idx="1"/>
          </p:cNvCxnSpPr>
          <p:nvPr/>
        </p:nvCxnSpPr>
        <p:spPr>
          <a:xfrm flipV="1">
            <a:off x="8093187" y="1714274"/>
            <a:ext cx="865616" cy="13805"/>
          </a:xfrm>
          <a:prstGeom prst="bentConnector3">
            <a:avLst>
              <a:gd name="adj1" fmla="val 9850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696B6FB7-AC43-947F-200E-E1CD1B553C6C}"/>
              </a:ext>
            </a:extLst>
          </p:cNvPr>
          <p:cNvCxnSpPr>
            <a:stCxn id="33" idx="3"/>
            <a:endCxn id="26" idx="1"/>
          </p:cNvCxnSpPr>
          <p:nvPr/>
        </p:nvCxnSpPr>
        <p:spPr>
          <a:xfrm flipV="1">
            <a:off x="8092105" y="2463058"/>
            <a:ext cx="866698" cy="14222"/>
          </a:xfrm>
          <a:prstGeom prst="bentConnector3">
            <a:avLst>
              <a:gd name="adj1" fmla="val 9413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连接符: 肘形 139">
            <a:extLst>
              <a:ext uri="{FF2B5EF4-FFF2-40B4-BE49-F238E27FC236}">
                <a16:creationId xmlns:a16="http://schemas.microsoft.com/office/drawing/2014/main" id="{36FEAFB4-A069-F688-58D4-9C145CD55EA4}"/>
              </a:ext>
            </a:extLst>
          </p:cNvPr>
          <p:cNvCxnSpPr>
            <a:stCxn id="32" idx="3"/>
            <a:endCxn id="25" idx="1"/>
          </p:cNvCxnSpPr>
          <p:nvPr/>
        </p:nvCxnSpPr>
        <p:spPr>
          <a:xfrm>
            <a:off x="8082067" y="3093843"/>
            <a:ext cx="876736" cy="12700"/>
          </a:xfrm>
          <a:prstGeom prst="bentConnector3">
            <a:avLst>
              <a:gd name="adj1" fmla="val 10640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F014AD12-F61F-82CA-79E1-DABBCA8D2FF1}"/>
              </a:ext>
            </a:extLst>
          </p:cNvPr>
          <p:cNvCxnSpPr>
            <a:stCxn id="36" idx="3"/>
            <a:endCxn id="29" idx="1"/>
          </p:cNvCxnSpPr>
          <p:nvPr/>
        </p:nvCxnSpPr>
        <p:spPr>
          <a:xfrm>
            <a:off x="8070718" y="3830918"/>
            <a:ext cx="888085" cy="16930"/>
          </a:xfrm>
          <a:prstGeom prst="bentConnector3">
            <a:avLst>
              <a:gd name="adj1" fmla="val 10148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连接符: 肘形 147">
            <a:extLst>
              <a:ext uri="{FF2B5EF4-FFF2-40B4-BE49-F238E27FC236}">
                <a16:creationId xmlns:a16="http://schemas.microsoft.com/office/drawing/2014/main" id="{3650B3C3-3C90-82CA-71C5-9751A8C0786B}"/>
              </a:ext>
            </a:extLst>
          </p:cNvPr>
          <p:cNvCxnSpPr>
            <a:stCxn id="35" idx="3"/>
            <a:endCxn id="28" idx="1"/>
          </p:cNvCxnSpPr>
          <p:nvPr/>
        </p:nvCxnSpPr>
        <p:spPr>
          <a:xfrm>
            <a:off x="8070718" y="4818333"/>
            <a:ext cx="883691" cy="12700"/>
          </a:xfrm>
          <a:prstGeom prst="bentConnector3">
            <a:avLst>
              <a:gd name="adj1" fmla="val 10385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0217FDE2-6828-8D2A-7DD9-9D8E78D69611}"/>
              </a:ext>
            </a:extLst>
          </p:cNvPr>
          <p:cNvCxnSpPr>
            <a:stCxn id="124" idx="3"/>
            <a:endCxn id="27" idx="1"/>
          </p:cNvCxnSpPr>
          <p:nvPr/>
        </p:nvCxnSpPr>
        <p:spPr>
          <a:xfrm>
            <a:off x="8092105" y="5651468"/>
            <a:ext cx="851216" cy="12700"/>
          </a:xfrm>
          <a:prstGeom prst="bentConnector3">
            <a:avLst>
              <a:gd name="adj1" fmla="val 10590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777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49CD974A-C22E-6774-D981-7B5B013E56A4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023445" y="3230579"/>
            <a:ext cx="698187" cy="8009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38A5EC2-451A-AEF0-FC97-B20AC701D676}"/>
              </a:ext>
            </a:extLst>
          </p:cNvPr>
          <p:cNvSpPr/>
          <p:nvPr/>
        </p:nvSpPr>
        <p:spPr>
          <a:xfrm>
            <a:off x="2721632" y="3020496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单机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364176C-48D8-96FB-3945-9463ED51EC51}"/>
              </a:ext>
            </a:extLst>
          </p:cNvPr>
          <p:cNvSpPr/>
          <p:nvPr/>
        </p:nvSpPr>
        <p:spPr>
          <a:xfrm>
            <a:off x="8958803" y="1504191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任务推送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4E6AC77-73E6-E341-946D-FC3C469B84E9}"/>
              </a:ext>
            </a:extLst>
          </p:cNvPr>
          <p:cNvSpPr/>
          <p:nvPr/>
        </p:nvSpPr>
        <p:spPr>
          <a:xfrm>
            <a:off x="8958803" y="2883760"/>
            <a:ext cx="2155352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从缓存读取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17D67C9-58D3-9C60-7553-5533E0F62942}"/>
              </a:ext>
            </a:extLst>
          </p:cNvPr>
          <p:cNvSpPr/>
          <p:nvPr/>
        </p:nvSpPr>
        <p:spPr>
          <a:xfrm>
            <a:off x="8958803" y="2252975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多路复用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B8C0B9C-78FE-CEFB-E0E4-9C0E1E1F8FF6}"/>
              </a:ext>
            </a:extLst>
          </p:cNvPr>
          <p:cNvSpPr/>
          <p:nvPr/>
        </p:nvSpPr>
        <p:spPr>
          <a:xfrm>
            <a:off x="8943321" y="5441385"/>
            <a:ext cx="2088713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使用非关系型数据库存储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9F47EDA-5DBE-8291-9CE6-3D106EEE3F7F}"/>
              </a:ext>
            </a:extLst>
          </p:cNvPr>
          <p:cNvSpPr/>
          <p:nvPr/>
        </p:nvSpPr>
        <p:spPr>
          <a:xfrm>
            <a:off x="8954409" y="4608250"/>
            <a:ext cx="2092366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就近推送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C7CB8A4-123F-DF13-26F4-88C62E235C97}"/>
              </a:ext>
            </a:extLst>
          </p:cNvPr>
          <p:cNvSpPr/>
          <p:nvPr/>
        </p:nvSpPr>
        <p:spPr>
          <a:xfrm>
            <a:off x="8958803" y="3481589"/>
            <a:ext cx="2155351" cy="7325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使用非关系型数据库存储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6B87A26-D33C-1C23-932C-7FD45086A65F}"/>
              </a:ext>
            </a:extLst>
          </p:cNvPr>
          <p:cNvSpPr/>
          <p:nvPr/>
        </p:nvSpPr>
        <p:spPr>
          <a:xfrm>
            <a:off x="2721632" y="4608250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集群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E511798-7A0E-1AD6-1EAA-BD748FED4330}"/>
              </a:ext>
            </a:extLst>
          </p:cNvPr>
          <p:cNvSpPr/>
          <p:nvPr/>
        </p:nvSpPr>
        <p:spPr>
          <a:xfrm>
            <a:off x="6941059" y="1517996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进程模型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C121DDD-EA91-95F8-9CFA-6AB3147FCF91}"/>
              </a:ext>
            </a:extLst>
          </p:cNvPr>
          <p:cNvSpPr/>
          <p:nvPr/>
        </p:nvSpPr>
        <p:spPr>
          <a:xfrm>
            <a:off x="6929939" y="2883760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缓存模型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626E409-75C4-534D-CD77-33B42A74E5A9}"/>
              </a:ext>
            </a:extLst>
          </p:cNvPr>
          <p:cNvSpPr/>
          <p:nvPr/>
        </p:nvSpPr>
        <p:spPr>
          <a:xfrm>
            <a:off x="6939977" y="2267197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网络模型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FE855857-3C26-D086-73F5-848545B1456A}"/>
              </a:ext>
            </a:extLst>
          </p:cNvPr>
          <p:cNvSpPr/>
          <p:nvPr/>
        </p:nvSpPr>
        <p:spPr>
          <a:xfrm>
            <a:off x="6918590" y="4608250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任务分配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FAEA6DBA-174E-96E7-5A49-60D0AA6DDEFD}"/>
              </a:ext>
            </a:extLst>
          </p:cNvPr>
          <p:cNvSpPr/>
          <p:nvPr/>
        </p:nvSpPr>
        <p:spPr>
          <a:xfrm>
            <a:off x="6918590" y="3620835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存储模型</a:t>
            </a:r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8DADA433-8540-54B0-391F-B04FD5577871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023445" y="3230579"/>
            <a:ext cx="698187" cy="80095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2F86DE63-9755-5E7E-6322-FC6606EBFF6B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3893458" y="3210575"/>
            <a:ext cx="891276" cy="63056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028DB3F4-C1D6-FE36-8900-D643A2A30257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873760" y="4818333"/>
            <a:ext cx="941481" cy="83313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65361687-38DF-1998-2EAB-1D2A8E47C8DC}"/>
              </a:ext>
            </a:extLst>
          </p:cNvPr>
          <p:cNvSpPr/>
          <p:nvPr/>
        </p:nvSpPr>
        <p:spPr>
          <a:xfrm>
            <a:off x="851619" y="3821447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评论模块</a:t>
            </a: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BF019DBD-F1F4-9E60-29C1-B10595276895}"/>
              </a:ext>
            </a:extLst>
          </p:cNvPr>
          <p:cNvSpPr/>
          <p:nvPr/>
        </p:nvSpPr>
        <p:spPr>
          <a:xfrm>
            <a:off x="4784734" y="2253117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计算高性能</a:t>
            </a: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8FA416E8-F0ED-B6F9-0F56-72C87F7410B4}"/>
              </a:ext>
            </a:extLst>
          </p:cNvPr>
          <p:cNvSpPr/>
          <p:nvPr/>
        </p:nvSpPr>
        <p:spPr>
          <a:xfrm>
            <a:off x="4784734" y="3631054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存储高性能</a:t>
            </a: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5A2AC414-20DC-724A-612C-B27BA2E405C2}"/>
              </a:ext>
            </a:extLst>
          </p:cNvPr>
          <p:cNvSpPr/>
          <p:nvPr/>
        </p:nvSpPr>
        <p:spPr>
          <a:xfrm>
            <a:off x="4820111" y="4611002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计算高性能</a:t>
            </a: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598E950C-0060-9652-72A2-6AE6BAEF35DC}"/>
              </a:ext>
            </a:extLst>
          </p:cNvPr>
          <p:cNvSpPr/>
          <p:nvPr/>
        </p:nvSpPr>
        <p:spPr>
          <a:xfrm>
            <a:off x="4820111" y="5454085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存储高性能</a:t>
            </a:r>
          </a:p>
        </p:txBody>
      </p: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57A29794-0859-C70A-E30A-2EB9B49A919A}"/>
              </a:ext>
            </a:extLst>
          </p:cNvPr>
          <p:cNvCxnSpPr>
            <a:stCxn id="91" idx="3"/>
            <a:endCxn id="21" idx="1"/>
          </p:cNvCxnSpPr>
          <p:nvPr/>
        </p:nvCxnSpPr>
        <p:spPr>
          <a:xfrm>
            <a:off x="2003747" y="4031530"/>
            <a:ext cx="717885" cy="78680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CC0A7144-952A-A38E-B474-AFC0ED21C88B}"/>
              </a:ext>
            </a:extLst>
          </p:cNvPr>
          <p:cNvCxnSpPr>
            <a:stCxn id="9" idx="3"/>
            <a:endCxn id="92" idx="1"/>
          </p:cNvCxnSpPr>
          <p:nvPr/>
        </p:nvCxnSpPr>
        <p:spPr>
          <a:xfrm flipV="1">
            <a:off x="3873760" y="2463200"/>
            <a:ext cx="910974" cy="76737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654611BB-8E72-6CEE-9549-55D65DA306E4}"/>
              </a:ext>
            </a:extLst>
          </p:cNvPr>
          <p:cNvCxnSpPr>
            <a:stCxn id="21" idx="3"/>
            <a:endCxn id="97" idx="1"/>
          </p:cNvCxnSpPr>
          <p:nvPr/>
        </p:nvCxnSpPr>
        <p:spPr>
          <a:xfrm>
            <a:off x="3873760" y="4818333"/>
            <a:ext cx="946351" cy="275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9D7AC9A9-0695-68E6-F5F3-9C33B54B6348}"/>
              </a:ext>
            </a:extLst>
          </p:cNvPr>
          <p:cNvCxnSpPr>
            <a:stCxn id="92" idx="3"/>
            <a:endCxn id="31" idx="1"/>
          </p:cNvCxnSpPr>
          <p:nvPr/>
        </p:nvCxnSpPr>
        <p:spPr>
          <a:xfrm flipV="1">
            <a:off x="5936862" y="1728079"/>
            <a:ext cx="1004197" cy="73512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FD1A1AB1-F293-D430-B6CA-38B077B7CF23}"/>
              </a:ext>
            </a:extLst>
          </p:cNvPr>
          <p:cNvCxnSpPr>
            <a:stCxn id="97" idx="3"/>
            <a:endCxn id="35" idx="1"/>
          </p:cNvCxnSpPr>
          <p:nvPr/>
        </p:nvCxnSpPr>
        <p:spPr>
          <a:xfrm flipV="1">
            <a:off x="5972239" y="4818333"/>
            <a:ext cx="946351" cy="275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F6B76A30-F3BE-8BFC-B808-00830A2671C9}"/>
              </a:ext>
            </a:extLst>
          </p:cNvPr>
          <p:cNvSpPr/>
          <p:nvPr/>
        </p:nvSpPr>
        <p:spPr>
          <a:xfrm>
            <a:off x="6939977" y="5441385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任务分配</a:t>
            </a:r>
          </a:p>
        </p:txBody>
      </p: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7F012A4E-878B-347D-56C0-27D20CFAE855}"/>
              </a:ext>
            </a:extLst>
          </p:cNvPr>
          <p:cNvCxnSpPr>
            <a:stCxn id="98" idx="3"/>
            <a:endCxn id="124" idx="1"/>
          </p:cNvCxnSpPr>
          <p:nvPr/>
        </p:nvCxnSpPr>
        <p:spPr>
          <a:xfrm flipV="1">
            <a:off x="5972239" y="5651468"/>
            <a:ext cx="967738" cy="12700"/>
          </a:xfrm>
          <a:prstGeom prst="bentConnector3">
            <a:avLst>
              <a:gd name="adj1" fmla="val 10688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CEF3F6C3-F31D-10BE-F23A-1BC4A2C94A4D}"/>
              </a:ext>
            </a:extLst>
          </p:cNvPr>
          <p:cNvCxnSpPr>
            <a:stCxn id="93" idx="3"/>
            <a:endCxn id="36" idx="1"/>
          </p:cNvCxnSpPr>
          <p:nvPr/>
        </p:nvCxnSpPr>
        <p:spPr>
          <a:xfrm flipV="1">
            <a:off x="5936862" y="3830918"/>
            <a:ext cx="981728" cy="10219"/>
          </a:xfrm>
          <a:prstGeom prst="bentConnector3">
            <a:avLst>
              <a:gd name="adj1" fmla="val 10227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连接符: 肘形 131">
            <a:extLst>
              <a:ext uri="{FF2B5EF4-FFF2-40B4-BE49-F238E27FC236}">
                <a16:creationId xmlns:a16="http://schemas.microsoft.com/office/drawing/2014/main" id="{EBBF1F1F-8516-AEA6-82C9-8388A27C3A05}"/>
              </a:ext>
            </a:extLst>
          </p:cNvPr>
          <p:cNvCxnSpPr>
            <a:stCxn id="92" idx="3"/>
            <a:endCxn id="32" idx="1"/>
          </p:cNvCxnSpPr>
          <p:nvPr/>
        </p:nvCxnSpPr>
        <p:spPr>
          <a:xfrm>
            <a:off x="5936862" y="2463200"/>
            <a:ext cx="993077" cy="63064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14D53864-7075-DF83-21B7-73EE9044B748}"/>
              </a:ext>
            </a:extLst>
          </p:cNvPr>
          <p:cNvCxnSpPr>
            <a:stCxn id="92" idx="3"/>
            <a:endCxn id="33" idx="1"/>
          </p:cNvCxnSpPr>
          <p:nvPr/>
        </p:nvCxnSpPr>
        <p:spPr>
          <a:xfrm>
            <a:off x="5936862" y="2463200"/>
            <a:ext cx="1003115" cy="1408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连接符: 肘形 135">
            <a:extLst>
              <a:ext uri="{FF2B5EF4-FFF2-40B4-BE49-F238E27FC236}">
                <a16:creationId xmlns:a16="http://schemas.microsoft.com/office/drawing/2014/main" id="{3B28EBCE-C581-7F8D-B86E-436524BBAAA3}"/>
              </a:ext>
            </a:extLst>
          </p:cNvPr>
          <p:cNvCxnSpPr>
            <a:stCxn id="31" idx="3"/>
            <a:endCxn id="24" idx="1"/>
          </p:cNvCxnSpPr>
          <p:nvPr/>
        </p:nvCxnSpPr>
        <p:spPr>
          <a:xfrm flipV="1">
            <a:off x="8093187" y="1714274"/>
            <a:ext cx="865616" cy="13805"/>
          </a:xfrm>
          <a:prstGeom prst="bentConnector3">
            <a:avLst>
              <a:gd name="adj1" fmla="val 9850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696B6FB7-AC43-947F-200E-E1CD1B553C6C}"/>
              </a:ext>
            </a:extLst>
          </p:cNvPr>
          <p:cNvCxnSpPr>
            <a:stCxn id="33" idx="3"/>
            <a:endCxn id="26" idx="1"/>
          </p:cNvCxnSpPr>
          <p:nvPr/>
        </p:nvCxnSpPr>
        <p:spPr>
          <a:xfrm flipV="1">
            <a:off x="8092105" y="2463058"/>
            <a:ext cx="866698" cy="14222"/>
          </a:xfrm>
          <a:prstGeom prst="bentConnector3">
            <a:avLst>
              <a:gd name="adj1" fmla="val 9413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连接符: 肘形 139">
            <a:extLst>
              <a:ext uri="{FF2B5EF4-FFF2-40B4-BE49-F238E27FC236}">
                <a16:creationId xmlns:a16="http://schemas.microsoft.com/office/drawing/2014/main" id="{36FEAFB4-A069-F688-58D4-9C145CD55EA4}"/>
              </a:ext>
            </a:extLst>
          </p:cNvPr>
          <p:cNvCxnSpPr>
            <a:stCxn id="32" idx="3"/>
            <a:endCxn id="25" idx="1"/>
          </p:cNvCxnSpPr>
          <p:nvPr/>
        </p:nvCxnSpPr>
        <p:spPr>
          <a:xfrm>
            <a:off x="8082067" y="3093843"/>
            <a:ext cx="876736" cy="12700"/>
          </a:xfrm>
          <a:prstGeom prst="bentConnector3">
            <a:avLst>
              <a:gd name="adj1" fmla="val 10640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F014AD12-F61F-82CA-79E1-DABBCA8D2FF1}"/>
              </a:ext>
            </a:extLst>
          </p:cNvPr>
          <p:cNvCxnSpPr>
            <a:stCxn id="36" idx="3"/>
            <a:endCxn id="29" idx="1"/>
          </p:cNvCxnSpPr>
          <p:nvPr/>
        </p:nvCxnSpPr>
        <p:spPr>
          <a:xfrm>
            <a:off x="8070718" y="3830918"/>
            <a:ext cx="888085" cy="16930"/>
          </a:xfrm>
          <a:prstGeom prst="bentConnector3">
            <a:avLst>
              <a:gd name="adj1" fmla="val 10148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连接符: 肘形 147">
            <a:extLst>
              <a:ext uri="{FF2B5EF4-FFF2-40B4-BE49-F238E27FC236}">
                <a16:creationId xmlns:a16="http://schemas.microsoft.com/office/drawing/2014/main" id="{3650B3C3-3C90-82CA-71C5-9751A8C0786B}"/>
              </a:ext>
            </a:extLst>
          </p:cNvPr>
          <p:cNvCxnSpPr>
            <a:stCxn id="35" idx="3"/>
            <a:endCxn id="28" idx="1"/>
          </p:cNvCxnSpPr>
          <p:nvPr/>
        </p:nvCxnSpPr>
        <p:spPr>
          <a:xfrm>
            <a:off x="8070718" y="4818333"/>
            <a:ext cx="883691" cy="12700"/>
          </a:xfrm>
          <a:prstGeom prst="bentConnector3">
            <a:avLst>
              <a:gd name="adj1" fmla="val 10385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0217FDE2-6828-8D2A-7DD9-9D8E78D69611}"/>
              </a:ext>
            </a:extLst>
          </p:cNvPr>
          <p:cNvCxnSpPr>
            <a:stCxn id="124" idx="3"/>
            <a:endCxn id="27" idx="1"/>
          </p:cNvCxnSpPr>
          <p:nvPr/>
        </p:nvCxnSpPr>
        <p:spPr>
          <a:xfrm>
            <a:off x="8092105" y="5651468"/>
            <a:ext cx="851216" cy="12700"/>
          </a:xfrm>
          <a:prstGeom prst="bentConnector3">
            <a:avLst>
              <a:gd name="adj1" fmla="val 10590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223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49CD974A-C22E-6774-D981-7B5B013E56A4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023445" y="3230579"/>
            <a:ext cx="698187" cy="8009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38A5EC2-451A-AEF0-FC97-B20AC701D676}"/>
              </a:ext>
            </a:extLst>
          </p:cNvPr>
          <p:cNvSpPr/>
          <p:nvPr/>
        </p:nvSpPr>
        <p:spPr>
          <a:xfrm>
            <a:off x="2721632" y="3020496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单机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364176C-48D8-96FB-3945-9463ED51EC51}"/>
              </a:ext>
            </a:extLst>
          </p:cNvPr>
          <p:cNvSpPr/>
          <p:nvPr/>
        </p:nvSpPr>
        <p:spPr>
          <a:xfrm>
            <a:off x="8958803" y="1504191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任务推送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4E6AC77-73E6-E341-946D-FC3C469B84E9}"/>
              </a:ext>
            </a:extLst>
          </p:cNvPr>
          <p:cNvSpPr/>
          <p:nvPr/>
        </p:nvSpPr>
        <p:spPr>
          <a:xfrm>
            <a:off x="8958803" y="2883760"/>
            <a:ext cx="2155352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从缓存读取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17D67C9-58D3-9C60-7553-5533E0F62942}"/>
              </a:ext>
            </a:extLst>
          </p:cNvPr>
          <p:cNvSpPr/>
          <p:nvPr/>
        </p:nvSpPr>
        <p:spPr>
          <a:xfrm>
            <a:off x="8958803" y="2252975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多路复用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B8C0B9C-78FE-CEFB-E0E4-9C0E1E1F8FF6}"/>
              </a:ext>
            </a:extLst>
          </p:cNvPr>
          <p:cNvSpPr/>
          <p:nvPr/>
        </p:nvSpPr>
        <p:spPr>
          <a:xfrm>
            <a:off x="8943321" y="5441385"/>
            <a:ext cx="2088713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使用非关系型数据库存储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9F47EDA-5DBE-8291-9CE6-3D106EEE3F7F}"/>
              </a:ext>
            </a:extLst>
          </p:cNvPr>
          <p:cNvSpPr/>
          <p:nvPr/>
        </p:nvSpPr>
        <p:spPr>
          <a:xfrm>
            <a:off x="8954409" y="4608250"/>
            <a:ext cx="2092366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就近推送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C7CB8A4-123F-DF13-26F4-88C62E235C97}"/>
              </a:ext>
            </a:extLst>
          </p:cNvPr>
          <p:cNvSpPr/>
          <p:nvPr/>
        </p:nvSpPr>
        <p:spPr>
          <a:xfrm>
            <a:off x="8958803" y="3481589"/>
            <a:ext cx="2155351" cy="7325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使用非关系型数据库存储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6B87A26-D33C-1C23-932C-7FD45086A65F}"/>
              </a:ext>
            </a:extLst>
          </p:cNvPr>
          <p:cNvSpPr/>
          <p:nvPr/>
        </p:nvSpPr>
        <p:spPr>
          <a:xfrm>
            <a:off x="2721632" y="4608250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集群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E511798-7A0E-1AD6-1EAA-BD748FED4330}"/>
              </a:ext>
            </a:extLst>
          </p:cNvPr>
          <p:cNvSpPr/>
          <p:nvPr/>
        </p:nvSpPr>
        <p:spPr>
          <a:xfrm>
            <a:off x="6941059" y="1517996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进程模型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C121DDD-EA91-95F8-9CFA-6AB3147FCF91}"/>
              </a:ext>
            </a:extLst>
          </p:cNvPr>
          <p:cNvSpPr/>
          <p:nvPr/>
        </p:nvSpPr>
        <p:spPr>
          <a:xfrm>
            <a:off x="6929939" y="2883760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缓存模型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626E409-75C4-534D-CD77-33B42A74E5A9}"/>
              </a:ext>
            </a:extLst>
          </p:cNvPr>
          <p:cNvSpPr/>
          <p:nvPr/>
        </p:nvSpPr>
        <p:spPr>
          <a:xfrm>
            <a:off x="6939977" y="2267197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网络模型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FE855857-3C26-D086-73F5-848545B1456A}"/>
              </a:ext>
            </a:extLst>
          </p:cNvPr>
          <p:cNvSpPr/>
          <p:nvPr/>
        </p:nvSpPr>
        <p:spPr>
          <a:xfrm>
            <a:off x="6918590" y="4608250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任务分配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FAEA6DBA-174E-96E7-5A49-60D0AA6DDEFD}"/>
              </a:ext>
            </a:extLst>
          </p:cNvPr>
          <p:cNvSpPr/>
          <p:nvPr/>
        </p:nvSpPr>
        <p:spPr>
          <a:xfrm>
            <a:off x="6918590" y="3620835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存储模型</a:t>
            </a:r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8DADA433-8540-54B0-391F-B04FD5577871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023445" y="3230579"/>
            <a:ext cx="698187" cy="80095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2F86DE63-9755-5E7E-6322-FC6606EBFF6B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3893458" y="3210575"/>
            <a:ext cx="891276" cy="63056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028DB3F4-C1D6-FE36-8900-D643A2A30257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873760" y="4818333"/>
            <a:ext cx="941481" cy="83313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65361687-38DF-1998-2EAB-1D2A8E47C8DC}"/>
              </a:ext>
            </a:extLst>
          </p:cNvPr>
          <p:cNvSpPr/>
          <p:nvPr/>
        </p:nvSpPr>
        <p:spPr>
          <a:xfrm>
            <a:off x="851619" y="3821447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评论模块</a:t>
            </a: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BF019DBD-F1F4-9E60-29C1-B10595276895}"/>
              </a:ext>
            </a:extLst>
          </p:cNvPr>
          <p:cNvSpPr/>
          <p:nvPr/>
        </p:nvSpPr>
        <p:spPr>
          <a:xfrm>
            <a:off x="4784734" y="2253117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计算高性能</a:t>
            </a: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8FA416E8-F0ED-B6F9-0F56-72C87F7410B4}"/>
              </a:ext>
            </a:extLst>
          </p:cNvPr>
          <p:cNvSpPr/>
          <p:nvPr/>
        </p:nvSpPr>
        <p:spPr>
          <a:xfrm>
            <a:off x="4784734" y="3631054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存储高性能</a:t>
            </a: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5A2AC414-20DC-724A-612C-B27BA2E405C2}"/>
              </a:ext>
            </a:extLst>
          </p:cNvPr>
          <p:cNvSpPr/>
          <p:nvPr/>
        </p:nvSpPr>
        <p:spPr>
          <a:xfrm>
            <a:off x="4820111" y="4611002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计算高性能</a:t>
            </a: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598E950C-0060-9652-72A2-6AE6BAEF35DC}"/>
              </a:ext>
            </a:extLst>
          </p:cNvPr>
          <p:cNvSpPr/>
          <p:nvPr/>
        </p:nvSpPr>
        <p:spPr>
          <a:xfrm>
            <a:off x="4820111" y="5454085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存储高性能</a:t>
            </a:r>
          </a:p>
        </p:txBody>
      </p: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57A29794-0859-C70A-E30A-2EB9B49A919A}"/>
              </a:ext>
            </a:extLst>
          </p:cNvPr>
          <p:cNvCxnSpPr>
            <a:stCxn id="91" idx="3"/>
            <a:endCxn id="21" idx="1"/>
          </p:cNvCxnSpPr>
          <p:nvPr/>
        </p:nvCxnSpPr>
        <p:spPr>
          <a:xfrm>
            <a:off x="2003747" y="4031530"/>
            <a:ext cx="717885" cy="78680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CC0A7144-952A-A38E-B474-AFC0ED21C88B}"/>
              </a:ext>
            </a:extLst>
          </p:cNvPr>
          <p:cNvCxnSpPr>
            <a:stCxn id="9" idx="3"/>
            <a:endCxn id="92" idx="1"/>
          </p:cNvCxnSpPr>
          <p:nvPr/>
        </p:nvCxnSpPr>
        <p:spPr>
          <a:xfrm flipV="1">
            <a:off x="3873760" y="2463200"/>
            <a:ext cx="910974" cy="76737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654611BB-8E72-6CEE-9549-55D65DA306E4}"/>
              </a:ext>
            </a:extLst>
          </p:cNvPr>
          <p:cNvCxnSpPr>
            <a:stCxn id="21" idx="3"/>
            <a:endCxn id="97" idx="1"/>
          </p:cNvCxnSpPr>
          <p:nvPr/>
        </p:nvCxnSpPr>
        <p:spPr>
          <a:xfrm>
            <a:off x="3873760" y="4818333"/>
            <a:ext cx="946351" cy="275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9D7AC9A9-0695-68E6-F5F3-9C33B54B6348}"/>
              </a:ext>
            </a:extLst>
          </p:cNvPr>
          <p:cNvCxnSpPr>
            <a:stCxn id="92" idx="3"/>
            <a:endCxn id="31" idx="1"/>
          </p:cNvCxnSpPr>
          <p:nvPr/>
        </p:nvCxnSpPr>
        <p:spPr>
          <a:xfrm flipV="1">
            <a:off x="5936862" y="1728079"/>
            <a:ext cx="1004197" cy="73512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FD1A1AB1-F293-D430-B6CA-38B077B7CF23}"/>
              </a:ext>
            </a:extLst>
          </p:cNvPr>
          <p:cNvCxnSpPr>
            <a:stCxn id="97" idx="3"/>
            <a:endCxn id="35" idx="1"/>
          </p:cNvCxnSpPr>
          <p:nvPr/>
        </p:nvCxnSpPr>
        <p:spPr>
          <a:xfrm flipV="1">
            <a:off x="5972239" y="4818333"/>
            <a:ext cx="946351" cy="275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F6B76A30-F3BE-8BFC-B808-00830A2671C9}"/>
              </a:ext>
            </a:extLst>
          </p:cNvPr>
          <p:cNvSpPr/>
          <p:nvPr/>
        </p:nvSpPr>
        <p:spPr>
          <a:xfrm>
            <a:off x="6939977" y="5441385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任务分配</a:t>
            </a:r>
          </a:p>
        </p:txBody>
      </p: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7F012A4E-878B-347D-56C0-27D20CFAE855}"/>
              </a:ext>
            </a:extLst>
          </p:cNvPr>
          <p:cNvCxnSpPr>
            <a:stCxn id="98" idx="3"/>
            <a:endCxn id="124" idx="1"/>
          </p:cNvCxnSpPr>
          <p:nvPr/>
        </p:nvCxnSpPr>
        <p:spPr>
          <a:xfrm flipV="1">
            <a:off x="5972239" y="5651468"/>
            <a:ext cx="967738" cy="12700"/>
          </a:xfrm>
          <a:prstGeom prst="bentConnector3">
            <a:avLst>
              <a:gd name="adj1" fmla="val 10688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CEF3F6C3-F31D-10BE-F23A-1BC4A2C94A4D}"/>
              </a:ext>
            </a:extLst>
          </p:cNvPr>
          <p:cNvCxnSpPr>
            <a:stCxn id="93" idx="3"/>
            <a:endCxn id="36" idx="1"/>
          </p:cNvCxnSpPr>
          <p:nvPr/>
        </p:nvCxnSpPr>
        <p:spPr>
          <a:xfrm flipV="1">
            <a:off x="5936862" y="3830918"/>
            <a:ext cx="981728" cy="10219"/>
          </a:xfrm>
          <a:prstGeom prst="bentConnector3">
            <a:avLst>
              <a:gd name="adj1" fmla="val 10227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连接符: 肘形 131">
            <a:extLst>
              <a:ext uri="{FF2B5EF4-FFF2-40B4-BE49-F238E27FC236}">
                <a16:creationId xmlns:a16="http://schemas.microsoft.com/office/drawing/2014/main" id="{EBBF1F1F-8516-AEA6-82C9-8388A27C3A05}"/>
              </a:ext>
            </a:extLst>
          </p:cNvPr>
          <p:cNvCxnSpPr>
            <a:stCxn id="92" idx="3"/>
            <a:endCxn id="32" idx="1"/>
          </p:cNvCxnSpPr>
          <p:nvPr/>
        </p:nvCxnSpPr>
        <p:spPr>
          <a:xfrm>
            <a:off x="5936862" y="2463200"/>
            <a:ext cx="993077" cy="63064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14D53864-7075-DF83-21B7-73EE9044B748}"/>
              </a:ext>
            </a:extLst>
          </p:cNvPr>
          <p:cNvCxnSpPr>
            <a:stCxn id="92" idx="3"/>
            <a:endCxn id="33" idx="1"/>
          </p:cNvCxnSpPr>
          <p:nvPr/>
        </p:nvCxnSpPr>
        <p:spPr>
          <a:xfrm>
            <a:off x="5936862" y="2463200"/>
            <a:ext cx="1003115" cy="1408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连接符: 肘形 135">
            <a:extLst>
              <a:ext uri="{FF2B5EF4-FFF2-40B4-BE49-F238E27FC236}">
                <a16:creationId xmlns:a16="http://schemas.microsoft.com/office/drawing/2014/main" id="{3B28EBCE-C581-7F8D-B86E-436524BBAAA3}"/>
              </a:ext>
            </a:extLst>
          </p:cNvPr>
          <p:cNvCxnSpPr>
            <a:stCxn id="31" idx="3"/>
            <a:endCxn id="24" idx="1"/>
          </p:cNvCxnSpPr>
          <p:nvPr/>
        </p:nvCxnSpPr>
        <p:spPr>
          <a:xfrm flipV="1">
            <a:off x="8093187" y="1714274"/>
            <a:ext cx="865616" cy="13805"/>
          </a:xfrm>
          <a:prstGeom prst="bentConnector3">
            <a:avLst>
              <a:gd name="adj1" fmla="val 9850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696B6FB7-AC43-947F-200E-E1CD1B553C6C}"/>
              </a:ext>
            </a:extLst>
          </p:cNvPr>
          <p:cNvCxnSpPr>
            <a:stCxn id="33" idx="3"/>
            <a:endCxn id="26" idx="1"/>
          </p:cNvCxnSpPr>
          <p:nvPr/>
        </p:nvCxnSpPr>
        <p:spPr>
          <a:xfrm flipV="1">
            <a:off x="8092105" y="2463058"/>
            <a:ext cx="866698" cy="14222"/>
          </a:xfrm>
          <a:prstGeom prst="bentConnector3">
            <a:avLst>
              <a:gd name="adj1" fmla="val 9413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连接符: 肘形 139">
            <a:extLst>
              <a:ext uri="{FF2B5EF4-FFF2-40B4-BE49-F238E27FC236}">
                <a16:creationId xmlns:a16="http://schemas.microsoft.com/office/drawing/2014/main" id="{36FEAFB4-A069-F688-58D4-9C145CD55EA4}"/>
              </a:ext>
            </a:extLst>
          </p:cNvPr>
          <p:cNvCxnSpPr>
            <a:stCxn id="32" idx="3"/>
            <a:endCxn id="25" idx="1"/>
          </p:cNvCxnSpPr>
          <p:nvPr/>
        </p:nvCxnSpPr>
        <p:spPr>
          <a:xfrm>
            <a:off x="8082067" y="3093843"/>
            <a:ext cx="876736" cy="12700"/>
          </a:xfrm>
          <a:prstGeom prst="bentConnector3">
            <a:avLst>
              <a:gd name="adj1" fmla="val 10640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F014AD12-F61F-82CA-79E1-DABBCA8D2FF1}"/>
              </a:ext>
            </a:extLst>
          </p:cNvPr>
          <p:cNvCxnSpPr>
            <a:stCxn id="36" idx="3"/>
            <a:endCxn id="29" idx="1"/>
          </p:cNvCxnSpPr>
          <p:nvPr/>
        </p:nvCxnSpPr>
        <p:spPr>
          <a:xfrm>
            <a:off x="8070718" y="3830918"/>
            <a:ext cx="888085" cy="16930"/>
          </a:xfrm>
          <a:prstGeom prst="bentConnector3">
            <a:avLst>
              <a:gd name="adj1" fmla="val 10148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连接符: 肘形 147">
            <a:extLst>
              <a:ext uri="{FF2B5EF4-FFF2-40B4-BE49-F238E27FC236}">
                <a16:creationId xmlns:a16="http://schemas.microsoft.com/office/drawing/2014/main" id="{3650B3C3-3C90-82CA-71C5-9751A8C0786B}"/>
              </a:ext>
            </a:extLst>
          </p:cNvPr>
          <p:cNvCxnSpPr>
            <a:stCxn id="35" idx="3"/>
            <a:endCxn id="28" idx="1"/>
          </p:cNvCxnSpPr>
          <p:nvPr/>
        </p:nvCxnSpPr>
        <p:spPr>
          <a:xfrm>
            <a:off x="8070718" y="4818333"/>
            <a:ext cx="883691" cy="12700"/>
          </a:xfrm>
          <a:prstGeom prst="bentConnector3">
            <a:avLst>
              <a:gd name="adj1" fmla="val 10385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0217FDE2-6828-8D2A-7DD9-9D8E78D69611}"/>
              </a:ext>
            </a:extLst>
          </p:cNvPr>
          <p:cNvCxnSpPr>
            <a:stCxn id="124" idx="3"/>
            <a:endCxn id="27" idx="1"/>
          </p:cNvCxnSpPr>
          <p:nvPr/>
        </p:nvCxnSpPr>
        <p:spPr>
          <a:xfrm>
            <a:off x="8092105" y="5651468"/>
            <a:ext cx="851216" cy="12700"/>
          </a:xfrm>
          <a:prstGeom prst="bentConnector3">
            <a:avLst>
              <a:gd name="adj1" fmla="val 10590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1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609600"/>
            <a:ext cx="10805160" cy="80317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>
                <a:ea typeface="Microsoft YaHei UI" panose="020B0503020204020204" pitchFamily="34" charset="-122"/>
              </a:rPr>
              <a:t>作业一：</a:t>
            </a:r>
            <a:r>
              <a:rPr lang="zh-CN" altLang="en-US" sz="2800" dirty="0"/>
              <a:t>分析微信朋友圈的高性能复杂度</a:t>
            </a:r>
            <a:endParaRPr lang="en-US" altLang="zh-CN" sz="2800" dirty="0">
              <a:ea typeface="Microsoft YaHei UI" panose="020B0503020204020204" pitchFamily="34" charset="-122"/>
            </a:endParaRP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1714241"/>
            <a:ext cx="10587920" cy="4613407"/>
          </a:xfrm>
        </p:spPr>
        <p:txBody>
          <a:bodyPr rtlCol="0"/>
          <a:lstStyle/>
          <a:p>
            <a:pPr rtl="0"/>
            <a:r>
              <a:rPr lang="en-US" altLang="zh-CN" dirty="0"/>
              <a:t>1. </a:t>
            </a:r>
            <a:r>
              <a:rPr lang="zh-CN" altLang="en-US" dirty="0"/>
              <a:t>对照模块</a:t>
            </a:r>
            <a:r>
              <a:rPr lang="en-US" altLang="zh-CN" dirty="0"/>
              <a:t>2</a:t>
            </a:r>
            <a:r>
              <a:rPr lang="zh-CN" altLang="en-US" dirty="0"/>
              <a:t>讲述的复杂度分析方法，分析微信朋友圈的复杂度。</a:t>
            </a:r>
            <a:endParaRPr lang="en-US" altLang="zh-CN" dirty="0"/>
          </a:p>
          <a:p>
            <a:pPr rtl="0"/>
            <a:r>
              <a:rPr lang="en-US" altLang="zh-CN" dirty="0"/>
              <a:t>2. </a:t>
            </a:r>
            <a:r>
              <a:rPr lang="zh-CN" altLang="en-US" dirty="0"/>
              <a:t>针对各个复杂度，画出你的架构设计方案（无需做备选方案，只需要最终的方案即可）。 </a:t>
            </a:r>
            <a:endParaRPr lang="en-US" altLang="zh-CN" dirty="0"/>
          </a:p>
          <a:p>
            <a:pPr rtl="0"/>
            <a:r>
              <a:rPr lang="en-US" altLang="zh-CN" dirty="0"/>
              <a:t>3. </a:t>
            </a:r>
            <a:r>
              <a:rPr lang="zh-CN" altLang="en-US" dirty="0"/>
              <a:t>给出你的架构方案中关键的设计理由。 </a:t>
            </a:r>
            <a:endParaRPr lang="en-US" altLang="zh-CN" dirty="0"/>
          </a:p>
          <a:p>
            <a:pPr rtl="0"/>
            <a:r>
              <a:rPr lang="en-US" altLang="zh-CN" dirty="0"/>
              <a:t>4. 3~5</a:t>
            </a:r>
            <a:r>
              <a:rPr lang="zh-CN" altLang="en-US" dirty="0"/>
              <a:t>页 </a:t>
            </a:r>
            <a:r>
              <a:rPr lang="en-US" altLang="zh-CN" dirty="0"/>
              <a:t>PPT </a:t>
            </a:r>
            <a:r>
              <a:rPr lang="zh-CN" altLang="en-US" dirty="0"/>
              <a:t>即可，涵盖复杂度分析、架构设计、设计理由。 </a:t>
            </a:r>
            <a:endParaRPr lang="en-US" altLang="zh-CN" dirty="0"/>
          </a:p>
          <a:p>
            <a:pPr rtl="0"/>
            <a:endParaRPr lang="en-US" altLang="zh-CN" dirty="0"/>
          </a:p>
          <a:p>
            <a:pPr marL="0" indent="0" rtl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提示</a:t>
            </a:r>
            <a:r>
              <a:rPr lang="en-US" altLang="zh-CN" dirty="0"/>
              <a:t>】 </a:t>
            </a:r>
          </a:p>
          <a:p>
            <a:pPr marL="457200" indent="-457200" rtl="0">
              <a:buAutoNum type="arabicPeriod"/>
            </a:pPr>
            <a:r>
              <a:rPr lang="zh-CN" altLang="en-US" dirty="0"/>
              <a:t>分析过程可以参考模块</a:t>
            </a:r>
            <a:r>
              <a:rPr lang="en-US" altLang="zh-CN" dirty="0"/>
              <a:t>2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课的实战案例，但是不需要将分析过程一一列举出来。</a:t>
            </a:r>
            <a:endParaRPr lang="en-US" altLang="zh-CN" dirty="0"/>
          </a:p>
          <a:p>
            <a:pPr marL="457200" indent="-457200" rtl="0">
              <a:buAutoNum type="arabicPeriod"/>
            </a:pPr>
            <a:r>
              <a:rPr lang="zh-CN" altLang="en-US" dirty="0"/>
              <a:t>如果某个地方被卡主了，请及时联系助教或者老师讨论。</a:t>
            </a:r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smtClean="0">
                <a:ea typeface="Microsoft YaHei UI" panose="020B0503020204020204" pitchFamily="34" charset="-122"/>
              </a:rPr>
              <a:pPr rtl="0"/>
              <a:t>2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8" name="文本占位符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占位符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rtl="0"/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B6335DA-E45F-9A65-19E7-A0D219DB7293}"/>
              </a:ext>
            </a:extLst>
          </p:cNvPr>
          <p:cNvSpPr/>
          <p:nvPr/>
        </p:nvSpPr>
        <p:spPr>
          <a:xfrm>
            <a:off x="1487488" y="3043622"/>
            <a:ext cx="1152128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朋友圈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243907D-7BE2-8458-4F67-64BA84D06A08}"/>
              </a:ext>
            </a:extLst>
          </p:cNvPr>
          <p:cNvSpPr/>
          <p:nvPr/>
        </p:nvSpPr>
        <p:spPr>
          <a:xfrm>
            <a:off x="3688085" y="3056322"/>
            <a:ext cx="1152128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收朋友圈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147D377-C909-58A5-EE30-F84781A852BB}"/>
              </a:ext>
            </a:extLst>
          </p:cNvPr>
          <p:cNvSpPr/>
          <p:nvPr/>
        </p:nvSpPr>
        <p:spPr>
          <a:xfrm>
            <a:off x="3677425" y="4013647"/>
            <a:ext cx="1152128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评论模块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1BA30F6-F098-A8CD-2795-1CD82D9E9BBB}"/>
              </a:ext>
            </a:extLst>
          </p:cNvPr>
          <p:cNvSpPr/>
          <p:nvPr/>
        </p:nvSpPr>
        <p:spPr>
          <a:xfrm>
            <a:off x="3675385" y="2010172"/>
            <a:ext cx="1152128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发朋友圈</a:t>
            </a:r>
          </a:p>
        </p:txBody>
      </p:sp>
      <p:sp>
        <p:nvSpPr>
          <p:cNvPr id="31" name="标题 11">
            <a:extLst>
              <a:ext uri="{FF2B5EF4-FFF2-40B4-BE49-F238E27FC236}">
                <a16:creationId xmlns:a16="http://schemas.microsoft.com/office/drawing/2014/main" id="{AE8786BD-DDCF-21A9-5488-B78C6F13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609600"/>
            <a:ext cx="10805160" cy="80317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微信朋友圈的主要业务分析</a:t>
            </a:r>
            <a:endParaRPr lang="en-US" altLang="zh-CN" sz="2800" dirty="0">
              <a:ea typeface="Microsoft YaHei UI" panose="020B0503020204020204" pitchFamily="34" charset="-122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F0EE3D6-A8F1-AC53-7F43-047AD51479E0}"/>
              </a:ext>
            </a:extLst>
          </p:cNvPr>
          <p:cNvSpPr/>
          <p:nvPr/>
        </p:nvSpPr>
        <p:spPr>
          <a:xfrm>
            <a:off x="3675385" y="5050445"/>
            <a:ext cx="1152128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广告</a:t>
            </a: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215B79F2-42A7-E320-D9EF-4380C521E228}"/>
              </a:ext>
            </a:extLst>
          </p:cNvPr>
          <p:cNvCxnSpPr>
            <a:cxnSpLocks/>
          </p:cNvCxnSpPr>
          <p:nvPr/>
        </p:nvCxnSpPr>
        <p:spPr>
          <a:xfrm>
            <a:off x="3157500" y="3197449"/>
            <a:ext cx="900572" cy="5698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3E94A76B-70AB-B3AA-AE88-9761DBF53696}"/>
              </a:ext>
            </a:extLst>
          </p:cNvPr>
          <p:cNvCxnSpPr>
            <a:stCxn id="4" idx="3"/>
            <a:endCxn id="19" idx="1"/>
          </p:cNvCxnSpPr>
          <p:nvPr/>
        </p:nvCxnSpPr>
        <p:spPr>
          <a:xfrm flipV="1">
            <a:off x="2639616" y="2262200"/>
            <a:ext cx="1035769" cy="103345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0B688C92-D478-B1CC-7888-FAED6AFF8A0A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2639616" y="3295650"/>
            <a:ext cx="1048469" cy="1270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957F5E76-4F79-D521-3FAD-C239FA13138C}"/>
              </a:ext>
            </a:extLst>
          </p:cNvPr>
          <p:cNvCxnSpPr>
            <a:stCxn id="4" idx="3"/>
            <a:endCxn id="4" idx="3"/>
          </p:cNvCxnSpPr>
          <p:nvPr/>
        </p:nvCxnSpPr>
        <p:spPr>
          <a:xfrm>
            <a:off x="2639616" y="3295650"/>
            <a:ext cx="12700" cy="127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1058831D-C62D-3ED9-D10D-93C4411AD2CC}"/>
              </a:ext>
            </a:extLst>
          </p:cNvPr>
          <p:cNvCxnSpPr>
            <a:stCxn id="4" idx="3"/>
            <a:endCxn id="32" idx="1"/>
          </p:cNvCxnSpPr>
          <p:nvPr/>
        </p:nvCxnSpPr>
        <p:spPr>
          <a:xfrm>
            <a:off x="2639616" y="3295650"/>
            <a:ext cx="1035769" cy="20068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D22F406B-94AB-A24D-67DE-4FD16F4781AC}"/>
              </a:ext>
            </a:extLst>
          </p:cNvPr>
          <p:cNvCxnSpPr>
            <a:stCxn id="4" idx="3"/>
            <a:endCxn id="32" idx="1"/>
          </p:cNvCxnSpPr>
          <p:nvPr/>
        </p:nvCxnSpPr>
        <p:spPr>
          <a:xfrm>
            <a:off x="2639616" y="3295650"/>
            <a:ext cx="1035769" cy="200682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AFA5BF36-51FC-5676-CBF5-770A634059CF}"/>
              </a:ext>
            </a:extLst>
          </p:cNvPr>
          <p:cNvSpPr/>
          <p:nvPr/>
        </p:nvSpPr>
        <p:spPr>
          <a:xfrm>
            <a:off x="5519936" y="2010172"/>
            <a:ext cx="4320480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主要业务，发送最低要求自己能看到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C8546B4-8B53-B493-1E8B-3C60BEB869B4}"/>
              </a:ext>
            </a:extLst>
          </p:cNvPr>
          <p:cNvSpPr/>
          <p:nvPr/>
        </p:nvSpPr>
        <p:spPr>
          <a:xfrm>
            <a:off x="5519936" y="3056322"/>
            <a:ext cx="4320480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能够收到别人的朋友圈，不用高实时性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10C7DBA-7FC7-0F43-BFF6-61C7B0AEBFA4}"/>
              </a:ext>
            </a:extLst>
          </p:cNvPr>
          <p:cNvSpPr/>
          <p:nvPr/>
        </p:nvSpPr>
        <p:spPr>
          <a:xfrm>
            <a:off x="5518463" y="4013647"/>
            <a:ext cx="4320480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点赞和评论业务，鉴权，延迟加载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8A45F90-DFAB-7D13-2A2E-9537CF059019}"/>
              </a:ext>
            </a:extLst>
          </p:cNvPr>
          <p:cNvSpPr/>
          <p:nvPr/>
        </p:nvSpPr>
        <p:spPr>
          <a:xfrm>
            <a:off x="5528941" y="5050445"/>
            <a:ext cx="4320480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附加功能，微信官方后台推送服务</a:t>
            </a:r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C2122E3D-C42D-EFE7-148B-3C8F3A8FAF7D}"/>
              </a:ext>
            </a:extLst>
          </p:cNvPr>
          <p:cNvCxnSpPr>
            <a:stCxn id="4" idx="3"/>
            <a:endCxn id="18" idx="1"/>
          </p:cNvCxnSpPr>
          <p:nvPr/>
        </p:nvCxnSpPr>
        <p:spPr>
          <a:xfrm>
            <a:off x="2639616" y="3295650"/>
            <a:ext cx="1037809" cy="97002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rtl="0"/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31" name="标题 11">
            <a:extLst>
              <a:ext uri="{FF2B5EF4-FFF2-40B4-BE49-F238E27FC236}">
                <a16:creationId xmlns:a16="http://schemas.microsoft.com/office/drawing/2014/main" id="{AE8786BD-DDCF-21A9-5488-B78C6F13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609600"/>
            <a:ext cx="10805160" cy="80317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发朋友圈的高性能复杂度分析</a:t>
            </a:r>
            <a:endParaRPr lang="en-US" altLang="zh-CN" sz="2800" dirty="0">
              <a:ea typeface="Microsoft YaHei UI" panose="020B0503020204020204" pitchFamily="34" charset="-122"/>
            </a:endParaRP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215B79F2-42A7-E320-D9EF-4380C521E228}"/>
              </a:ext>
            </a:extLst>
          </p:cNvPr>
          <p:cNvCxnSpPr>
            <a:cxnSpLocks/>
          </p:cNvCxnSpPr>
          <p:nvPr/>
        </p:nvCxnSpPr>
        <p:spPr>
          <a:xfrm>
            <a:off x="3157500" y="3197449"/>
            <a:ext cx="900572" cy="5698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957F5E76-4F79-D521-3FAD-C239FA13138C}"/>
              </a:ext>
            </a:extLst>
          </p:cNvPr>
          <p:cNvCxnSpPr>
            <a:cxnSpLocks/>
          </p:cNvCxnSpPr>
          <p:nvPr/>
        </p:nvCxnSpPr>
        <p:spPr>
          <a:xfrm>
            <a:off x="2639616" y="3295650"/>
            <a:ext cx="12700" cy="127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1058831D-C62D-3ED9-D10D-93C4411AD2CC}"/>
              </a:ext>
            </a:extLst>
          </p:cNvPr>
          <p:cNvCxnSpPr>
            <a:cxnSpLocks/>
          </p:cNvCxnSpPr>
          <p:nvPr/>
        </p:nvCxnSpPr>
        <p:spPr>
          <a:xfrm>
            <a:off x="2639616" y="3295650"/>
            <a:ext cx="1035769" cy="20068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BC95BB2E-87A9-8D16-1613-AF2A2973EDF1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2023445" y="3230579"/>
            <a:ext cx="698187" cy="8009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3E35F90-7213-46A3-F2F7-96D6A88C3B0F}"/>
              </a:ext>
            </a:extLst>
          </p:cNvPr>
          <p:cNvSpPr/>
          <p:nvPr/>
        </p:nvSpPr>
        <p:spPr>
          <a:xfrm>
            <a:off x="2721632" y="3020496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单机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C9D005B-9F73-E619-2AA7-20975BD7FCEA}"/>
              </a:ext>
            </a:extLst>
          </p:cNvPr>
          <p:cNvSpPr/>
          <p:nvPr/>
        </p:nvSpPr>
        <p:spPr>
          <a:xfrm>
            <a:off x="8958803" y="1517996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无要求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152306B-99E3-4488-446F-511C68D76883}"/>
              </a:ext>
            </a:extLst>
          </p:cNvPr>
          <p:cNvSpPr/>
          <p:nvPr/>
        </p:nvSpPr>
        <p:spPr>
          <a:xfrm>
            <a:off x="8958803" y="2883760"/>
            <a:ext cx="2155352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发送后缓存，视频图片缓存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694779B-38AC-8AFC-4FFD-2BDBCD4BD3C2}"/>
              </a:ext>
            </a:extLst>
          </p:cNvPr>
          <p:cNvSpPr/>
          <p:nvPr/>
        </p:nvSpPr>
        <p:spPr>
          <a:xfrm>
            <a:off x="8958803" y="2252975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无要求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148F168-8609-DC0E-C416-FDD9F9D4C825}"/>
              </a:ext>
            </a:extLst>
          </p:cNvPr>
          <p:cNvSpPr/>
          <p:nvPr/>
        </p:nvSpPr>
        <p:spPr>
          <a:xfrm>
            <a:off x="8943321" y="5441385"/>
            <a:ext cx="2088713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按照用户进行分区存储即可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EDEF021-9CC5-1EEF-E2AD-FE10BC355844}"/>
              </a:ext>
            </a:extLst>
          </p:cNvPr>
          <p:cNvSpPr/>
          <p:nvPr/>
        </p:nvSpPr>
        <p:spPr>
          <a:xfrm>
            <a:off x="8954409" y="4608250"/>
            <a:ext cx="2092366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负载均衡，就近分发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6E279EE3-F119-7361-1E59-B7FD3C608585}"/>
              </a:ext>
            </a:extLst>
          </p:cNvPr>
          <p:cNvSpPr/>
          <p:nvPr/>
        </p:nvSpPr>
        <p:spPr>
          <a:xfrm>
            <a:off x="8958803" y="3462763"/>
            <a:ext cx="2155351" cy="7325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Lsm</a:t>
            </a:r>
            <a:r>
              <a:rPr lang="zh-CN" altLang="en-US" sz="1200" dirty="0"/>
              <a:t>树存储，采用</a:t>
            </a:r>
            <a:r>
              <a:rPr lang="en-US" altLang="zh-CN" sz="1200" dirty="0" err="1"/>
              <a:t>mangodb</a:t>
            </a:r>
            <a:r>
              <a:rPr lang="zh-CN" altLang="en-US" sz="1200" dirty="0"/>
              <a:t>这类非关系型数据库，因为评论多为视频，图片，长文字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F359E9DC-416B-ABFD-99F3-B9E5A5E960BF}"/>
              </a:ext>
            </a:extLst>
          </p:cNvPr>
          <p:cNvSpPr/>
          <p:nvPr/>
        </p:nvSpPr>
        <p:spPr>
          <a:xfrm>
            <a:off x="2721632" y="4608250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集群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FB4B05F-E9D7-12CC-38D0-830C834A6CA9}"/>
              </a:ext>
            </a:extLst>
          </p:cNvPr>
          <p:cNvSpPr/>
          <p:nvPr/>
        </p:nvSpPr>
        <p:spPr>
          <a:xfrm>
            <a:off x="6941059" y="1517996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进程模型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70B84C21-196A-F3A2-E688-27511C4C36F5}"/>
              </a:ext>
            </a:extLst>
          </p:cNvPr>
          <p:cNvSpPr/>
          <p:nvPr/>
        </p:nvSpPr>
        <p:spPr>
          <a:xfrm>
            <a:off x="6929939" y="2883760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缓存模型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610C38C-436E-EDAE-AB55-A000AF2F5FE4}"/>
              </a:ext>
            </a:extLst>
          </p:cNvPr>
          <p:cNvSpPr/>
          <p:nvPr/>
        </p:nvSpPr>
        <p:spPr>
          <a:xfrm>
            <a:off x="6939977" y="2267197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网络模型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297B9885-A355-48C0-34A5-F41774C7AEA5}"/>
              </a:ext>
            </a:extLst>
          </p:cNvPr>
          <p:cNvSpPr/>
          <p:nvPr/>
        </p:nvSpPr>
        <p:spPr>
          <a:xfrm>
            <a:off x="6918590" y="4608250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任务分配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2AEFB35F-118C-BF90-DADA-83DA27A04453}"/>
              </a:ext>
            </a:extLst>
          </p:cNvPr>
          <p:cNvSpPr/>
          <p:nvPr/>
        </p:nvSpPr>
        <p:spPr>
          <a:xfrm>
            <a:off x="6918590" y="3611364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存储模型</a:t>
            </a:r>
          </a:p>
        </p:txBody>
      </p: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0C5DE673-7DDF-E841-F39A-9725ED11125E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2023445" y="3230579"/>
            <a:ext cx="698187" cy="80095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5DE30A1F-7730-E44C-0F82-971E58BEF28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873760" y="4818333"/>
            <a:ext cx="941481" cy="83313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F801D90B-54EE-28F9-556B-25695D874E77}"/>
              </a:ext>
            </a:extLst>
          </p:cNvPr>
          <p:cNvSpPr/>
          <p:nvPr/>
        </p:nvSpPr>
        <p:spPr>
          <a:xfrm>
            <a:off x="851619" y="3821447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发朋友圈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0A4CAFA2-79C3-BA12-F513-E6EC71C53625}"/>
              </a:ext>
            </a:extLst>
          </p:cNvPr>
          <p:cNvSpPr/>
          <p:nvPr/>
        </p:nvSpPr>
        <p:spPr>
          <a:xfrm>
            <a:off x="4784734" y="2253117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计算高性能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972B8B45-75EB-B444-C693-21F1DAFC77CD}"/>
              </a:ext>
            </a:extLst>
          </p:cNvPr>
          <p:cNvSpPr/>
          <p:nvPr/>
        </p:nvSpPr>
        <p:spPr>
          <a:xfrm>
            <a:off x="4800387" y="3613391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存储高性能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234CFC6-23D2-F224-7762-686D9EF34FFB}"/>
              </a:ext>
            </a:extLst>
          </p:cNvPr>
          <p:cNvSpPr/>
          <p:nvPr/>
        </p:nvSpPr>
        <p:spPr>
          <a:xfrm>
            <a:off x="4820111" y="4611002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计算高性能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8E3D7065-CDB8-F612-A7F9-9B12A9E56690}"/>
              </a:ext>
            </a:extLst>
          </p:cNvPr>
          <p:cNvSpPr/>
          <p:nvPr/>
        </p:nvSpPr>
        <p:spPr>
          <a:xfrm>
            <a:off x="4820111" y="5454085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存储高性能</a:t>
            </a: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B0E541F6-0D5A-06FD-2F08-77EC6FDDF904}"/>
              </a:ext>
            </a:extLst>
          </p:cNvPr>
          <p:cNvCxnSpPr>
            <a:stCxn id="51" idx="3"/>
            <a:endCxn id="34" idx="1"/>
          </p:cNvCxnSpPr>
          <p:nvPr/>
        </p:nvCxnSpPr>
        <p:spPr>
          <a:xfrm>
            <a:off x="2003747" y="4031530"/>
            <a:ext cx="717885" cy="78680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737AA959-BF1C-B183-594E-DB50B2F6AB13}"/>
              </a:ext>
            </a:extLst>
          </p:cNvPr>
          <p:cNvCxnSpPr>
            <a:stCxn id="34" idx="3"/>
            <a:endCxn id="57" idx="1"/>
          </p:cNvCxnSpPr>
          <p:nvPr/>
        </p:nvCxnSpPr>
        <p:spPr>
          <a:xfrm>
            <a:off x="3873760" y="4818333"/>
            <a:ext cx="946351" cy="275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BD2E0DB4-009A-DBC3-3817-3EF93A80C6EE}"/>
              </a:ext>
            </a:extLst>
          </p:cNvPr>
          <p:cNvCxnSpPr>
            <a:stCxn id="52" idx="3"/>
            <a:endCxn id="35" idx="1"/>
          </p:cNvCxnSpPr>
          <p:nvPr/>
        </p:nvCxnSpPr>
        <p:spPr>
          <a:xfrm flipV="1">
            <a:off x="5936862" y="1728079"/>
            <a:ext cx="1004197" cy="73512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231BCEE7-AFE9-259C-2F71-BE9DDD3358EE}"/>
              </a:ext>
            </a:extLst>
          </p:cNvPr>
          <p:cNvCxnSpPr>
            <a:stCxn id="57" idx="3"/>
            <a:endCxn id="41" idx="1"/>
          </p:cNvCxnSpPr>
          <p:nvPr/>
        </p:nvCxnSpPr>
        <p:spPr>
          <a:xfrm flipV="1">
            <a:off x="5972239" y="4818333"/>
            <a:ext cx="946351" cy="275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CD998CF6-D65C-ACF6-D136-669D3639FEF7}"/>
              </a:ext>
            </a:extLst>
          </p:cNvPr>
          <p:cNvSpPr/>
          <p:nvPr/>
        </p:nvSpPr>
        <p:spPr>
          <a:xfrm>
            <a:off x="6939977" y="5441385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任务分配</a:t>
            </a:r>
          </a:p>
        </p:txBody>
      </p: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DA9A5DC5-69AC-62E3-CCA9-6A01E8C05D48}"/>
              </a:ext>
            </a:extLst>
          </p:cNvPr>
          <p:cNvCxnSpPr>
            <a:stCxn id="58" idx="3"/>
            <a:endCxn id="64" idx="1"/>
          </p:cNvCxnSpPr>
          <p:nvPr/>
        </p:nvCxnSpPr>
        <p:spPr>
          <a:xfrm flipV="1">
            <a:off x="5972239" y="5651468"/>
            <a:ext cx="967738" cy="12700"/>
          </a:xfrm>
          <a:prstGeom prst="bentConnector3">
            <a:avLst>
              <a:gd name="adj1" fmla="val 10688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6E759D96-B426-2CD3-0442-0FA10EDA8B31}"/>
              </a:ext>
            </a:extLst>
          </p:cNvPr>
          <p:cNvCxnSpPr>
            <a:stCxn id="53" idx="3"/>
            <a:endCxn id="43" idx="1"/>
          </p:cNvCxnSpPr>
          <p:nvPr/>
        </p:nvCxnSpPr>
        <p:spPr>
          <a:xfrm flipV="1">
            <a:off x="5952515" y="3821447"/>
            <a:ext cx="966075" cy="2027"/>
          </a:xfrm>
          <a:prstGeom prst="bentConnector3">
            <a:avLst>
              <a:gd name="adj1" fmla="val 10022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44C65057-D1E0-1EE7-80F8-F9BEE368873F}"/>
              </a:ext>
            </a:extLst>
          </p:cNvPr>
          <p:cNvCxnSpPr>
            <a:stCxn id="52" idx="3"/>
            <a:endCxn id="37" idx="1"/>
          </p:cNvCxnSpPr>
          <p:nvPr/>
        </p:nvCxnSpPr>
        <p:spPr>
          <a:xfrm>
            <a:off x="5936862" y="2463200"/>
            <a:ext cx="993077" cy="63064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D6EA8F85-E56E-825A-66F0-387E03C92128}"/>
              </a:ext>
            </a:extLst>
          </p:cNvPr>
          <p:cNvCxnSpPr>
            <a:stCxn id="52" idx="3"/>
            <a:endCxn id="39" idx="1"/>
          </p:cNvCxnSpPr>
          <p:nvPr/>
        </p:nvCxnSpPr>
        <p:spPr>
          <a:xfrm>
            <a:off x="5936862" y="2463200"/>
            <a:ext cx="1003115" cy="1408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8E7BE565-F860-9A18-6E12-53393181C6FF}"/>
              </a:ext>
            </a:extLst>
          </p:cNvPr>
          <p:cNvCxnSpPr>
            <a:stCxn id="35" idx="3"/>
            <a:endCxn id="25" idx="1"/>
          </p:cNvCxnSpPr>
          <p:nvPr/>
        </p:nvCxnSpPr>
        <p:spPr>
          <a:xfrm>
            <a:off x="8093187" y="1728079"/>
            <a:ext cx="865616" cy="12700"/>
          </a:xfrm>
          <a:prstGeom prst="bentConnector3">
            <a:avLst>
              <a:gd name="adj1" fmla="val 10174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4721036A-77BA-2763-7C13-BFC0B3C63E2E}"/>
              </a:ext>
            </a:extLst>
          </p:cNvPr>
          <p:cNvCxnSpPr>
            <a:stCxn id="39" idx="3"/>
            <a:endCxn id="27" idx="1"/>
          </p:cNvCxnSpPr>
          <p:nvPr/>
        </p:nvCxnSpPr>
        <p:spPr>
          <a:xfrm flipV="1">
            <a:off x="8092105" y="2463058"/>
            <a:ext cx="866698" cy="14222"/>
          </a:xfrm>
          <a:prstGeom prst="bentConnector3">
            <a:avLst>
              <a:gd name="adj1" fmla="val 9413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E2233E5F-F1B9-6358-29BF-5184B512ACC5}"/>
              </a:ext>
            </a:extLst>
          </p:cNvPr>
          <p:cNvCxnSpPr>
            <a:stCxn id="37" idx="3"/>
            <a:endCxn id="26" idx="1"/>
          </p:cNvCxnSpPr>
          <p:nvPr/>
        </p:nvCxnSpPr>
        <p:spPr>
          <a:xfrm>
            <a:off x="8082067" y="3093843"/>
            <a:ext cx="876736" cy="12700"/>
          </a:xfrm>
          <a:prstGeom prst="bentConnector3">
            <a:avLst>
              <a:gd name="adj1" fmla="val 10640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BD26ACA1-BA3F-148B-1969-30984999BA98}"/>
              </a:ext>
            </a:extLst>
          </p:cNvPr>
          <p:cNvCxnSpPr>
            <a:stCxn id="43" idx="3"/>
            <a:endCxn id="30" idx="1"/>
          </p:cNvCxnSpPr>
          <p:nvPr/>
        </p:nvCxnSpPr>
        <p:spPr>
          <a:xfrm>
            <a:off x="8070718" y="3821447"/>
            <a:ext cx="888085" cy="7575"/>
          </a:xfrm>
          <a:prstGeom prst="bentConnector3">
            <a:avLst>
              <a:gd name="adj1" fmla="val 10883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ECA2C9E6-1CBA-ABE7-EDAB-840D1AA8953B}"/>
              </a:ext>
            </a:extLst>
          </p:cNvPr>
          <p:cNvCxnSpPr>
            <a:stCxn id="41" idx="3"/>
            <a:endCxn id="29" idx="1"/>
          </p:cNvCxnSpPr>
          <p:nvPr/>
        </p:nvCxnSpPr>
        <p:spPr>
          <a:xfrm>
            <a:off x="8070718" y="4818333"/>
            <a:ext cx="883691" cy="12700"/>
          </a:xfrm>
          <a:prstGeom prst="bentConnector3">
            <a:avLst>
              <a:gd name="adj1" fmla="val 10385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47B20DA9-724A-82FD-4F32-F5739ED5EB07}"/>
              </a:ext>
            </a:extLst>
          </p:cNvPr>
          <p:cNvCxnSpPr>
            <a:stCxn id="64" idx="3"/>
            <a:endCxn id="28" idx="1"/>
          </p:cNvCxnSpPr>
          <p:nvPr/>
        </p:nvCxnSpPr>
        <p:spPr>
          <a:xfrm>
            <a:off x="8092105" y="5651468"/>
            <a:ext cx="851216" cy="12700"/>
          </a:xfrm>
          <a:prstGeom prst="bentConnector3">
            <a:avLst>
              <a:gd name="adj1" fmla="val 10590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F944BEAD-B221-7015-21BA-52F2A7B41438}"/>
              </a:ext>
            </a:extLst>
          </p:cNvPr>
          <p:cNvCxnSpPr>
            <a:stCxn id="24" idx="3"/>
            <a:endCxn id="52" idx="1"/>
          </p:cNvCxnSpPr>
          <p:nvPr/>
        </p:nvCxnSpPr>
        <p:spPr>
          <a:xfrm flipV="1">
            <a:off x="3873760" y="2463200"/>
            <a:ext cx="910974" cy="76737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80B9C0A4-CA59-B6EA-C7DB-13E784407420}"/>
              </a:ext>
            </a:extLst>
          </p:cNvPr>
          <p:cNvCxnSpPr>
            <a:stCxn id="24" idx="3"/>
            <a:endCxn id="53" idx="1"/>
          </p:cNvCxnSpPr>
          <p:nvPr/>
        </p:nvCxnSpPr>
        <p:spPr>
          <a:xfrm>
            <a:off x="3873760" y="3230579"/>
            <a:ext cx="926627" cy="59289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91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62C2DE1-B412-4A5E-2E08-66962D7222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946214-023A-C834-7370-181D49704B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76D494-1A13-45B2-B7CE-1C7BB9750FA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60675789-E72E-27E7-8FE6-1AA4E2F29A6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023445" y="3230579"/>
            <a:ext cx="698187" cy="8009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ADAB493-DD8F-B2B6-8202-60FA8EB1EFBF}"/>
              </a:ext>
            </a:extLst>
          </p:cNvPr>
          <p:cNvSpPr/>
          <p:nvPr/>
        </p:nvSpPr>
        <p:spPr>
          <a:xfrm>
            <a:off x="2721632" y="3020496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单机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1785096-3639-F792-FCD8-6271A6D4F18C}"/>
              </a:ext>
            </a:extLst>
          </p:cNvPr>
          <p:cNvSpPr/>
          <p:nvPr/>
        </p:nvSpPr>
        <p:spPr>
          <a:xfrm>
            <a:off x="8958803" y="1504191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任务推送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70EB0BC-5CEE-D6EC-87EF-49567C8901FF}"/>
              </a:ext>
            </a:extLst>
          </p:cNvPr>
          <p:cNvSpPr/>
          <p:nvPr/>
        </p:nvSpPr>
        <p:spPr>
          <a:xfrm>
            <a:off x="8958803" y="2883760"/>
            <a:ext cx="2155352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从缓存读取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9FAC093-F8B2-60CB-11C9-00DE6B70154A}"/>
              </a:ext>
            </a:extLst>
          </p:cNvPr>
          <p:cNvSpPr/>
          <p:nvPr/>
        </p:nvSpPr>
        <p:spPr>
          <a:xfrm>
            <a:off x="8958803" y="2252975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无要求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BBB0EB1-A48D-B9F0-3258-E7F38D0ACE41}"/>
              </a:ext>
            </a:extLst>
          </p:cNvPr>
          <p:cNvSpPr/>
          <p:nvPr/>
        </p:nvSpPr>
        <p:spPr>
          <a:xfrm>
            <a:off x="8943321" y="5441385"/>
            <a:ext cx="2088713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不涉及存储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E1597E5-9467-027D-0B84-4241E54AC0CC}"/>
              </a:ext>
            </a:extLst>
          </p:cNvPr>
          <p:cNvSpPr/>
          <p:nvPr/>
        </p:nvSpPr>
        <p:spPr>
          <a:xfrm>
            <a:off x="8954409" y="4608250"/>
            <a:ext cx="2092366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通过消息队列就近推送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D5F08BF-99AC-7E2B-8B6A-75B06BCE14E1}"/>
              </a:ext>
            </a:extLst>
          </p:cNvPr>
          <p:cNvSpPr/>
          <p:nvPr/>
        </p:nvSpPr>
        <p:spPr>
          <a:xfrm>
            <a:off x="8958803" y="3481589"/>
            <a:ext cx="2155351" cy="7325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不涉及存储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86E64E4-EFD9-97A7-038A-39E4A81903CB}"/>
              </a:ext>
            </a:extLst>
          </p:cNvPr>
          <p:cNvSpPr/>
          <p:nvPr/>
        </p:nvSpPr>
        <p:spPr>
          <a:xfrm>
            <a:off x="2721632" y="4608250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集群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F5C6395-D936-505C-A074-A1DC8B8672C9}"/>
              </a:ext>
            </a:extLst>
          </p:cNvPr>
          <p:cNvSpPr/>
          <p:nvPr/>
        </p:nvSpPr>
        <p:spPr>
          <a:xfrm>
            <a:off x="6941059" y="1517996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进程模型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80C379D-C17E-B306-BD9A-D24FAE9ACF40}"/>
              </a:ext>
            </a:extLst>
          </p:cNvPr>
          <p:cNvSpPr/>
          <p:nvPr/>
        </p:nvSpPr>
        <p:spPr>
          <a:xfrm>
            <a:off x="6929939" y="2883760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缓存模型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9A27329-3EC5-75A3-91F7-98C614B3AAC7}"/>
              </a:ext>
            </a:extLst>
          </p:cNvPr>
          <p:cNvSpPr/>
          <p:nvPr/>
        </p:nvSpPr>
        <p:spPr>
          <a:xfrm>
            <a:off x="6939977" y="2267197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网络模型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9C9D7AA-0B9D-FD38-2CD0-9B940C49B0A2}"/>
              </a:ext>
            </a:extLst>
          </p:cNvPr>
          <p:cNvSpPr/>
          <p:nvPr/>
        </p:nvSpPr>
        <p:spPr>
          <a:xfrm>
            <a:off x="6918590" y="4608250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任务分配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897653D-332A-15BF-E97E-B2B812F3A51E}"/>
              </a:ext>
            </a:extLst>
          </p:cNvPr>
          <p:cNvSpPr/>
          <p:nvPr/>
        </p:nvSpPr>
        <p:spPr>
          <a:xfrm>
            <a:off x="6918590" y="3620835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存储模型</a:t>
            </a: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BDDEE332-BDFC-A284-EBFB-E733B645D98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023445" y="3230579"/>
            <a:ext cx="698187" cy="80095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43520E07-E6F8-DFE6-A409-BD0ADCF1237B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893458" y="3210575"/>
            <a:ext cx="891276" cy="63056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44F4E389-FBC4-E47A-57B2-C289E831473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873760" y="4818333"/>
            <a:ext cx="941481" cy="83313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ACD3C86-C3CC-0937-0B75-D6F1085A8859}"/>
              </a:ext>
            </a:extLst>
          </p:cNvPr>
          <p:cNvSpPr/>
          <p:nvPr/>
        </p:nvSpPr>
        <p:spPr>
          <a:xfrm>
            <a:off x="851619" y="3821447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收朋友圈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4DF7003-90C9-4704-0C48-27443219C232}"/>
              </a:ext>
            </a:extLst>
          </p:cNvPr>
          <p:cNvSpPr/>
          <p:nvPr/>
        </p:nvSpPr>
        <p:spPr>
          <a:xfrm>
            <a:off x="4784734" y="2253117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计算高性能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8636D47-A0AF-F5E1-63D3-D7989E6269E5}"/>
              </a:ext>
            </a:extLst>
          </p:cNvPr>
          <p:cNvSpPr/>
          <p:nvPr/>
        </p:nvSpPr>
        <p:spPr>
          <a:xfrm>
            <a:off x="4784734" y="3631054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存储高性能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3AF2D03-D3A5-EBE2-0F74-84E72EC4D738}"/>
              </a:ext>
            </a:extLst>
          </p:cNvPr>
          <p:cNvSpPr/>
          <p:nvPr/>
        </p:nvSpPr>
        <p:spPr>
          <a:xfrm>
            <a:off x="4820111" y="4611002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计算高性能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B8CFC82-751A-8745-4502-0F39E6768149}"/>
              </a:ext>
            </a:extLst>
          </p:cNvPr>
          <p:cNvSpPr/>
          <p:nvPr/>
        </p:nvSpPr>
        <p:spPr>
          <a:xfrm>
            <a:off x="4820111" y="5454085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存储高性能</a:t>
            </a: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291823F8-3D21-E5C0-D15A-6308D54F6335}"/>
              </a:ext>
            </a:extLst>
          </p:cNvPr>
          <p:cNvCxnSpPr>
            <a:stCxn id="23" idx="3"/>
            <a:endCxn id="14" idx="1"/>
          </p:cNvCxnSpPr>
          <p:nvPr/>
        </p:nvCxnSpPr>
        <p:spPr>
          <a:xfrm>
            <a:off x="2003747" y="4031530"/>
            <a:ext cx="717885" cy="78680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F4E09044-51D3-B288-074E-009203B95BF9}"/>
              </a:ext>
            </a:extLst>
          </p:cNvPr>
          <p:cNvCxnSpPr>
            <a:stCxn id="7" idx="3"/>
            <a:endCxn id="24" idx="1"/>
          </p:cNvCxnSpPr>
          <p:nvPr/>
        </p:nvCxnSpPr>
        <p:spPr>
          <a:xfrm flipV="1">
            <a:off x="3873760" y="2463200"/>
            <a:ext cx="910974" cy="76737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507586EE-1893-ABC7-88A5-82CD287CCAA2}"/>
              </a:ext>
            </a:extLst>
          </p:cNvPr>
          <p:cNvCxnSpPr>
            <a:stCxn id="14" idx="3"/>
            <a:endCxn id="26" idx="1"/>
          </p:cNvCxnSpPr>
          <p:nvPr/>
        </p:nvCxnSpPr>
        <p:spPr>
          <a:xfrm>
            <a:off x="3873760" y="4818333"/>
            <a:ext cx="946351" cy="275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1EFED434-9032-545E-FEFD-D7DBCB1C5A43}"/>
              </a:ext>
            </a:extLst>
          </p:cNvPr>
          <p:cNvCxnSpPr>
            <a:stCxn id="24" idx="3"/>
            <a:endCxn id="15" idx="1"/>
          </p:cNvCxnSpPr>
          <p:nvPr/>
        </p:nvCxnSpPr>
        <p:spPr>
          <a:xfrm flipV="1">
            <a:off x="5936862" y="1728079"/>
            <a:ext cx="1004197" cy="73512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844549F1-1AB6-F433-590E-537049008D38}"/>
              </a:ext>
            </a:extLst>
          </p:cNvPr>
          <p:cNvCxnSpPr>
            <a:stCxn id="26" idx="3"/>
            <a:endCxn id="18" idx="1"/>
          </p:cNvCxnSpPr>
          <p:nvPr/>
        </p:nvCxnSpPr>
        <p:spPr>
          <a:xfrm flipV="1">
            <a:off x="5972239" y="4818333"/>
            <a:ext cx="946351" cy="275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7B9B87E-769F-3D7E-6632-13B04AB7524D}"/>
              </a:ext>
            </a:extLst>
          </p:cNvPr>
          <p:cNvSpPr/>
          <p:nvPr/>
        </p:nvSpPr>
        <p:spPr>
          <a:xfrm>
            <a:off x="6939977" y="5441385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任务分配</a:t>
            </a: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70247C96-FC80-7976-CC7E-324A4DDA06EC}"/>
              </a:ext>
            </a:extLst>
          </p:cNvPr>
          <p:cNvCxnSpPr>
            <a:stCxn id="27" idx="3"/>
            <a:endCxn id="33" idx="1"/>
          </p:cNvCxnSpPr>
          <p:nvPr/>
        </p:nvCxnSpPr>
        <p:spPr>
          <a:xfrm flipV="1">
            <a:off x="5972239" y="5651468"/>
            <a:ext cx="967738" cy="12700"/>
          </a:xfrm>
          <a:prstGeom prst="bentConnector3">
            <a:avLst>
              <a:gd name="adj1" fmla="val 10688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C8E9D9EF-8538-5B8E-B03D-BDC8C8FBECF9}"/>
              </a:ext>
            </a:extLst>
          </p:cNvPr>
          <p:cNvCxnSpPr>
            <a:stCxn id="25" idx="3"/>
            <a:endCxn id="19" idx="1"/>
          </p:cNvCxnSpPr>
          <p:nvPr/>
        </p:nvCxnSpPr>
        <p:spPr>
          <a:xfrm flipV="1">
            <a:off x="5936862" y="3830918"/>
            <a:ext cx="981728" cy="10219"/>
          </a:xfrm>
          <a:prstGeom prst="bentConnector3">
            <a:avLst>
              <a:gd name="adj1" fmla="val 10227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E8D2724D-D806-2094-4111-D3668F0A1CA3}"/>
              </a:ext>
            </a:extLst>
          </p:cNvPr>
          <p:cNvCxnSpPr>
            <a:stCxn id="24" idx="3"/>
            <a:endCxn id="16" idx="1"/>
          </p:cNvCxnSpPr>
          <p:nvPr/>
        </p:nvCxnSpPr>
        <p:spPr>
          <a:xfrm>
            <a:off x="5936862" y="2463200"/>
            <a:ext cx="993077" cy="63064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6BD71936-C318-DC21-3F87-0658C814E4B6}"/>
              </a:ext>
            </a:extLst>
          </p:cNvPr>
          <p:cNvCxnSpPr>
            <a:stCxn id="24" idx="3"/>
            <a:endCxn id="17" idx="1"/>
          </p:cNvCxnSpPr>
          <p:nvPr/>
        </p:nvCxnSpPr>
        <p:spPr>
          <a:xfrm>
            <a:off x="5936862" y="2463200"/>
            <a:ext cx="1003115" cy="1408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A241C812-999F-B80B-80F1-9A405056B993}"/>
              </a:ext>
            </a:extLst>
          </p:cNvPr>
          <p:cNvCxnSpPr>
            <a:stCxn id="15" idx="3"/>
            <a:endCxn id="8" idx="1"/>
          </p:cNvCxnSpPr>
          <p:nvPr/>
        </p:nvCxnSpPr>
        <p:spPr>
          <a:xfrm flipV="1">
            <a:off x="8093187" y="1714274"/>
            <a:ext cx="865616" cy="13805"/>
          </a:xfrm>
          <a:prstGeom prst="bentConnector3">
            <a:avLst>
              <a:gd name="adj1" fmla="val 9850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BFFC92C1-A763-9743-CDBB-299709F522E0}"/>
              </a:ext>
            </a:extLst>
          </p:cNvPr>
          <p:cNvCxnSpPr>
            <a:stCxn id="17" idx="3"/>
            <a:endCxn id="10" idx="1"/>
          </p:cNvCxnSpPr>
          <p:nvPr/>
        </p:nvCxnSpPr>
        <p:spPr>
          <a:xfrm flipV="1">
            <a:off x="8092105" y="2463058"/>
            <a:ext cx="866698" cy="14222"/>
          </a:xfrm>
          <a:prstGeom prst="bentConnector3">
            <a:avLst>
              <a:gd name="adj1" fmla="val 9413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B2D93140-2D78-D666-4F1D-D2060926F0C4}"/>
              </a:ext>
            </a:extLst>
          </p:cNvPr>
          <p:cNvCxnSpPr>
            <a:stCxn id="16" idx="3"/>
            <a:endCxn id="9" idx="1"/>
          </p:cNvCxnSpPr>
          <p:nvPr/>
        </p:nvCxnSpPr>
        <p:spPr>
          <a:xfrm>
            <a:off x="8082067" y="3093843"/>
            <a:ext cx="876736" cy="12700"/>
          </a:xfrm>
          <a:prstGeom prst="bentConnector3">
            <a:avLst>
              <a:gd name="adj1" fmla="val 10640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00047E97-1915-448C-CF4C-1F3459126BCB}"/>
              </a:ext>
            </a:extLst>
          </p:cNvPr>
          <p:cNvCxnSpPr>
            <a:stCxn id="19" idx="3"/>
            <a:endCxn id="13" idx="1"/>
          </p:cNvCxnSpPr>
          <p:nvPr/>
        </p:nvCxnSpPr>
        <p:spPr>
          <a:xfrm>
            <a:off x="8070718" y="3830918"/>
            <a:ext cx="888085" cy="16930"/>
          </a:xfrm>
          <a:prstGeom prst="bentConnector3">
            <a:avLst>
              <a:gd name="adj1" fmla="val 10148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4E53967D-4A61-07DD-2804-E7939C3BAE86}"/>
              </a:ext>
            </a:extLst>
          </p:cNvPr>
          <p:cNvCxnSpPr>
            <a:stCxn id="18" idx="3"/>
            <a:endCxn id="12" idx="1"/>
          </p:cNvCxnSpPr>
          <p:nvPr/>
        </p:nvCxnSpPr>
        <p:spPr>
          <a:xfrm>
            <a:off x="8070718" y="4818333"/>
            <a:ext cx="883691" cy="12700"/>
          </a:xfrm>
          <a:prstGeom prst="bentConnector3">
            <a:avLst>
              <a:gd name="adj1" fmla="val 10385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704278D2-8B7B-5D8B-FF1E-A117DBE01AED}"/>
              </a:ext>
            </a:extLst>
          </p:cNvPr>
          <p:cNvCxnSpPr>
            <a:stCxn id="33" idx="3"/>
            <a:endCxn id="11" idx="1"/>
          </p:cNvCxnSpPr>
          <p:nvPr/>
        </p:nvCxnSpPr>
        <p:spPr>
          <a:xfrm>
            <a:off x="8092105" y="5651468"/>
            <a:ext cx="851216" cy="12700"/>
          </a:xfrm>
          <a:prstGeom prst="bentConnector3">
            <a:avLst>
              <a:gd name="adj1" fmla="val 10590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标题 11">
            <a:extLst>
              <a:ext uri="{FF2B5EF4-FFF2-40B4-BE49-F238E27FC236}">
                <a16:creationId xmlns:a16="http://schemas.microsoft.com/office/drawing/2014/main" id="{1FCDED72-A9C4-0630-1CDF-4F64D9A4F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609600"/>
            <a:ext cx="10805160" cy="80317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收朋友圈的高性能复杂度分析</a:t>
            </a:r>
            <a:endParaRPr lang="en-US" altLang="zh-CN" sz="2800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472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39B67A0-3F26-2E8E-9BD2-ED3F2FB26C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6FDEA-FC47-9D73-383B-5DC5AE5FF61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DEAEBE-3CB7-55B5-0F6E-95E587A015E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4917F389-C774-5C73-F082-0E31D287552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023445" y="3230579"/>
            <a:ext cx="698187" cy="8009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E40127F-CE7D-CAF4-4896-04444A62EC81}"/>
              </a:ext>
            </a:extLst>
          </p:cNvPr>
          <p:cNvSpPr/>
          <p:nvPr/>
        </p:nvSpPr>
        <p:spPr>
          <a:xfrm>
            <a:off x="2721632" y="3020496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单机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93DA0A5-AF8F-1015-EB2B-F483AF7473D7}"/>
              </a:ext>
            </a:extLst>
          </p:cNvPr>
          <p:cNvSpPr/>
          <p:nvPr/>
        </p:nvSpPr>
        <p:spPr>
          <a:xfrm>
            <a:off x="8958803" y="1504191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任务推送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8ABF897-9C4D-3264-E6B3-102CDE24F138}"/>
              </a:ext>
            </a:extLst>
          </p:cNvPr>
          <p:cNvSpPr/>
          <p:nvPr/>
        </p:nvSpPr>
        <p:spPr>
          <a:xfrm>
            <a:off x="8958803" y="2883760"/>
            <a:ext cx="2155352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从缓存读取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9C07B03-9200-B6AE-F7BE-8C8B26FDF938}"/>
              </a:ext>
            </a:extLst>
          </p:cNvPr>
          <p:cNvSpPr/>
          <p:nvPr/>
        </p:nvSpPr>
        <p:spPr>
          <a:xfrm>
            <a:off x="8958803" y="2252975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无要求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655D355-4C22-3FC2-12FA-27EB717FE8D0}"/>
              </a:ext>
            </a:extLst>
          </p:cNvPr>
          <p:cNvSpPr/>
          <p:nvPr/>
        </p:nvSpPr>
        <p:spPr>
          <a:xfrm>
            <a:off x="8943321" y="5441385"/>
            <a:ext cx="2088713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使用非关系型数据库存储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BE3D109-323A-014A-F6B3-4D0135A29217}"/>
              </a:ext>
            </a:extLst>
          </p:cNvPr>
          <p:cNvSpPr/>
          <p:nvPr/>
        </p:nvSpPr>
        <p:spPr>
          <a:xfrm>
            <a:off x="8954409" y="4608250"/>
            <a:ext cx="2092366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通过消息队列就近推送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3174B3B-A181-1203-4B52-34C99A49EFF0}"/>
              </a:ext>
            </a:extLst>
          </p:cNvPr>
          <p:cNvSpPr/>
          <p:nvPr/>
        </p:nvSpPr>
        <p:spPr>
          <a:xfrm>
            <a:off x="8958803" y="3481589"/>
            <a:ext cx="2155351" cy="7325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使用非关系型数据库存储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2E3F053-3217-E07D-57CB-94C05FDDD08B}"/>
              </a:ext>
            </a:extLst>
          </p:cNvPr>
          <p:cNvSpPr/>
          <p:nvPr/>
        </p:nvSpPr>
        <p:spPr>
          <a:xfrm>
            <a:off x="2721632" y="4608250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集群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27D6728-0814-0EEC-68ED-A32470C9CF57}"/>
              </a:ext>
            </a:extLst>
          </p:cNvPr>
          <p:cNvSpPr/>
          <p:nvPr/>
        </p:nvSpPr>
        <p:spPr>
          <a:xfrm>
            <a:off x="6941059" y="1517996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进程模型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5800C82-BAB9-9323-310C-D741E8829FD8}"/>
              </a:ext>
            </a:extLst>
          </p:cNvPr>
          <p:cNvSpPr/>
          <p:nvPr/>
        </p:nvSpPr>
        <p:spPr>
          <a:xfrm>
            <a:off x="6929939" y="2883760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缓存模型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B33B3A8-0485-E7EE-8C8E-C0FDB9F1CBC6}"/>
              </a:ext>
            </a:extLst>
          </p:cNvPr>
          <p:cNvSpPr/>
          <p:nvPr/>
        </p:nvSpPr>
        <p:spPr>
          <a:xfrm>
            <a:off x="6939977" y="2267197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网络模型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D0F42FE-7CFC-7230-6201-FB7E527DF869}"/>
              </a:ext>
            </a:extLst>
          </p:cNvPr>
          <p:cNvSpPr/>
          <p:nvPr/>
        </p:nvSpPr>
        <p:spPr>
          <a:xfrm>
            <a:off x="6918590" y="4608250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任务分配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A8138C6-E2DF-C247-1244-A80012163323}"/>
              </a:ext>
            </a:extLst>
          </p:cNvPr>
          <p:cNvSpPr/>
          <p:nvPr/>
        </p:nvSpPr>
        <p:spPr>
          <a:xfrm>
            <a:off x="6918590" y="3620835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存储模型</a:t>
            </a: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E48AE9C7-C032-2DEF-590F-39981F666D6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023445" y="3230579"/>
            <a:ext cx="698187" cy="80095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E4D8DD17-64BE-CAA2-2DD0-8D7D05729B2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893458" y="3210575"/>
            <a:ext cx="891276" cy="63056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26B5DEC4-AAA6-BC2B-1317-AB25E6699F2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873760" y="4818333"/>
            <a:ext cx="941481" cy="83313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87DE70B-06F5-A1EF-F37D-478FF0093555}"/>
              </a:ext>
            </a:extLst>
          </p:cNvPr>
          <p:cNvSpPr/>
          <p:nvPr/>
        </p:nvSpPr>
        <p:spPr>
          <a:xfrm>
            <a:off x="851619" y="3821447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评论模块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4833CF5-7026-C609-93BB-7B58A4D6BB26}"/>
              </a:ext>
            </a:extLst>
          </p:cNvPr>
          <p:cNvSpPr/>
          <p:nvPr/>
        </p:nvSpPr>
        <p:spPr>
          <a:xfrm>
            <a:off x="4784734" y="2253117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计算高性能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D324A05-3501-88A4-8E49-8790BC9FB81B}"/>
              </a:ext>
            </a:extLst>
          </p:cNvPr>
          <p:cNvSpPr/>
          <p:nvPr/>
        </p:nvSpPr>
        <p:spPr>
          <a:xfrm>
            <a:off x="4784734" y="3631054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存储高性能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52F681A-0982-7724-77C1-3215DEBA9730}"/>
              </a:ext>
            </a:extLst>
          </p:cNvPr>
          <p:cNvSpPr/>
          <p:nvPr/>
        </p:nvSpPr>
        <p:spPr>
          <a:xfrm>
            <a:off x="4820111" y="4611002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计算高性能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44DF797-D989-E40A-E93B-FB2B88CA0572}"/>
              </a:ext>
            </a:extLst>
          </p:cNvPr>
          <p:cNvSpPr/>
          <p:nvPr/>
        </p:nvSpPr>
        <p:spPr>
          <a:xfrm>
            <a:off x="4820111" y="5454085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存储高性能</a:t>
            </a: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5A38E2E7-E39B-EA5B-85D2-909093D2ED4C}"/>
              </a:ext>
            </a:extLst>
          </p:cNvPr>
          <p:cNvCxnSpPr>
            <a:stCxn id="23" idx="3"/>
            <a:endCxn id="14" idx="1"/>
          </p:cNvCxnSpPr>
          <p:nvPr/>
        </p:nvCxnSpPr>
        <p:spPr>
          <a:xfrm>
            <a:off x="2003747" y="4031530"/>
            <a:ext cx="717885" cy="78680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A8DE67EF-BF0B-ECD5-2191-B520A1ECE06E}"/>
              </a:ext>
            </a:extLst>
          </p:cNvPr>
          <p:cNvCxnSpPr>
            <a:stCxn id="7" idx="3"/>
            <a:endCxn id="24" idx="1"/>
          </p:cNvCxnSpPr>
          <p:nvPr/>
        </p:nvCxnSpPr>
        <p:spPr>
          <a:xfrm flipV="1">
            <a:off x="3873760" y="2463200"/>
            <a:ext cx="910974" cy="76737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A10CB832-E2EB-1C1D-E928-5724FB578BE3}"/>
              </a:ext>
            </a:extLst>
          </p:cNvPr>
          <p:cNvCxnSpPr>
            <a:stCxn id="14" idx="3"/>
            <a:endCxn id="26" idx="1"/>
          </p:cNvCxnSpPr>
          <p:nvPr/>
        </p:nvCxnSpPr>
        <p:spPr>
          <a:xfrm>
            <a:off x="3873760" y="4818333"/>
            <a:ext cx="946351" cy="275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1422C226-2FDF-5CB1-E9F1-C0D51AB0B44B}"/>
              </a:ext>
            </a:extLst>
          </p:cNvPr>
          <p:cNvCxnSpPr>
            <a:stCxn id="24" idx="3"/>
            <a:endCxn id="15" idx="1"/>
          </p:cNvCxnSpPr>
          <p:nvPr/>
        </p:nvCxnSpPr>
        <p:spPr>
          <a:xfrm flipV="1">
            <a:off x="5936862" y="1728079"/>
            <a:ext cx="1004197" cy="73512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394C58A2-8149-6B35-E737-DEE0DE94B510}"/>
              </a:ext>
            </a:extLst>
          </p:cNvPr>
          <p:cNvCxnSpPr>
            <a:stCxn id="26" idx="3"/>
            <a:endCxn id="18" idx="1"/>
          </p:cNvCxnSpPr>
          <p:nvPr/>
        </p:nvCxnSpPr>
        <p:spPr>
          <a:xfrm flipV="1">
            <a:off x="5972239" y="4818333"/>
            <a:ext cx="946351" cy="275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1305908C-55FB-6220-C77C-D35CDBA4716E}"/>
              </a:ext>
            </a:extLst>
          </p:cNvPr>
          <p:cNvSpPr/>
          <p:nvPr/>
        </p:nvSpPr>
        <p:spPr>
          <a:xfrm>
            <a:off x="6939977" y="5441385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任务分配</a:t>
            </a: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AABA003C-3478-269B-C430-117A21D6410C}"/>
              </a:ext>
            </a:extLst>
          </p:cNvPr>
          <p:cNvCxnSpPr>
            <a:stCxn id="27" idx="3"/>
            <a:endCxn id="33" idx="1"/>
          </p:cNvCxnSpPr>
          <p:nvPr/>
        </p:nvCxnSpPr>
        <p:spPr>
          <a:xfrm flipV="1">
            <a:off x="5972239" y="5651468"/>
            <a:ext cx="967738" cy="12700"/>
          </a:xfrm>
          <a:prstGeom prst="bentConnector3">
            <a:avLst>
              <a:gd name="adj1" fmla="val 10688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B09EC984-B42F-1D98-E0B7-E21CE8E45FCB}"/>
              </a:ext>
            </a:extLst>
          </p:cNvPr>
          <p:cNvCxnSpPr>
            <a:stCxn id="25" idx="3"/>
            <a:endCxn id="19" idx="1"/>
          </p:cNvCxnSpPr>
          <p:nvPr/>
        </p:nvCxnSpPr>
        <p:spPr>
          <a:xfrm flipV="1">
            <a:off x="5936862" y="3830918"/>
            <a:ext cx="981728" cy="10219"/>
          </a:xfrm>
          <a:prstGeom prst="bentConnector3">
            <a:avLst>
              <a:gd name="adj1" fmla="val 10227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836FD4E3-D4A3-6980-15E6-45640ED78A14}"/>
              </a:ext>
            </a:extLst>
          </p:cNvPr>
          <p:cNvCxnSpPr>
            <a:stCxn id="24" idx="3"/>
            <a:endCxn id="16" idx="1"/>
          </p:cNvCxnSpPr>
          <p:nvPr/>
        </p:nvCxnSpPr>
        <p:spPr>
          <a:xfrm>
            <a:off x="5936862" y="2463200"/>
            <a:ext cx="993077" cy="63064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5984A346-CBEA-5BB7-7BF4-E54F43D208B1}"/>
              </a:ext>
            </a:extLst>
          </p:cNvPr>
          <p:cNvCxnSpPr>
            <a:stCxn id="24" idx="3"/>
            <a:endCxn id="17" idx="1"/>
          </p:cNvCxnSpPr>
          <p:nvPr/>
        </p:nvCxnSpPr>
        <p:spPr>
          <a:xfrm>
            <a:off x="5936862" y="2463200"/>
            <a:ext cx="1003115" cy="1408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491B4A6F-D57E-35C8-9B11-78FDEBD3FD15}"/>
              </a:ext>
            </a:extLst>
          </p:cNvPr>
          <p:cNvCxnSpPr>
            <a:stCxn id="15" idx="3"/>
            <a:endCxn id="8" idx="1"/>
          </p:cNvCxnSpPr>
          <p:nvPr/>
        </p:nvCxnSpPr>
        <p:spPr>
          <a:xfrm flipV="1">
            <a:off x="8093187" y="1714274"/>
            <a:ext cx="865616" cy="13805"/>
          </a:xfrm>
          <a:prstGeom prst="bentConnector3">
            <a:avLst>
              <a:gd name="adj1" fmla="val 9850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020284B6-09FD-13EF-2AF1-409876E30A84}"/>
              </a:ext>
            </a:extLst>
          </p:cNvPr>
          <p:cNvCxnSpPr>
            <a:stCxn id="17" idx="3"/>
            <a:endCxn id="10" idx="1"/>
          </p:cNvCxnSpPr>
          <p:nvPr/>
        </p:nvCxnSpPr>
        <p:spPr>
          <a:xfrm flipV="1">
            <a:off x="8092105" y="2463058"/>
            <a:ext cx="866698" cy="14222"/>
          </a:xfrm>
          <a:prstGeom prst="bentConnector3">
            <a:avLst>
              <a:gd name="adj1" fmla="val 9413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42D71C66-5548-EE52-950B-5AEB00B73A75}"/>
              </a:ext>
            </a:extLst>
          </p:cNvPr>
          <p:cNvCxnSpPr>
            <a:stCxn id="16" idx="3"/>
            <a:endCxn id="9" idx="1"/>
          </p:cNvCxnSpPr>
          <p:nvPr/>
        </p:nvCxnSpPr>
        <p:spPr>
          <a:xfrm>
            <a:off x="8082067" y="3093843"/>
            <a:ext cx="876736" cy="12700"/>
          </a:xfrm>
          <a:prstGeom prst="bentConnector3">
            <a:avLst>
              <a:gd name="adj1" fmla="val 10640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8CD0B2EF-3523-DF27-7005-FA56E4B78FEC}"/>
              </a:ext>
            </a:extLst>
          </p:cNvPr>
          <p:cNvCxnSpPr>
            <a:stCxn id="19" idx="3"/>
            <a:endCxn id="13" idx="1"/>
          </p:cNvCxnSpPr>
          <p:nvPr/>
        </p:nvCxnSpPr>
        <p:spPr>
          <a:xfrm>
            <a:off x="8070718" y="3830918"/>
            <a:ext cx="888085" cy="16930"/>
          </a:xfrm>
          <a:prstGeom prst="bentConnector3">
            <a:avLst>
              <a:gd name="adj1" fmla="val 10148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2C77CDCB-E933-7111-EB8D-19E3DC00CE47}"/>
              </a:ext>
            </a:extLst>
          </p:cNvPr>
          <p:cNvCxnSpPr>
            <a:stCxn id="18" idx="3"/>
            <a:endCxn id="12" idx="1"/>
          </p:cNvCxnSpPr>
          <p:nvPr/>
        </p:nvCxnSpPr>
        <p:spPr>
          <a:xfrm>
            <a:off x="8070718" y="4818333"/>
            <a:ext cx="883691" cy="12700"/>
          </a:xfrm>
          <a:prstGeom prst="bentConnector3">
            <a:avLst>
              <a:gd name="adj1" fmla="val 10385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E7063E64-84F7-2CD2-4FE0-9D4A1534A917}"/>
              </a:ext>
            </a:extLst>
          </p:cNvPr>
          <p:cNvCxnSpPr>
            <a:stCxn id="33" idx="3"/>
            <a:endCxn id="11" idx="1"/>
          </p:cNvCxnSpPr>
          <p:nvPr/>
        </p:nvCxnSpPr>
        <p:spPr>
          <a:xfrm>
            <a:off x="8092105" y="5651468"/>
            <a:ext cx="851216" cy="12700"/>
          </a:xfrm>
          <a:prstGeom prst="bentConnector3">
            <a:avLst>
              <a:gd name="adj1" fmla="val 10590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标题 11">
            <a:extLst>
              <a:ext uri="{FF2B5EF4-FFF2-40B4-BE49-F238E27FC236}">
                <a16:creationId xmlns:a16="http://schemas.microsoft.com/office/drawing/2014/main" id="{1EAEC8D0-21AB-E6CB-335E-7D5F97D83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609600"/>
            <a:ext cx="10805160" cy="80317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评论模块的高性能复杂度分析</a:t>
            </a:r>
            <a:endParaRPr lang="en-US" altLang="zh-CN" sz="2800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494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rtl="0"/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31" name="标题 11">
            <a:extLst>
              <a:ext uri="{FF2B5EF4-FFF2-40B4-BE49-F238E27FC236}">
                <a16:creationId xmlns:a16="http://schemas.microsoft.com/office/drawing/2014/main" id="{AE8786BD-DDCF-21A9-5488-B78C6F13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609600"/>
            <a:ext cx="10805160" cy="80317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微信朋友圈的架构设计</a:t>
            </a:r>
            <a:endParaRPr lang="en-US" altLang="zh-CN" sz="2800" dirty="0">
              <a:ea typeface="Microsoft YaHei UI" panose="020B0503020204020204" pitchFamily="34" charset="-122"/>
            </a:endParaRP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215B79F2-42A7-E320-D9EF-4380C521E228}"/>
              </a:ext>
            </a:extLst>
          </p:cNvPr>
          <p:cNvCxnSpPr>
            <a:cxnSpLocks/>
          </p:cNvCxnSpPr>
          <p:nvPr/>
        </p:nvCxnSpPr>
        <p:spPr>
          <a:xfrm>
            <a:off x="3157500" y="3197449"/>
            <a:ext cx="900572" cy="5698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957F5E76-4F79-D521-3FAD-C239FA13138C}"/>
              </a:ext>
            </a:extLst>
          </p:cNvPr>
          <p:cNvCxnSpPr>
            <a:cxnSpLocks/>
          </p:cNvCxnSpPr>
          <p:nvPr/>
        </p:nvCxnSpPr>
        <p:spPr>
          <a:xfrm>
            <a:off x="2639616" y="3295650"/>
            <a:ext cx="12700" cy="127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1058831D-C62D-3ED9-D10D-93C4411AD2CC}"/>
              </a:ext>
            </a:extLst>
          </p:cNvPr>
          <p:cNvCxnSpPr>
            <a:cxnSpLocks/>
          </p:cNvCxnSpPr>
          <p:nvPr/>
        </p:nvCxnSpPr>
        <p:spPr>
          <a:xfrm>
            <a:off x="2639616" y="3295650"/>
            <a:ext cx="1035769" cy="20068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6E95E2D7-7647-6D45-4E2A-782A04C60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1942936"/>
            <a:ext cx="5904656" cy="411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0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文本占位符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86" name="文本占位符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ea typeface="Microsoft YaHei UI" panose="020B0503020204020204" pitchFamily="34" charset="-122"/>
              </a:rPr>
              <a:t>感谢观看</a:t>
            </a:r>
            <a:br>
              <a:rPr lang="zh-CN" altLang="en-US" dirty="0">
                <a:ea typeface="Microsoft YaHei UI" panose="020B0503020204020204" pitchFamily="34" charset="-122"/>
              </a:rPr>
            </a:br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20220724</a:t>
            </a:r>
            <a:endParaRPr lang="zh-CN" altLang="en-US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2114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49CD974A-C22E-6774-D981-7B5B013E56A4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023445" y="3230579"/>
            <a:ext cx="698187" cy="8009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38A5EC2-451A-AEF0-FC97-B20AC701D676}"/>
              </a:ext>
            </a:extLst>
          </p:cNvPr>
          <p:cNvSpPr/>
          <p:nvPr/>
        </p:nvSpPr>
        <p:spPr>
          <a:xfrm>
            <a:off x="2721632" y="3020496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单机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364176C-48D8-96FB-3945-9463ED51EC51}"/>
              </a:ext>
            </a:extLst>
          </p:cNvPr>
          <p:cNvSpPr/>
          <p:nvPr/>
        </p:nvSpPr>
        <p:spPr>
          <a:xfrm>
            <a:off x="8958803" y="1517996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无要求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4E6AC77-73E6-E341-946D-FC3C469B84E9}"/>
              </a:ext>
            </a:extLst>
          </p:cNvPr>
          <p:cNvSpPr/>
          <p:nvPr/>
        </p:nvSpPr>
        <p:spPr>
          <a:xfrm>
            <a:off x="8958803" y="2883760"/>
            <a:ext cx="2155352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发送后缓存，视频图片缓存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17D67C9-58D3-9C60-7553-5533E0F62942}"/>
              </a:ext>
            </a:extLst>
          </p:cNvPr>
          <p:cNvSpPr/>
          <p:nvPr/>
        </p:nvSpPr>
        <p:spPr>
          <a:xfrm>
            <a:off x="8958803" y="2252975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无要求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B8C0B9C-78FE-CEFB-E0E4-9C0E1E1F8FF6}"/>
              </a:ext>
            </a:extLst>
          </p:cNvPr>
          <p:cNvSpPr/>
          <p:nvPr/>
        </p:nvSpPr>
        <p:spPr>
          <a:xfrm>
            <a:off x="8943321" y="5441385"/>
            <a:ext cx="2088713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按照用户进行分区存储即可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9F47EDA-5DBE-8291-9CE6-3D106EEE3F7F}"/>
              </a:ext>
            </a:extLst>
          </p:cNvPr>
          <p:cNvSpPr/>
          <p:nvPr/>
        </p:nvSpPr>
        <p:spPr>
          <a:xfrm>
            <a:off x="8954409" y="4608250"/>
            <a:ext cx="2092366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负载均衡，就近分发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C7CB8A4-123F-DF13-26F4-88C62E235C97}"/>
              </a:ext>
            </a:extLst>
          </p:cNvPr>
          <p:cNvSpPr/>
          <p:nvPr/>
        </p:nvSpPr>
        <p:spPr>
          <a:xfrm>
            <a:off x="8958803" y="3462763"/>
            <a:ext cx="2155351" cy="7325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Lsm</a:t>
            </a:r>
            <a:r>
              <a:rPr lang="zh-CN" altLang="en-US" sz="1200" dirty="0"/>
              <a:t>树存储，采用</a:t>
            </a:r>
            <a:r>
              <a:rPr lang="en-US" altLang="zh-CN" sz="1200" dirty="0" err="1"/>
              <a:t>mangodb</a:t>
            </a:r>
            <a:r>
              <a:rPr lang="zh-CN" altLang="en-US" sz="1200" dirty="0"/>
              <a:t>这类非关系型数据库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6B87A26-D33C-1C23-932C-7FD45086A65F}"/>
              </a:ext>
            </a:extLst>
          </p:cNvPr>
          <p:cNvSpPr/>
          <p:nvPr/>
        </p:nvSpPr>
        <p:spPr>
          <a:xfrm>
            <a:off x="2721632" y="4608250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集群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E511798-7A0E-1AD6-1EAA-BD748FED4330}"/>
              </a:ext>
            </a:extLst>
          </p:cNvPr>
          <p:cNvSpPr/>
          <p:nvPr/>
        </p:nvSpPr>
        <p:spPr>
          <a:xfrm>
            <a:off x="6941059" y="1517996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进程模型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C121DDD-EA91-95F8-9CFA-6AB3147FCF91}"/>
              </a:ext>
            </a:extLst>
          </p:cNvPr>
          <p:cNvSpPr/>
          <p:nvPr/>
        </p:nvSpPr>
        <p:spPr>
          <a:xfrm>
            <a:off x="6929939" y="2883760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缓存模型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626E409-75C4-534D-CD77-33B42A74E5A9}"/>
              </a:ext>
            </a:extLst>
          </p:cNvPr>
          <p:cNvSpPr/>
          <p:nvPr/>
        </p:nvSpPr>
        <p:spPr>
          <a:xfrm>
            <a:off x="6939977" y="2267197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网络模型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FE855857-3C26-D086-73F5-848545B1456A}"/>
              </a:ext>
            </a:extLst>
          </p:cNvPr>
          <p:cNvSpPr/>
          <p:nvPr/>
        </p:nvSpPr>
        <p:spPr>
          <a:xfrm>
            <a:off x="6918590" y="4608250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任务分配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FAEA6DBA-174E-96E7-5A49-60D0AA6DDEFD}"/>
              </a:ext>
            </a:extLst>
          </p:cNvPr>
          <p:cNvSpPr/>
          <p:nvPr/>
        </p:nvSpPr>
        <p:spPr>
          <a:xfrm>
            <a:off x="6918590" y="3490942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存储模型</a:t>
            </a:r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8DADA433-8540-54B0-391F-B04FD5577871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023445" y="3230579"/>
            <a:ext cx="698187" cy="80095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2F86DE63-9755-5E7E-6322-FC6606EBFF6B}"/>
              </a:ext>
            </a:extLst>
          </p:cNvPr>
          <p:cNvCxnSpPr>
            <a:cxnSpLocks/>
          </p:cNvCxnSpPr>
          <p:nvPr/>
        </p:nvCxnSpPr>
        <p:spPr>
          <a:xfrm>
            <a:off x="3893458" y="3210575"/>
            <a:ext cx="904002" cy="48726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028DB3F4-C1D6-FE36-8900-D643A2A30257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873760" y="4818333"/>
            <a:ext cx="941481" cy="83313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65361687-38DF-1998-2EAB-1D2A8E47C8DC}"/>
              </a:ext>
            </a:extLst>
          </p:cNvPr>
          <p:cNvSpPr/>
          <p:nvPr/>
        </p:nvSpPr>
        <p:spPr>
          <a:xfrm>
            <a:off x="851619" y="3821447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发朋友圈</a:t>
            </a: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BF019DBD-F1F4-9E60-29C1-B10595276895}"/>
              </a:ext>
            </a:extLst>
          </p:cNvPr>
          <p:cNvSpPr/>
          <p:nvPr/>
        </p:nvSpPr>
        <p:spPr>
          <a:xfrm>
            <a:off x="4784734" y="2253117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计算高性能</a:t>
            </a: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8FA416E8-F0ED-B6F9-0F56-72C87F7410B4}"/>
              </a:ext>
            </a:extLst>
          </p:cNvPr>
          <p:cNvSpPr/>
          <p:nvPr/>
        </p:nvSpPr>
        <p:spPr>
          <a:xfrm>
            <a:off x="4799856" y="3484026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存储高性能</a:t>
            </a: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5A2AC414-20DC-724A-612C-B27BA2E405C2}"/>
              </a:ext>
            </a:extLst>
          </p:cNvPr>
          <p:cNvSpPr/>
          <p:nvPr/>
        </p:nvSpPr>
        <p:spPr>
          <a:xfrm>
            <a:off x="4820111" y="4611002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计算高性能</a:t>
            </a: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598E950C-0060-9652-72A2-6AE6BAEF35DC}"/>
              </a:ext>
            </a:extLst>
          </p:cNvPr>
          <p:cNvSpPr/>
          <p:nvPr/>
        </p:nvSpPr>
        <p:spPr>
          <a:xfrm>
            <a:off x="4820111" y="5454085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存储高性能</a:t>
            </a:r>
          </a:p>
        </p:txBody>
      </p: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57A29794-0859-C70A-E30A-2EB9B49A919A}"/>
              </a:ext>
            </a:extLst>
          </p:cNvPr>
          <p:cNvCxnSpPr>
            <a:stCxn id="91" idx="3"/>
            <a:endCxn id="21" idx="1"/>
          </p:cNvCxnSpPr>
          <p:nvPr/>
        </p:nvCxnSpPr>
        <p:spPr>
          <a:xfrm>
            <a:off x="2003747" y="4031530"/>
            <a:ext cx="717885" cy="78680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CC0A7144-952A-A38E-B474-AFC0ED21C88B}"/>
              </a:ext>
            </a:extLst>
          </p:cNvPr>
          <p:cNvCxnSpPr>
            <a:stCxn id="9" idx="3"/>
            <a:endCxn id="92" idx="1"/>
          </p:cNvCxnSpPr>
          <p:nvPr/>
        </p:nvCxnSpPr>
        <p:spPr>
          <a:xfrm flipV="1">
            <a:off x="3873760" y="2463200"/>
            <a:ext cx="910974" cy="76737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654611BB-8E72-6CEE-9549-55D65DA306E4}"/>
              </a:ext>
            </a:extLst>
          </p:cNvPr>
          <p:cNvCxnSpPr>
            <a:stCxn id="21" idx="3"/>
            <a:endCxn id="97" idx="1"/>
          </p:cNvCxnSpPr>
          <p:nvPr/>
        </p:nvCxnSpPr>
        <p:spPr>
          <a:xfrm>
            <a:off x="3873760" y="4818333"/>
            <a:ext cx="946351" cy="275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9D7AC9A9-0695-68E6-F5F3-9C33B54B6348}"/>
              </a:ext>
            </a:extLst>
          </p:cNvPr>
          <p:cNvCxnSpPr>
            <a:stCxn id="92" idx="3"/>
            <a:endCxn id="31" idx="1"/>
          </p:cNvCxnSpPr>
          <p:nvPr/>
        </p:nvCxnSpPr>
        <p:spPr>
          <a:xfrm flipV="1">
            <a:off x="5936862" y="1728079"/>
            <a:ext cx="1004197" cy="73512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FD1A1AB1-F293-D430-B6CA-38B077B7CF23}"/>
              </a:ext>
            </a:extLst>
          </p:cNvPr>
          <p:cNvCxnSpPr>
            <a:stCxn id="97" idx="3"/>
            <a:endCxn id="35" idx="1"/>
          </p:cNvCxnSpPr>
          <p:nvPr/>
        </p:nvCxnSpPr>
        <p:spPr>
          <a:xfrm flipV="1">
            <a:off x="5972239" y="4818333"/>
            <a:ext cx="946351" cy="275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F6B76A30-F3BE-8BFC-B808-00830A2671C9}"/>
              </a:ext>
            </a:extLst>
          </p:cNvPr>
          <p:cNvSpPr/>
          <p:nvPr/>
        </p:nvSpPr>
        <p:spPr>
          <a:xfrm>
            <a:off x="6939977" y="5441385"/>
            <a:ext cx="1152128" cy="4201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任务分配</a:t>
            </a:r>
          </a:p>
        </p:txBody>
      </p: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7F012A4E-878B-347D-56C0-27D20CFAE855}"/>
              </a:ext>
            </a:extLst>
          </p:cNvPr>
          <p:cNvCxnSpPr>
            <a:stCxn id="98" idx="3"/>
            <a:endCxn id="124" idx="1"/>
          </p:cNvCxnSpPr>
          <p:nvPr/>
        </p:nvCxnSpPr>
        <p:spPr>
          <a:xfrm flipV="1">
            <a:off x="5972239" y="5651468"/>
            <a:ext cx="967738" cy="12700"/>
          </a:xfrm>
          <a:prstGeom prst="bentConnector3">
            <a:avLst>
              <a:gd name="adj1" fmla="val 10688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CEF3F6C3-F31D-10BE-F23A-1BC4A2C94A4D}"/>
              </a:ext>
            </a:extLst>
          </p:cNvPr>
          <p:cNvCxnSpPr>
            <a:stCxn id="93" idx="3"/>
            <a:endCxn id="36" idx="1"/>
          </p:cNvCxnSpPr>
          <p:nvPr/>
        </p:nvCxnSpPr>
        <p:spPr>
          <a:xfrm>
            <a:off x="5951984" y="3694109"/>
            <a:ext cx="966606" cy="691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连接符: 肘形 131">
            <a:extLst>
              <a:ext uri="{FF2B5EF4-FFF2-40B4-BE49-F238E27FC236}">
                <a16:creationId xmlns:a16="http://schemas.microsoft.com/office/drawing/2014/main" id="{EBBF1F1F-8516-AEA6-82C9-8388A27C3A05}"/>
              </a:ext>
            </a:extLst>
          </p:cNvPr>
          <p:cNvCxnSpPr>
            <a:stCxn id="92" idx="3"/>
            <a:endCxn id="32" idx="1"/>
          </p:cNvCxnSpPr>
          <p:nvPr/>
        </p:nvCxnSpPr>
        <p:spPr>
          <a:xfrm>
            <a:off x="5936862" y="2463200"/>
            <a:ext cx="993077" cy="63064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14D53864-7075-DF83-21B7-73EE9044B748}"/>
              </a:ext>
            </a:extLst>
          </p:cNvPr>
          <p:cNvCxnSpPr>
            <a:stCxn id="92" idx="3"/>
            <a:endCxn id="33" idx="1"/>
          </p:cNvCxnSpPr>
          <p:nvPr/>
        </p:nvCxnSpPr>
        <p:spPr>
          <a:xfrm>
            <a:off x="5936862" y="2463200"/>
            <a:ext cx="1003115" cy="1408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连接符: 肘形 135">
            <a:extLst>
              <a:ext uri="{FF2B5EF4-FFF2-40B4-BE49-F238E27FC236}">
                <a16:creationId xmlns:a16="http://schemas.microsoft.com/office/drawing/2014/main" id="{3B28EBCE-C581-7F8D-B86E-436524BBAAA3}"/>
              </a:ext>
            </a:extLst>
          </p:cNvPr>
          <p:cNvCxnSpPr>
            <a:stCxn id="31" idx="3"/>
            <a:endCxn id="24" idx="1"/>
          </p:cNvCxnSpPr>
          <p:nvPr/>
        </p:nvCxnSpPr>
        <p:spPr>
          <a:xfrm>
            <a:off x="8093187" y="1728079"/>
            <a:ext cx="865616" cy="12700"/>
          </a:xfrm>
          <a:prstGeom prst="bentConnector3">
            <a:avLst>
              <a:gd name="adj1" fmla="val 10174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696B6FB7-AC43-947F-200E-E1CD1B553C6C}"/>
              </a:ext>
            </a:extLst>
          </p:cNvPr>
          <p:cNvCxnSpPr>
            <a:stCxn id="33" idx="3"/>
            <a:endCxn id="26" idx="1"/>
          </p:cNvCxnSpPr>
          <p:nvPr/>
        </p:nvCxnSpPr>
        <p:spPr>
          <a:xfrm flipV="1">
            <a:off x="8092105" y="2463058"/>
            <a:ext cx="866698" cy="14222"/>
          </a:xfrm>
          <a:prstGeom prst="bentConnector3">
            <a:avLst>
              <a:gd name="adj1" fmla="val 9413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连接符: 肘形 139">
            <a:extLst>
              <a:ext uri="{FF2B5EF4-FFF2-40B4-BE49-F238E27FC236}">
                <a16:creationId xmlns:a16="http://schemas.microsoft.com/office/drawing/2014/main" id="{36FEAFB4-A069-F688-58D4-9C145CD55EA4}"/>
              </a:ext>
            </a:extLst>
          </p:cNvPr>
          <p:cNvCxnSpPr>
            <a:stCxn id="32" idx="3"/>
            <a:endCxn id="25" idx="1"/>
          </p:cNvCxnSpPr>
          <p:nvPr/>
        </p:nvCxnSpPr>
        <p:spPr>
          <a:xfrm>
            <a:off x="8082067" y="3093843"/>
            <a:ext cx="876736" cy="12700"/>
          </a:xfrm>
          <a:prstGeom prst="bentConnector3">
            <a:avLst>
              <a:gd name="adj1" fmla="val 10640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F014AD12-F61F-82CA-79E1-DABBCA8D2FF1}"/>
              </a:ext>
            </a:extLst>
          </p:cNvPr>
          <p:cNvCxnSpPr>
            <a:stCxn id="36" idx="3"/>
            <a:endCxn id="29" idx="1"/>
          </p:cNvCxnSpPr>
          <p:nvPr/>
        </p:nvCxnSpPr>
        <p:spPr>
          <a:xfrm>
            <a:off x="8070718" y="3701025"/>
            <a:ext cx="888085" cy="12799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连接符: 肘形 147">
            <a:extLst>
              <a:ext uri="{FF2B5EF4-FFF2-40B4-BE49-F238E27FC236}">
                <a16:creationId xmlns:a16="http://schemas.microsoft.com/office/drawing/2014/main" id="{3650B3C3-3C90-82CA-71C5-9751A8C0786B}"/>
              </a:ext>
            </a:extLst>
          </p:cNvPr>
          <p:cNvCxnSpPr>
            <a:stCxn id="35" idx="3"/>
            <a:endCxn id="28" idx="1"/>
          </p:cNvCxnSpPr>
          <p:nvPr/>
        </p:nvCxnSpPr>
        <p:spPr>
          <a:xfrm>
            <a:off x="8070718" y="4818333"/>
            <a:ext cx="883691" cy="12700"/>
          </a:xfrm>
          <a:prstGeom prst="bentConnector3">
            <a:avLst>
              <a:gd name="adj1" fmla="val 10385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0217FDE2-6828-8D2A-7DD9-9D8E78D69611}"/>
              </a:ext>
            </a:extLst>
          </p:cNvPr>
          <p:cNvCxnSpPr>
            <a:stCxn id="124" idx="3"/>
            <a:endCxn id="27" idx="1"/>
          </p:cNvCxnSpPr>
          <p:nvPr/>
        </p:nvCxnSpPr>
        <p:spPr>
          <a:xfrm>
            <a:off x="8092105" y="5651468"/>
            <a:ext cx="851216" cy="12700"/>
          </a:xfrm>
          <a:prstGeom prst="bentConnector3">
            <a:avLst>
              <a:gd name="adj1" fmla="val 105904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326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>
    <a:lnDef>
      <a:spPr>
        <a:ln w="28575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42569787_TF89082059.potx" id="{D74C1587-8195-4EA0-B9EE-9ECBC2A0652E}" vid="{D4B4F7F6-D47B-4DDA-B0BF-D6B0C662ABD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新式经典块式演示文稿</Template>
  <TotalTime>139</TotalTime>
  <Words>566</Words>
  <Application>Microsoft Office PowerPoint</Application>
  <PresentationFormat>宽屏</PresentationFormat>
  <Paragraphs>171</Paragraphs>
  <Slides>12</Slides>
  <Notes>10</Notes>
  <HiddenSlides>4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Microsoft YaHei UI</vt:lpstr>
      <vt:lpstr>Arial</vt:lpstr>
      <vt:lpstr>Tw Cen MT</vt:lpstr>
      <vt:lpstr>Wingdings 3</vt:lpstr>
      <vt:lpstr>ModernClassicBlock-3</vt:lpstr>
      <vt:lpstr>模块二作业 </vt:lpstr>
      <vt:lpstr>作业一：分析微信朋友圈的高性能复杂度</vt:lpstr>
      <vt:lpstr>微信朋友圈的主要业务分析</vt:lpstr>
      <vt:lpstr>发朋友圈的高性能复杂度分析</vt:lpstr>
      <vt:lpstr>收朋友圈的高性能复杂度分析</vt:lpstr>
      <vt:lpstr>评论模块的高性能复杂度分析</vt:lpstr>
      <vt:lpstr>微信朋友圈的架构设计</vt:lpstr>
      <vt:lpstr>感谢观看 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添加标题 </dc:title>
  <dc:creator>se jun wen</dc:creator>
  <cp:lastModifiedBy>se jun wen</cp:lastModifiedBy>
  <cp:revision>35</cp:revision>
  <dcterms:created xsi:type="dcterms:W3CDTF">2022-07-23T16:09:40Z</dcterms:created>
  <dcterms:modified xsi:type="dcterms:W3CDTF">2022-07-24T14:46:00Z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