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73" r:id="rId6"/>
    <p:sldId id="286" r:id="rId7"/>
    <p:sldId id="324" r:id="rId8"/>
    <p:sldId id="326" r:id="rId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6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模块四作业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20220810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作业一：</a:t>
            </a:r>
            <a:r>
              <a:rPr lang="zh-CN" altLang="en-US" sz="2800" dirty="0"/>
              <a:t>设计千万级学生管理系统的考试试卷存储方案</a:t>
            </a:r>
            <a:endParaRPr lang="en-US" altLang="zh-CN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714241"/>
            <a:ext cx="10587920" cy="4613407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/>
              <a:t>基于模块</a:t>
            </a:r>
            <a:r>
              <a:rPr lang="en-US" altLang="zh-CN" dirty="0"/>
              <a:t>4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课的估算结果和 </a:t>
            </a:r>
            <a:r>
              <a:rPr lang="en-US" altLang="zh-CN" dirty="0"/>
              <a:t>Redis sentinel </a:t>
            </a:r>
            <a:r>
              <a:rPr lang="zh-CN" altLang="en-US" dirty="0"/>
              <a:t>的初步方案设计，完善考试试卷存储方案，具体包括：</a:t>
            </a:r>
            <a:endParaRPr lang="en-US" altLang="zh-CN" dirty="0"/>
          </a:p>
          <a:p>
            <a:pPr rtl="0"/>
            <a:r>
              <a:rPr lang="zh-CN" altLang="en-US" dirty="0"/>
              <a:t> 完善</a:t>
            </a:r>
            <a:r>
              <a:rPr lang="en-US" altLang="zh-CN" dirty="0"/>
              <a:t>Redis</a:t>
            </a:r>
            <a:r>
              <a:rPr lang="zh-CN" altLang="en-US" dirty="0"/>
              <a:t>的数据结构设计，明确具体使用哪种 </a:t>
            </a:r>
            <a:r>
              <a:rPr lang="en-US" altLang="zh-CN" dirty="0"/>
              <a:t>Redis </a:t>
            </a:r>
            <a:r>
              <a:rPr lang="zh-CN" altLang="en-US" dirty="0"/>
              <a:t>数据结构。 </a:t>
            </a:r>
            <a:endParaRPr lang="en-US" altLang="zh-CN" dirty="0"/>
          </a:p>
          <a:p>
            <a:pPr rtl="0"/>
            <a:r>
              <a:rPr lang="zh-CN" altLang="en-US" dirty="0"/>
              <a:t>设计具体的读写流程（可以文字描述也可以序列图描述，序列图要有文字辅助说明）。 </a:t>
            </a:r>
            <a:endParaRPr lang="en-US" altLang="zh-CN" dirty="0"/>
          </a:p>
          <a:p>
            <a:pPr rtl="0"/>
            <a:r>
              <a:rPr lang="zh-CN" altLang="en-US" dirty="0"/>
              <a:t>对照模块</a:t>
            </a:r>
            <a:r>
              <a:rPr lang="en-US" altLang="zh-CN" dirty="0"/>
              <a:t>4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课的性能估算结果，计算 </a:t>
            </a:r>
            <a:r>
              <a:rPr lang="en-US" altLang="zh-CN" dirty="0"/>
              <a:t>Redis sentinel </a:t>
            </a:r>
            <a:r>
              <a:rPr lang="zh-CN" altLang="en-US" dirty="0"/>
              <a:t>集群的服务器数量和性能</a:t>
            </a:r>
            <a:endParaRPr lang="en-US" altLang="zh-CN" dirty="0"/>
          </a:p>
          <a:p>
            <a:pPr rtl="0"/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 </a:t>
            </a:r>
          </a:p>
          <a:p>
            <a:pPr marL="457200" indent="-457200" rtl="0">
              <a:buAutoNum type="arabicPeriod"/>
            </a:pPr>
            <a:r>
              <a:rPr lang="zh-CN" altLang="en-US" dirty="0"/>
              <a:t>性能可以有一定冗余。 </a:t>
            </a:r>
            <a:endParaRPr lang="en-US" altLang="zh-CN" dirty="0"/>
          </a:p>
          <a:p>
            <a:pPr marL="457200" indent="-457200" rtl="0">
              <a:buAutoNum type="arabicPeriod"/>
            </a:pPr>
            <a:r>
              <a:rPr lang="zh-CN" altLang="en-US" dirty="0"/>
              <a:t>如果对 </a:t>
            </a:r>
            <a:r>
              <a:rPr lang="en-US" altLang="zh-CN" dirty="0"/>
              <a:t>Redis sentinel </a:t>
            </a:r>
            <a:r>
              <a:rPr lang="zh-CN" altLang="en-US" dirty="0"/>
              <a:t>不熟悉，请参考官方文档：</a:t>
            </a:r>
            <a:r>
              <a:rPr lang="en-US" altLang="zh-CN" dirty="0"/>
              <a:t>https://redis.io/topics/sentinel</a:t>
            </a:r>
            <a:r>
              <a:rPr lang="zh-CN" altLang="en-US" dirty="0"/>
              <a:t>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218571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6335DA-E45F-9A65-19E7-A0D219DB7293}"/>
              </a:ext>
            </a:extLst>
          </p:cNvPr>
          <p:cNvSpPr/>
          <p:nvPr/>
        </p:nvSpPr>
        <p:spPr>
          <a:xfrm>
            <a:off x="4623536" y="3197385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试卷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数据结构设计以及流程</a:t>
            </a:r>
            <a:endParaRPr lang="en-US" altLang="zh-CN" sz="28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775664" y="3449413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75664" y="3449413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316969-5A72-8120-01D1-2402B95DC65F}"/>
              </a:ext>
            </a:extLst>
          </p:cNvPr>
          <p:cNvSpPr/>
          <p:nvPr/>
        </p:nvSpPr>
        <p:spPr>
          <a:xfrm>
            <a:off x="1112717" y="3197385"/>
            <a:ext cx="179120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请求试卷的场景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6D8A8F-6B64-6000-C0B1-BFD3922F88DA}"/>
              </a:ext>
            </a:extLst>
          </p:cNvPr>
          <p:cNvSpPr/>
          <p:nvPr/>
        </p:nvSpPr>
        <p:spPr>
          <a:xfrm>
            <a:off x="4592029" y="1873444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</a:t>
            </a:r>
            <a:endParaRPr lang="zh-CN" altLang="en-US" sz="12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AE1F53-2237-0F78-DC5A-0D09C7062674}"/>
              </a:ext>
            </a:extLst>
          </p:cNvPr>
          <p:cNvSpPr/>
          <p:nvPr/>
        </p:nvSpPr>
        <p:spPr>
          <a:xfrm>
            <a:off x="9336360" y="1867764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value</a:t>
            </a:r>
            <a:endParaRPr lang="zh-CN" altLang="en-US" sz="1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902D9E-161C-ECAE-C41A-8B7AB20C4BF9}"/>
              </a:ext>
            </a:extLst>
          </p:cNvPr>
          <p:cNvSpPr/>
          <p:nvPr/>
        </p:nvSpPr>
        <p:spPr>
          <a:xfrm>
            <a:off x="4623536" y="4655335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例题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6FB91D9-E535-4BA1-5188-0B5AC3468658}"/>
              </a:ext>
            </a:extLst>
          </p:cNvPr>
          <p:cNvSpPr/>
          <p:nvPr/>
        </p:nvSpPr>
        <p:spPr>
          <a:xfrm>
            <a:off x="8735399" y="4704277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json</a:t>
            </a:r>
            <a:r>
              <a:rPr lang="zh-CN" altLang="en-US" sz="1200" dirty="0"/>
              <a:t>字符串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049ECE8-826E-44BE-75B4-8949EE8ACA21}"/>
              </a:ext>
            </a:extLst>
          </p:cNvPr>
          <p:cNvSpPr/>
          <p:nvPr/>
        </p:nvSpPr>
        <p:spPr>
          <a:xfrm>
            <a:off x="8700121" y="325203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例题</a:t>
            </a:r>
            <a:r>
              <a:rPr lang="en-US" altLang="zh-CN" sz="1200" dirty="0"/>
              <a:t>id</a:t>
            </a:r>
            <a:r>
              <a:rPr lang="zh-CN" altLang="en-US" sz="1200" dirty="0"/>
              <a:t>，使用</a:t>
            </a:r>
            <a:r>
              <a:rPr lang="en-US" altLang="zh-CN" sz="1200" dirty="0"/>
              <a:t>sort set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FD889BF-99E9-1C0F-8522-FAA904CDCE9F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5775664" y="3449413"/>
            <a:ext cx="2924457" cy="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7006E07-F2FC-65BE-69C8-97513C33A551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5400000">
            <a:off x="6997130" y="1874667"/>
            <a:ext cx="983139" cy="45781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71B989F-5E36-DE64-9994-9088D496F9C3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775664" y="4907363"/>
            <a:ext cx="2959735" cy="6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D385F26-E965-A64E-01E4-093FD25BF087}"/>
              </a:ext>
            </a:extLst>
          </p:cNvPr>
          <p:cNvCxnSpPr/>
          <p:nvPr/>
        </p:nvCxnSpPr>
        <p:spPr>
          <a:xfrm>
            <a:off x="2939481" y="3449413"/>
            <a:ext cx="16525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7736A1B-5BFC-4571-4903-DAE0784F1D97}"/>
              </a:ext>
            </a:extLst>
          </p:cNvPr>
          <p:cNvSpPr/>
          <p:nvPr/>
        </p:nvSpPr>
        <p:spPr>
          <a:xfrm>
            <a:off x="4626424" y="5732603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图片资源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2D88EA7-E6E1-8190-F240-DFF8D8A6C00F}"/>
              </a:ext>
            </a:extLst>
          </p:cNvPr>
          <p:cNvSpPr/>
          <p:nvPr/>
        </p:nvSpPr>
        <p:spPr>
          <a:xfrm>
            <a:off x="8736932" y="5774548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json</a:t>
            </a:r>
            <a:r>
              <a:rPr lang="zh-CN" altLang="en-US" sz="1200" dirty="0"/>
              <a:t>字符地址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A9396C6-F396-2096-6AF5-870550BB080F}"/>
              </a:ext>
            </a:extLst>
          </p:cNvPr>
          <p:cNvCxnSpPr>
            <a:stCxn id="21" idx="2"/>
            <a:endCxn id="70" idx="0"/>
          </p:cNvCxnSpPr>
          <p:nvPr/>
        </p:nvCxnSpPr>
        <p:spPr>
          <a:xfrm>
            <a:off x="5199600" y="5159391"/>
            <a:ext cx="2888" cy="57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6023F8-D573-2725-0C4A-65383E059368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5778552" y="5984631"/>
            <a:ext cx="2958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218571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数据结构设计以及流程</a:t>
            </a:r>
            <a:endParaRPr lang="en-US" altLang="zh-CN" sz="28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1100" y="3890682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1100" y="3890682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316969-5A72-8120-01D1-2402B95DC65F}"/>
              </a:ext>
            </a:extLst>
          </p:cNvPr>
          <p:cNvSpPr/>
          <p:nvPr/>
        </p:nvSpPr>
        <p:spPr>
          <a:xfrm>
            <a:off x="1073010" y="2949065"/>
            <a:ext cx="179120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提交试卷的场景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6D8A8F-6B64-6000-C0B1-BFD3922F88DA}"/>
              </a:ext>
            </a:extLst>
          </p:cNvPr>
          <p:cNvSpPr/>
          <p:nvPr/>
        </p:nvSpPr>
        <p:spPr>
          <a:xfrm>
            <a:off x="4625322" y="1847444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</a:t>
            </a:r>
            <a:endParaRPr lang="zh-CN" altLang="en-US" sz="12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AE1F53-2237-0F78-DC5A-0D09C7062674}"/>
              </a:ext>
            </a:extLst>
          </p:cNvPr>
          <p:cNvSpPr/>
          <p:nvPr/>
        </p:nvSpPr>
        <p:spPr>
          <a:xfrm>
            <a:off x="9237011" y="1867764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value</a:t>
            </a:r>
            <a:endParaRPr lang="zh-CN" altLang="en-US" sz="1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902D9E-161C-ECAE-C41A-8B7AB20C4BF9}"/>
              </a:ext>
            </a:extLst>
          </p:cNvPr>
          <p:cNvSpPr/>
          <p:nvPr/>
        </p:nvSpPr>
        <p:spPr>
          <a:xfrm>
            <a:off x="4618972" y="4621858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例题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6FB91D9-E535-4BA1-5188-0B5AC3468658}"/>
              </a:ext>
            </a:extLst>
          </p:cNvPr>
          <p:cNvSpPr/>
          <p:nvPr/>
        </p:nvSpPr>
        <p:spPr>
          <a:xfrm>
            <a:off x="8735399" y="4663803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对应结果</a:t>
            </a:r>
            <a:r>
              <a:rPr lang="en-US" altLang="zh-CN" sz="1200" dirty="0"/>
              <a:t>string</a:t>
            </a:r>
            <a:br>
              <a:rPr lang="en-US" altLang="zh-CN" sz="1200" dirty="0"/>
            </a:br>
            <a:r>
              <a:rPr lang="zh-CN" altLang="en-US" sz="1200" dirty="0"/>
              <a:t>考虑多次提交可以采用</a:t>
            </a:r>
            <a:r>
              <a:rPr lang="en-US" altLang="zh-CN" sz="1200" dirty="0"/>
              <a:t>list</a:t>
            </a:r>
            <a:endParaRPr lang="zh-CN" altLang="en-US" sz="120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7006E07-F2FC-65BE-69C8-97513C33A551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rot="5400000">
            <a:off x="6905244" y="1714027"/>
            <a:ext cx="1197624" cy="46180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71B989F-5E36-DE64-9994-9088D496F9C3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771100" y="4873886"/>
            <a:ext cx="2964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D385F26-E965-A64E-01E4-093FD25BF08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64218" y="3159148"/>
            <a:ext cx="17547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E32D3E9-6423-0150-38A9-1EF6F2BD82FC}"/>
              </a:ext>
            </a:extLst>
          </p:cNvPr>
          <p:cNvSpPr/>
          <p:nvPr/>
        </p:nvSpPr>
        <p:spPr>
          <a:xfrm>
            <a:off x="4618972" y="2907120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BFCC0F-5BAE-EC07-F33B-E6E7A53EF927}"/>
              </a:ext>
            </a:extLst>
          </p:cNvPr>
          <p:cNvSpPr/>
          <p:nvPr/>
        </p:nvSpPr>
        <p:spPr>
          <a:xfrm>
            <a:off x="9237011" y="2920178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试卷</a:t>
            </a:r>
            <a:r>
              <a:rPr lang="en-US" altLang="zh-CN" sz="1200" dirty="0"/>
              <a:t>id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F1041D7-E35D-828E-5445-89D600466B7B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5771100" y="3159148"/>
            <a:ext cx="3465911" cy="1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750" y="218571"/>
            <a:ext cx="11620500" cy="6591300"/>
          </a:xfrm>
        </p:spPr>
        <p:txBody>
          <a:bodyPr rtlCol="0"/>
          <a:lstStyle/>
          <a:p>
            <a:pPr rtl="0"/>
            <a:r>
              <a:rPr lang="zh-CN" altLang="en-US" dirty="0"/>
              <a:t>数据结构设计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性能分析</a:t>
            </a:r>
            <a:endParaRPr lang="en-US" altLang="zh-CN" sz="28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5771100" y="3890682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5771100" y="3890682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1319B04-8454-E190-1DC0-7B820E340279}"/>
              </a:ext>
            </a:extLst>
          </p:cNvPr>
          <p:cNvSpPr/>
          <p:nvPr/>
        </p:nvSpPr>
        <p:spPr>
          <a:xfrm>
            <a:off x="1415480" y="2060848"/>
            <a:ext cx="914501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考试的</a:t>
            </a:r>
            <a:r>
              <a:rPr lang="en-US" altLang="zh-CN" sz="2800" dirty="0" err="1"/>
              <a:t>qps</a:t>
            </a:r>
            <a:r>
              <a:rPr lang="zh-CN" altLang="en-US" sz="2800" dirty="0"/>
              <a:t>在</a:t>
            </a:r>
            <a:r>
              <a:rPr lang="en-US" altLang="zh-CN" sz="2800" dirty="0"/>
              <a:t>5w</a:t>
            </a:r>
            <a:r>
              <a:rPr lang="zh-CN" altLang="en-US" sz="2800" dirty="0"/>
              <a:t>左右，由于业务上把试卷数据进行了拆分，假设一张试卷有</a:t>
            </a:r>
            <a:r>
              <a:rPr lang="en-US" altLang="zh-CN" sz="2800" dirty="0"/>
              <a:t>15</a:t>
            </a:r>
            <a:r>
              <a:rPr lang="zh-CN" altLang="en-US" sz="2800" dirty="0"/>
              <a:t>题，所以需要</a:t>
            </a:r>
            <a:r>
              <a:rPr lang="en-US" altLang="zh-CN" sz="2800" dirty="0"/>
              <a:t>75w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qps</a:t>
            </a:r>
            <a:r>
              <a:rPr lang="zh-CN" altLang="en-US" sz="2800" dirty="0"/>
              <a:t>，保证一定量的冗余，按照</a:t>
            </a:r>
            <a:r>
              <a:rPr lang="en-US" altLang="zh-CN" sz="2800" dirty="0"/>
              <a:t>80wqps</a:t>
            </a:r>
            <a:r>
              <a:rPr lang="zh-CN" altLang="en-US" sz="2800" dirty="0"/>
              <a:t>来计算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根据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单机查询性能为</a:t>
            </a:r>
            <a:r>
              <a:rPr lang="en-US" altLang="zh-CN" sz="2800" dirty="0"/>
              <a:t>5w</a:t>
            </a:r>
            <a:r>
              <a:rPr lang="zh-CN" altLang="en-US" sz="2800" dirty="0"/>
              <a:t>来计算，使用</a:t>
            </a:r>
            <a:r>
              <a:rPr lang="en-US" altLang="zh-CN" sz="2800" dirty="0"/>
              <a:t>16</a:t>
            </a:r>
            <a:r>
              <a:rPr lang="zh-CN" altLang="en-US" sz="2800" dirty="0"/>
              <a:t>个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机器是可以满足要求的。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0506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176</TotalTime>
  <Words>262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Arial</vt:lpstr>
      <vt:lpstr>Tw Cen MT</vt:lpstr>
      <vt:lpstr>Wingdings 3</vt:lpstr>
      <vt:lpstr>ModernClassicBlock-3</vt:lpstr>
      <vt:lpstr>模块四作业 </vt:lpstr>
      <vt:lpstr>作业一：设计千万级学生管理系统的考试试卷存储方案</vt:lpstr>
      <vt:lpstr>数据结构设计以及流程</vt:lpstr>
      <vt:lpstr>数据结构设计以及流程</vt:lpstr>
      <vt:lpstr>性能分析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添加标题 </dc:title>
  <dc:creator>se jun wen</dc:creator>
  <cp:lastModifiedBy>se jun wen</cp:lastModifiedBy>
  <cp:revision>44</cp:revision>
  <dcterms:created xsi:type="dcterms:W3CDTF">2022-07-23T16:09:40Z</dcterms:created>
  <dcterms:modified xsi:type="dcterms:W3CDTF">2022-08-14T16:17:15Z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