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0"/>
  </p:notesMasterIdLst>
  <p:handoutMasterIdLst>
    <p:handoutMasterId r:id="rId11"/>
  </p:handoutMasterIdLst>
  <p:sldIdLst>
    <p:sldId id="261" r:id="rId5"/>
    <p:sldId id="273" r:id="rId6"/>
    <p:sldId id="286" r:id="rId7"/>
    <p:sldId id="327" r:id="rId8"/>
    <p:sldId id="328" r:id="rId9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4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305754-A602-4D1F-8006-036D1E0857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2022/9/5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51B021-6EA6-40F4-BE86-1245B60A4C75}" type="datetime1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AE5FABD-26C8-4F74-B1E3-45BC91BC9D7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/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93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94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海绿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橙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粉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浅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灰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_三角形修补程序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以及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白色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水平图象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多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图片占位符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5" name="图片占位符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顶栏的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  <a:endParaRPr lang="zh-CN" altLang="en-GB" noProof="0"/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7" name="幻灯片编号占位符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内容占位符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1" name="幻灯片编号占位符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2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 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1</a:t>
            </a:r>
          </a:p>
        </p:txBody>
      </p:sp>
      <p:sp>
        <p:nvSpPr>
          <p:cNvPr id="30" name="图片占位符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2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3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5" name="文本占位符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​​(S)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图片占位符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7" name="图片占位符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cxnSp>
        <p:nvCxnSpPr>
          <p:cNvPr id="36" name="直接连接符​​(S)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​​(S)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直接连接符​​(S)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​​(S)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图片占位符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3" name="图片占位符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_深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图片占位符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4" name="图片占位符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7" name="图片占位符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蓝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橙色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6" name="文本占位符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粗体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文本占位符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86" name="文本占位符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模块六作业</a:t>
            </a:r>
            <a:br>
              <a:rPr lang="zh-CN" altLang="en-US" dirty="0">
                <a:ea typeface="Microsoft YaHei UI" panose="020B0503020204020204" pitchFamily="34" charset="-122"/>
              </a:rPr>
            </a:b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20220903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>
                <a:ea typeface="Microsoft YaHei UI" panose="020B0503020204020204" pitchFamily="34" charset="-122"/>
              </a:rPr>
              <a:t>作业</a:t>
            </a:r>
            <a:r>
              <a:rPr lang="zh-CN" altLang="en-US" sz="2800" dirty="0"/>
              <a:t>一：拆分电商系统为微服务 </a:t>
            </a:r>
            <a:endParaRPr lang="en-US" altLang="zh-CN" sz="2800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714241"/>
            <a:ext cx="10587920" cy="4613407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sz="1400" dirty="0"/>
              <a:t>【</a:t>
            </a:r>
            <a:r>
              <a:rPr lang="zh-CN" altLang="en-US" sz="1400" dirty="0"/>
              <a:t>背景</a:t>
            </a:r>
            <a:r>
              <a:rPr lang="en-US" altLang="zh-CN" sz="1400" dirty="0"/>
              <a:t>】 </a:t>
            </a:r>
            <a:r>
              <a:rPr lang="zh-CN" altLang="en-US" sz="1400" dirty="0"/>
              <a:t>假设你现在是一个创业公司的 </a:t>
            </a:r>
            <a:r>
              <a:rPr lang="en-US" altLang="zh-CN" sz="1400" dirty="0"/>
              <a:t>CTO</a:t>
            </a:r>
            <a:r>
              <a:rPr lang="zh-CN" altLang="en-US" sz="1400" dirty="0"/>
              <a:t>，开发团队大约</a:t>
            </a:r>
            <a:r>
              <a:rPr lang="en-US" altLang="zh-CN" sz="1400" dirty="0"/>
              <a:t>30</a:t>
            </a:r>
            <a:r>
              <a:rPr lang="zh-CN" altLang="en-US" sz="1400" dirty="0"/>
              <a:t>人左右，包括</a:t>
            </a:r>
            <a:r>
              <a:rPr lang="en-US" altLang="zh-CN" sz="1400" dirty="0"/>
              <a:t>5</a:t>
            </a:r>
            <a:r>
              <a:rPr lang="zh-CN" altLang="en-US" sz="1400" dirty="0"/>
              <a:t>个前端和</a:t>
            </a:r>
            <a:r>
              <a:rPr lang="en-US" altLang="zh-CN" sz="1400" dirty="0"/>
              <a:t>25</a:t>
            </a:r>
            <a:r>
              <a:rPr lang="zh-CN" altLang="en-US" sz="1400" dirty="0"/>
              <a:t>个后端，后端开发人员 全部都是 </a:t>
            </a:r>
            <a:r>
              <a:rPr lang="en-US" altLang="zh-CN" sz="1400" dirty="0"/>
              <a:t>Java</a:t>
            </a:r>
            <a:r>
              <a:rPr lang="zh-CN" altLang="en-US" sz="1400" dirty="0"/>
              <a:t>，现在你们准备从</a:t>
            </a:r>
            <a:r>
              <a:rPr lang="en-US" altLang="zh-CN" sz="1400" dirty="0"/>
              <a:t>0</a:t>
            </a:r>
            <a:r>
              <a:rPr lang="zh-CN" altLang="en-US" sz="1400" dirty="0"/>
              <a:t>开始做一个小程序电商业务，请你设计微服务拆分的架构以及微服务 基础设施选型。 </a:t>
            </a:r>
            <a:endParaRPr lang="en-US" altLang="zh-CN" sz="1400" dirty="0"/>
          </a:p>
          <a:p>
            <a:pPr marL="0" indent="0" rtl="0">
              <a:buNone/>
            </a:pPr>
            <a:endParaRPr lang="en-US" altLang="zh-CN" sz="1400" dirty="0"/>
          </a:p>
          <a:p>
            <a:pPr marL="0" indent="0" rtl="0">
              <a:buNone/>
            </a:pPr>
            <a:r>
              <a:rPr lang="en-US" altLang="zh-CN" sz="1400" dirty="0"/>
              <a:t>【</a:t>
            </a:r>
            <a:r>
              <a:rPr lang="zh-CN" altLang="en-US" sz="1400" dirty="0"/>
              <a:t>作业要求</a:t>
            </a:r>
            <a:r>
              <a:rPr lang="en-US" altLang="zh-CN" sz="1400" dirty="0"/>
              <a:t>】</a:t>
            </a:r>
          </a:p>
          <a:p>
            <a:pPr marL="0" indent="0" rtl="0">
              <a:buNone/>
            </a:pPr>
            <a:r>
              <a:rPr lang="en-US" altLang="zh-CN" sz="1400" dirty="0"/>
              <a:t>1. </a:t>
            </a:r>
            <a:r>
              <a:rPr lang="zh-CN" altLang="en-US" sz="1400" dirty="0"/>
              <a:t>需要明确服务拆分思路，并且将拆分后的系统架构图画出来； </a:t>
            </a:r>
            <a:endParaRPr lang="en-US" altLang="zh-CN" sz="1400" dirty="0"/>
          </a:p>
          <a:p>
            <a:pPr marL="0" indent="0" rtl="0">
              <a:buNone/>
            </a:pPr>
            <a:r>
              <a:rPr lang="en-US" altLang="zh-CN" sz="1400" dirty="0"/>
              <a:t>2. </a:t>
            </a:r>
            <a:r>
              <a:rPr lang="zh-CN" altLang="en-US" sz="1400" dirty="0"/>
              <a:t>需要明确微服务基础设施选型思路，并选择一个微服务框架； </a:t>
            </a:r>
            <a:endParaRPr lang="en-US" altLang="zh-CN" sz="1400" dirty="0"/>
          </a:p>
          <a:p>
            <a:pPr marL="0" indent="0" rtl="0">
              <a:buNone/>
            </a:pPr>
            <a:r>
              <a:rPr lang="en-US" altLang="zh-CN" sz="1400" dirty="0"/>
              <a:t>3. </a:t>
            </a:r>
            <a:r>
              <a:rPr lang="zh-CN" altLang="en-US" sz="1400" dirty="0"/>
              <a:t>用</a:t>
            </a:r>
            <a:r>
              <a:rPr lang="en-US" altLang="zh-CN" sz="1400" dirty="0"/>
              <a:t>1~2</a:t>
            </a:r>
            <a:r>
              <a:rPr lang="zh-CN" altLang="en-US" sz="1400" dirty="0"/>
              <a:t>页 </a:t>
            </a:r>
            <a:r>
              <a:rPr lang="en-US" altLang="zh-CN" sz="1400" dirty="0"/>
              <a:t>PPT </a:t>
            </a:r>
            <a:r>
              <a:rPr lang="zh-CN" altLang="en-US" sz="1400" dirty="0"/>
              <a:t>即可。 </a:t>
            </a:r>
            <a:endParaRPr lang="en-US" altLang="zh-CN" sz="1400" dirty="0"/>
          </a:p>
          <a:p>
            <a:pPr marL="0" indent="0" rtl="0">
              <a:buNone/>
            </a:pPr>
            <a:endParaRPr lang="en-US" altLang="zh-CN" sz="1400" dirty="0"/>
          </a:p>
          <a:p>
            <a:pPr marL="0" indent="0" rtl="0">
              <a:buNone/>
            </a:pPr>
            <a:r>
              <a:rPr lang="en-US" altLang="zh-CN" sz="1400" dirty="0"/>
              <a:t>【</a:t>
            </a:r>
            <a:r>
              <a:rPr lang="zh-CN" altLang="en-US" sz="1400" dirty="0"/>
              <a:t>提示</a:t>
            </a:r>
            <a:r>
              <a:rPr lang="en-US" altLang="zh-CN" sz="1400" dirty="0"/>
              <a:t>】 </a:t>
            </a:r>
          </a:p>
          <a:p>
            <a:pPr marL="457200" indent="-457200" rtl="0">
              <a:buAutoNum type="arabicPeriod"/>
            </a:pPr>
            <a:r>
              <a:rPr lang="zh-CN" altLang="en-US" sz="1400" dirty="0"/>
              <a:t>需要应用三个火枪手原则；</a:t>
            </a:r>
            <a:endParaRPr lang="en-US" altLang="zh-CN" sz="1400" dirty="0"/>
          </a:p>
          <a:p>
            <a:pPr marL="457200" indent="-457200" rtl="0">
              <a:buAutoNum type="arabicPeriod"/>
            </a:pPr>
            <a:r>
              <a:rPr lang="zh-CN" altLang="en-US" sz="1400" dirty="0"/>
              <a:t>需要选择拆分方式； </a:t>
            </a:r>
            <a:endParaRPr lang="en-US" altLang="zh-CN" sz="1400" dirty="0"/>
          </a:p>
          <a:p>
            <a:pPr marL="457200" indent="-457200" rtl="0">
              <a:buAutoNum type="arabicPeriod"/>
            </a:pPr>
            <a:r>
              <a:rPr lang="zh-CN" altLang="en-US" sz="1400" dirty="0"/>
              <a:t>需要选择微服务框架的模式</a:t>
            </a:r>
            <a:endParaRPr lang="zh-CN" altLang="en-US" sz="1400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5750" y="218571"/>
            <a:ext cx="11620500" cy="6591300"/>
          </a:xfrm>
        </p:spPr>
        <p:txBody>
          <a:bodyPr rtlCol="0"/>
          <a:lstStyle/>
          <a:p>
            <a:pPr rtl="0"/>
            <a:r>
              <a:rPr lang="zh-CN" altLang="en-US" dirty="0"/>
              <a:t>数据结构设计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31" name="标题 11">
            <a:extLst>
              <a:ext uri="{FF2B5EF4-FFF2-40B4-BE49-F238E27FC236}">
                <a16:creationId xmlns:a16="http://schemas.microsoft.com/office/drawing/2014/main" id="{AE8786BD-DDCF-21A9-5488-B78C6F13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基本模块分析</a:t>
            </a:r>
            <a:endParaRPr lang="en-US" altLang="zh-CN" sz="28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7F5E76-4F79-D521-3FAD-C239FA13138C}"/>
              </a:ext>
            </a:extLst>
          </p:cNvPr>
          <p:cNvCxnSpPr>
            <a:cxnSpLocks/>
          </p:cNvCxnSpPr>
          <p:nvPr/>
        </p:nvCxnSpPr>
        <p:spPr>
          <a:xfrm>
            <a:off x="5775664" y="3449413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058831D-C62D-3ED9-D10D-93C4411AD2CC}"/>
              </a:ext>
            </a:extLst>
          </p:cNvPr>
          <p:cNvCxnSpPr>
            <a:cxnSpLocks/>
          </p:cNvCxnSpPr>
          <p:nvPr/>
        </p:nvCxnSpPr>
        <p:spPr>
          <a:xfrm>
            <a:off x="5775664" y="3449413"/>
            <a:ext cx="1035769" cy="2006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ABEC0BA-B845-2875-757F-A636CB9B5AA9}"/>
              </a:ext>
            </a:extLst>
          </p:cNvPr>
          <p:cNvSpPr/>
          <p:nvPr/>
        </p:nvSpPr>
        <p:spPr>
          <a:xfrm>
            <a:off x="1127448" y="1916832"/>
            <a:ext cx="8424936" cy="3960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1</a:t>
            </a:r>
            <a:r>
              <a:rPr lang="zh-CN" altLang="en-US" dirty="0"/>
              <a:t>。前台服务：网站端，手机客户端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。中台服务：登录模块，会员模块，</a:t>
            </a:r>
            <a:r>
              <a:rPr lang="zh-CN" altLang="en-US" sz="1800" dirty="0"/>
              <a:t>店铺模块</a:t>
            </a:r>
            <a:r>
              <a:rPr lang="zh-CN" altLang="en-US" dirty="0"/>
              <a:t>，</a:t>
            </a:r>
            <a:r>
              <a:rPr lang="zh-CN" altLang="en-US" sz="1800" dirty="0"/>
              <a:t>客服模块</a:t>
            </a:r>
            <a:r>
              <a:rPr lang="zh-CN" altLang="en-US" dirty="0"/>
              <a:t>，</a:t>
            </a:r>
            <a:r>
              <a:rPr lang="zh-CN" altLang="en-US" sz="1800" dirty="0"/>
              <a:t>库存服务，购物车模块</a:t>
            </a:r>
            <a:r>
              <a:rPr lang="zh-CN" altLang="en-US" dirty="0"/>
              <a:t>，</a:t>
            </a:r>
            <a:r>
              <a:rPr lang="zh-CN" altLang="en-US" sz="1800" dirty="0"/>
              <a:t>商品发现模块，运费模块</a:t>
            </a:r>
            <a:r>
              <a:rPr lang="zh-CN" altLang="en-US" dirty="0"/>
              <a:t>，</a:t>
            </a:r>
            <a:r>
              <a:rPr lang="zh-CN" altLang="en-US" sz="1800" dirty="0"/>
              <a:t>活动模块，购物车模块</a:t>
            </a:r>
            <a:r>
              <a:rPr lang="zh-CN" altLang="en-US" dirty="0"/>
              <a:t>，</a:t>
            </a:r>
            <a:r>
              <a:rPr lang="zh-CN" altLang="en-US" sz="1800" dirty="0"/>
              <a:t>订单模块，支付模块</a:t>
            </a:r>
            <a:r>
              <a:rPr lang="zh-CN" altLang="en-US" dirty="0"/>
              <a:t>，</a:t>
            </a:r>
            <a:r>
              <a:rPr lang="zh-CN" altLang="en-US" sz="1800" dirty="0"/>
              <a:t>钱包模块</a:t>
            </a:r>
            <a:r>
              <a:rPr lang="zh-CN" altLang="en-US" dirty="0"/>
              <a:t>，</a:t>
            </a:r>
            <a:r>
              <a:rPr lang="zh-CN" altLang="en-US" sz="1800" dirty="0"/>
              <a:t>售后模块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 。后台服务：物流模块，</a:t>
            </a:r>
            <a:r>
              <a:rPr lang="zh-CN" altLang="en-US" sz="1800" dirty="0"/>
              <a:t>资金结算模块</a:t>
            </a:r>
            <a:r>
              <a:rPr lang="zh-CN" altLang="en-US" dirty="0"/>
              <a:t>，</a:t>
            </a:r>
            <a:r>
              <a:rPr lang="zh-CN" altLang="en-US" sz="1800" dirty="0"/>
              <a:t>审计模块</a:t>
            </a:r>
            <a:r>
              <a:rPr lang="zh-CN" altLang="en-US" dirty="0"/>
              <a:t>，</a:t>
            </a:r>
            <a:r>
              <a:rPr lang="zh-CN" altLang="en-US" sz="1800" dirty="0"/>
              <a:t>其他财务模块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0970" y="166463"/>
            <a:ext cx="11620500" cy="6591300"/>
          </a:xfrm>
        </p:spPr>
        <p:txBody>
          <a:bodyPr rtlCol="0"/>
          <a:lstStyle/>
          <a:p>
            <a:pPr rtl="0"/>
            <a:r>
              <a:rPr lang="zh-CN" altLang="en-US" dirty="0"/>
              <a:t>数据结构设计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31" name="标题 11">
            <a:extLst>
              <a:ext uri="{FF2B5EF4-FFF2-40B4-BE49-F238E27FC236}">
                <a16:creationId xmlns:a16="http://schemas.microsoft.com/office/drawing/2014/main" id="{AE8786BD-DDCF-21A9-5488-B78C6F13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按照业务一对多拆分</a:t>
            </a:r>
            <a:endParaRPr lang="en-US" altLang="zh-CN" sz="80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7F5E76-4F79-D521-3FAD-C239FA13138C}"/>
              </a:ext>
            </a:extLst>
          </p:cNvPr>
          <p:cNvCxnSpPr>
            <a:cxnSpLocks/>
          </p:cNvCxnSpPr>
          <p:nvPr/>
        </p:nvCxnSpPr>
        <p:spPr>
          <a:xfrm>
            <a:off x="5775664" y="3449413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058831D-C62D-3ED9-D10D-93C4411AD2CC}"/>
              </a:ext>
            </a:extLst>
          </p:cNvPr>
          <p:cNvCxnSpPr>
            <a:cxnSpLocks/>
          </p:cNvCxnSpPr>
          <p:nvPr/>
        </p:nvCxnSpPr>
        <p:spPr>
          <a:xfrm>
            <a:off x="5775664" y="3449413"/>
            <a:ext cx="1035769" cy="2006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30EEC34-D3E8-EFA8-1666-BA0C93338B98}"/>
              </a:ext>
            </a:extLst>
          </p:cNvPr>
          <p:cNvSpPr/>
          <p:nvPr/>
        </p:nvSpPr>
        <p:spPr>
          <a:xfrm>
            <a:off x="1991544" y="1549207"/>
            <a:ext cx="1549631" cy="11299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Bs</a:t>
            </a:r>
            <a:r>
              <a:rPr lang="zh-CN" altLang="en-US" dirty="0"/>
              <a:t>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291FF16-2B6D-B911-74BB-2BBFB3FBDA37}"/>
              </a:ext>
            </a:extLst>
          </p:cNvPr>
          <p:cNvSpPr/>
          <p:nvPr/>
        </p:nvSpPr>
        <p:spPr>
          <a:xfrm>
            <a:off x="1991542" y="3328211"/>
            <a:ext cx="1549631" cy="11299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登录鉴权服务</a:t>
            </a:r>
            <a:br>
              <a:rPr lang="en-US" altLang="zh-CN" sz="1400" dirty="0"/>
            </a:br>
            <a:r>
              <a:rPr lang="zh-CN" altLang="en-US" sz="1400" dirty="0"/>
              <a:t>登录模块</a:t>
            </a:r>
            <a:br>
              <a:rPr lang="en-US" altLang="zh-CN" sz="1400" dirty="0"/>
            </a:br>
            <a:r>
              <a:rPr lang="zh-CN" altLang="en-US" sz="1400" dirty="0"/>
              <a:t>会员模块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6C24D0B-B0BC-D8E6-5B8A-C878D4FCC684}"/>
              </a:ext>
            </a:extLst>
          </p:cNvPr>
          <p:cNvSpPr/>
          <p:nvPr/>
        </p:nvSpPr>
        <p:spPr>
          <a:xfrm>
            <a:off x="1991542" y="5258763"/>
            <a:ext cx="1549631" cy="11299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钱包服务</a:t>
            </a:r>
            <a:br>
              <a:rPr lang="en-US" altLang="zh-CN" sz="1400" dirty="0"/>
            </a:br>
            <a:r>
              <a:rPr lang="zh-CN" altLang="en-US" sz="1400" dirty="0"/>
              <a:t>支付模块</a:t>
            </a:r>
            <a:br>
              <a:rPr lang="en-US" altLang="zh-CN" sz="1400" dirty="0"/>
            </a:br>
            <a:r>
              <a:rPr lang="zh-CN" altLang="en-US" sz="1400" dirty="0"/>
              <a:t>钱包模块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DBF7D9D-0976-40A3-3AB3-5A7D99C68132}"/>
              </a:ext>
            </a:extLst>
          </p:cNvPr>
          <p:cNvSpPr/>
          <p:nvPr/>
        </p:nvSpPr>
        <p:spPr>
          <a:xfrm>
            <a:off x="4079776" y="3331221"/>
            <a:ext cx="1549631" cy="11299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店铺服务</a:t>
            </a:r>
            <a:br>
              <a:rPr lang="en-US" altLang="zh-CN" sz="1400" dirty="0"/>
            </a:br>
            <a:r>
              <a:rPr lang="zh-CN" altLang="en-US" sz="1400" dirty="0"/>
              <a:t>店铺模块</a:t>
            </a:r>
            <a:br>
              <a:rPr lang="en-US" altLang="zh-CN" sz="1400" dirty="0"/>
            </a:br>
            <a:r>
              <a:rPr lang="zh-CN" altLang="en-US" sz="1400" dirty="0"/>
              <a:t>客服模块</a:t>
            </a:r>
            <a:br>
              <a:rPr lang="en-US" altLang="zh-CN" sz="1400" dirty="0"/>
            </a:br>
            <a:r>
              <a:rPr lang="zh-CN" altLang="en-US" sz="1400" dirty="0"/>
              <a:t>库存服务</a:t>
            </a:r>
          </a:p>
          <a:p>
            <a:pPr algn="ctr"/>
            <a:endParaRPr lang="zh-CN" altLang="en-US" sz="14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5EE8CBD-AEFA-0589-4DB8-9C7FFE5C7126}"/>
              </a:ext>
            </a:extLst>
          </p:cNvPr>
          <p:cNvSpPr/>
          <p:nvPr/>
        </p:nvSpPr>
        <p:spPr>
          <a:xfrm>
            <a:off x="6047932" y="3349176"/>
            <a:ext cx="1549631" cy="11299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商品服务</a:t>
            </a:r>
            <a:br>
              <a:rPr lang="en-US" altLang="zh-CN" sz="1400" dirty="0"/>
            </a:br>
            <a:r>
              <a:rPr lang="zh-CN" altLang="en-US" sz="1400" dirty="0"/>
              <a:t>商品模块</a:t>
            </a:r>
            <a:br>
              <a:rPr lang="en-US" altLang="zh-CN" sz="1400" dirty="0"/>
            </a:br>
            <a:r>
              <a:rPr lang="zh-CN" altLang="en-US" sz="1400" dirty="0"/>
              <a:t>商品推荐模块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8AE7BE2-22A3-E83E-CA87-4F04D69DE351}"/>
              </a:ext>
            </a:extLst>
          </p:cNvPr>
          <p:cNvSpPr/>
          <p:nvPr/>
        </p:nvSpPr>
        <p:spPr>
          <a:xfrm>
            <a:off x="7991687" y="3349176"/>
            <a:ext cx="1549631" cy="11299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消费券服务</a:t>
            </a:r>
            <a:br>
              <a:rPr lang="en-US" altLang="zh-CN" sz="1400" dirty="0"/>
            </a:br>
            <a:r>
              <a:rPr lang="zh-CN" altLang="en-US" sz="1400" dirty="0"/>
              <a:t>运费模块</a:t>
            </a:r>
            <a:br>
              <a:rPr lang="en-US" altLang="zh-CN" sz="1400" dirty="0"/>
            </a:br>
            <a:r>
              <a:rPr lang="zh-CN" altLang="en-US" sz="1400" dirty="0"/>
              <a:t>活动模块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C384FB9-6327-ED32-AE5A-38B262B695A5}"/>
              </a:ext>
            </a:extLst>
          </p:cNvPr>
          <p:cNvSpPr/>
          <p:nvPr/>
        </p:nvSpPr>
        <p:spPr>
          <a:xfrm>
            <a:off x="9935442" y="3350111"/>
            <a:ext cx="1549631" cy="11299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订单服务</a:t>
            </a:r>
            <a:br>
              <a:rPr lang="en-US" altLang="zh-CN" sz="1400" dirty="0"/>
            </a:br>
            <a:r>
              <a:rPr lang="zh-CN" altLang="en-US" sz="1400" dirty="0"/>
              <a:t>购物车模块</a:t>
            </a:r>
            <a:br>
              <a:rPr lang="en-US" altLang="zh-CN" sz="1400" dirty="0"/>
            </a:br>
            <a:r>
              <a:rPr lang="zh-CN" altLang="en-US" sz="1400" dirty="0"/>
              <a:t>订单模块</a:t>
            </a:r>
            <a:br>
              <a:rPr lang="en-US" altLang="zh-CN" sz="1400" dirty="0"/>
            </a:br>
            <a:endParaRPr lang="zh-CN" altLang="en-US" sz="1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4E988FD-F045-DC08-D0BD-A0AC2D4DD781}"/>
              </a:ext>
            </a:extLst>
          </p:cNvPr>
          <p:cNvSpPr/>
          <p:nvPr/>
        </p:nvSpPr>
        <p:spPr>
          <a:xfrm>
            <a:off x="4141593" y="5258763"/>
            <a:ext cx="1549631" cy="11299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物流服务</a:t>
            </a:r>
            <a:br>
              <a:rPr lang="en-US" altLang="zh-CN" sz="1400" dirty="0"/>
            </a:br>
            <a:r>
              <a:rPr lang="zh-CN" altLang="en-US" sz="1400" dirty="0"/>
              <a:t>物流模块</a:t>
            </a:r>
            <a:br>
              <a:rPr lang="en-US" altLang="zh-CN" sz="1400" dirty="0"/>
            </a:br>
            <a:r>
              <a:rPr lang="zh-CN" altLang="en-US" sz="1400" dirty="0"/>
              <a:t>售后模块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5D76474-A25E-2152-27FD-38E6681AB047}"/>
              </a:ext>
            </a:extLst>
          </p:cNvPr>
          <p:cNvSpPr/>
          <p:nvPr/>
        </p:nvSpPr>
        <p:spPr>
          <a:xfrm>
            <a:off x="6133431" y="5258763"/>
            <a:ext cx="1549631" cy="11299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财务服务</a:t>
            </a:r>
            <a:br>
              <a:rPr lang="en-US" altLang="zh-CN" sz="1400" dirty="0"/>
            </a:br>
            <a:r>
              <a:rPr lang="zh-CN" altLang="en-US" sz="1400" dirty="0"/>
              <a:t>资金结算模块</a:t>
            </a:r>
            <a:br>
              <a:rPr lang="en-US" altLang="zh-CN" sz="1400" dirty="0"/>
            </a:br>
            <a:r>
              <a:rPr lang="zh-CN" altLang="en-US" sz="1400" dirty="0"/>
              <a:t>审计模块</a:t>
            </a:r>
            <a:br>
              <a:rPr lang="en-US" altLang="zh-CN" sz="1400" dirty="0"/>
            </a:br>
            <a:r>
              <a:rPr lang="zh-CN" altLang="en-US" sz="1400" dirty="0"/>
              <a:t>其他财务模块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DEA55D3-34AA-F7B9-EC8C-7D9EDB0B99F4}"/>
              </a:ext>
            </a:extLst>
          </p:cNvPr>
          <p:cNvSpPr/>
          <p:nvPr/>
        </p:nvSpPr>
        <p:spPr>
          <a:xfrm>
            <a:off x="8076127" y="5258762"/>
            <a:ext cx="1549631" cy="11299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其他服务</a:t>
            </a:r>
            <a:br>
              <a:rPr lang="en-US" altLang="zh-CN" sz="1400" dirty="0"/>
            </a:br>
            <a:endParaRPr lang="zh-CN" altLang="en-US" sz="1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6927E70-F560-0945-E6B4-42BC14FDD092}"/>
              </a:ext>
            </a:extLst>
          </p:cNvPr>
          <p:cNvSpPr/>
          <p:nvPr/>
        </p:nvSpPr>
        <p:spPr>
          <a:xfrm>
            <a:off x="4079775" y="1549206"/>
            <a:ext cx="1549631" cy="11299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r>
              <a:rPr lang="zh-CN" altLang="en-US" dirty="0"/>
              <a:t>端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363639F-F11C-2311-04D9-9C39735F1137}"/>
              </a:ext>
            </a:extLst>
          </p:cNvPr>
          <p:cNvSpPr/>
          <p:nvPr/>
        </p:nvSpPr>
        <p:spPr>
          <a:xfrm>
            <a:off x="335360" y="1988840"/>
            <a:ext cx="1224136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前台服务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F59B06B-BC81-958C-6803-86F94B2012CE}"/>
              </a:ext>
            </a:extLst>
          </p:cNvPr>
          <p:cNvSpPr/>
          <p:nvPr/>
        </p:nvSpPr>
        <p:spPr>
          <a:xfrm>
            <a:off x="335360" y="4627361"/>
            <a:ext cx="1224136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后台服务</a:t>
            </a:r>
          </a:p>
        </p:txBody>
      </p:sp>
    </p:spTree>
    <p:extLst>
      <p:ext uri="{BB962C8B-B14F-4D97-AF65-F5344CB8AC3E}">
        <p14:creationId xmlns:p14="http://schemas.microsoft.com/office/powerpoint/2010/main" val="104938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0970" y="166463"/>
            <a:ext cx="11620500" cy="6591300"/>
          </a:xfrm>
        </p:spPr>
        <p:txBody>
          <a:bodyPr rtlCol="0"/>
          <a:lstStyle/>
          <a:p>
            <a:pPr rtl="0"/>
            <a:r>
              <a:rPr lang="zh-CN" altLang="en-US" dirty="0"/>
              <a:t>数据结构设计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31" name="标题 11">
            <a:extLst>
              <a:ext uri="{FF2B5EF4-FFF2-40B4-BE49-F238E27FC236}">
                <a16:creationId xmlns:a16="http://schemas.microsoft.com/office/drawing/2014/main" id="{AE8786BD-DDCF-21A9-5488-B78C6F13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微服务框架模式</a:t>
            </a:r>
            <a:endParaRPr lang="en-US" altLang="zh-CN" sz="80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7F5E76-4F79-D521-3FAD-C239FA13138C}"/>
              </a:ext>
            </a:extLst>
          </p:cNvPr>
          <p:cNvCxnSpPr>
            <a:cxnSpLocks/>
          </p:cNvCxnSpPr>
          <p:nvPr/>
        </p:nvCxnSpPr>
        <p:spPr>
          <a:xfrm>
            <a:off x="5775664" y="3449413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058831D-C62D-3ED9-D10D-93C4411AD2CC}"/>
              </a:ext>
            </a:extLst>
          </p:cNvPr>
          <p:cNvCxnSpPr>
            <a:cxnSpLocks/>
          </p:cNvCxnSpPr>
          <p:nvPr/>
        </p:nvCxnSpPr>
        <p:spPr>
          <a:xfrm>
            <a:off x="5775664" y="3449413"/>
            <a:ext cx="1035769" cy="2006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ABEC0BA-B845-2875-757F-A636CB9B5AA9}"/>
              </a:ext>
            </a:extLst>
          </p:cNvPr>
          <p:cNvSpPr/>
          <p:nvPr/>
        </p:nvSpPr>
        <p:spPr>
          <a:xfrm>
            <a:off x="1127448" y="1916832"/>
            <a:ext cx="8424936" cy="3960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/>
              <a:t>由于是创业公司，是从</a:t>
            </a:r>
            <a:r>
              <a:rPr lang="en-US" altLang="zh-CN" sz="1200" dirty="0"/>
              <a:t>0-1</a:t>
            </a:r>
            <a:r>
              <a:rPr lang="zh-CN" altLang="en-US" sz="1200" dirty="0"/>
              <a:t>造轮子，而且手下的工程师都是</a:t>
            </a:r>
            <a:r>
              <a:rPr lang="en-US" altLang="zh-CN" sz="1200" dirty="0"/>
              <a:t>java</a:t>
            </a:r>
            <a:r>
              <a:rPr lang="zh-CN" altLang="en-US" sz="1200" dirty="0"/>
              <a:t>开发人员，所以之间采用嵌入式</a:t>
            </a:r>
            <a:r>
              <a:rPr lang="en-US" altLang="zh-CN" sz="1200" dirty="0" err="1"/>
              <a:t>sdk</a:t>
            </a:r>
            <a:r>
              <a:rPr lang="zh-CN" altLang="en-US" sz="1200" dirty="0"/>
              <a:t>开发模式</a:t>
            </a:r>
            <a:endParaRPr lang="en-US" altLang="zh-CN" sz="1200" dirty="0"/>
          </a:p>
          <a:p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注册中心：</a:t>
            </a:r>
            <a:r>
              <a:rPr lang="en-US" altLang="zh-CN" sz="1050" dirty="0" err="1"/>
              <a:t>nacos+dubbo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配置中心：</a:t>
            </a:r>
            <a:r>
              <a:rPr lang="en-US" altLang="zh-CN" sz="1050" dirty="0" err="1"/>
              <a:t>nacos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网关：</a:t>
            </a:r>
            <a:r>
              <a:rPr lang="en-US" altLang="zh-CN" sz="1050" dirty="0" err="1"/>
              <a:t>gateway+nginx+openresty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消息队列：</a:t>
            </a:r>
            <a:r>
              <a:rPr lang="en-US" altLang="zh-CN" sz="1050" dirty="0" err="1"/>
              <a:t>rocketmq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分布式事务：</a:t>
            </a:r>
            <a:r>
              <a:rPr lang="en-US" altLang="zh-CN" sz="1050" dirty="0" err="1"/>
              <a:t>seata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分布式熔断器：</a:t>
            </a:r>
            <a:r>
              <a:rPr lang="en-US" altLang="zh-CN" sz="1050" dirty="0"/>
              <a:t>Sentinel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定时任务：</a:t>
            </a:r>
            <a:r>
              <a:rPr lang="en-US" altLang="zh-CN" sz="1050" dirty="0" err="1"/>
              <a:t>xxl</a:t>
            </a:r>
            <a:r>
              <a:rPr lang="en-US" altLang="zh-CN" sz="1050" dirty="0"/>
              <a:t>-job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数据库：</a:t>
            </a:r>
            <a:r>
              <a:rPr lang="en-US" altLang="zh-CN" sz="1050" dirty="0" err="1"/>
              <a:t>mysql</a:t>
            </a:r>
            <a:r>
              <a:rPr lang="zh-CN" altLang="en-US" sz="1050" dirty="0"/>
              <a:t>分库分表，</a:t>
            </a:r>
            <a:r>
              <a:rPr lang="en-US" altLang="zh-CN" sz="1050" dirty="0" err="1"/>
              <a:t>mongodb</a:t>
            </a:r>
            <a:r>
              <a:rPr lang="zh-CN" altLang="en-US" sz="1050" dirty="0"/>
              <a:t>存储图片，</a:t>
            </a:r>
            <a:r>
              <a:rPr lang="en-US" altLang="zh-CN" sz="1050" dirty="0" err="1"/>
              <a:t>hdfs</a:t>
            </a:r>
            <a:r>
              <a:rPr lang="zh-CN" altLang="en-US" sz="1050" dirty="0"/>
              <a:t>存储大文件和图片记录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缓存：</a:t>
            </a:r>
            <a:r>
              <a:rPr lang="en-US" altLang="zh-CN" sz="1050" dirty="0" err="1"/>
              <a:t>redis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搜索引擎：</a:t>
            </a:r>
            <a:r>
              <a:rPr lang="en-US" altLang="zh-CN" sz="1050" dirty="0"/>
              <a:t>es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0832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>
    <a:lnDef>
      <a:spPr>
        <a:ln w="28575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42569787_TF89082059.potx" id="{D74C1587-8195-4EA0-B9EE-9ECBC2A0652E}" vid="{D4B4F7F6-D47B-4DDA-B0BF-D6B0C662AB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新式经典块式演示文稿</Template>
  <TotalTime>254</TotalTime>
  <Words>431</Words>
  <Application>Microsoft Office PowerPoint</Application>
  <PresentationFormat>宽屏</PresentationFormat>
  <Paragraphs>56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Microsoft YaHei UI</vt:lpstr>
      <vt:lpstr>Arial</vt:lpstr>
      <vt:lpstr>Tw Cen MT</vt:lpstr>
      <vt:lpstr>Wingdings 3</vt:lpstr>
      <vt:lpstr>ModernClassicBlock-3</vt:lpstr>
      <vt:lpstr>模块六作业 </vt:lpstr>
      <vt:lpstr>作业一：拆分电商系统为微服务 </vt:lpstr>
      <vt:lpstr>基本模块分析</vt:lpstr>
      <vt:lpstr>按照业务一对多拆分</vt:lpstr>
      <vt:lpstr>微服务框架模式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添加标题 </dc:title>
  <dc:creator>se jun wen</dc:creator>
  <cp:lastModifiedBy>se jun wen</cp:lastModifiedBy>
  <cp:revision>74</cp:revision>
  <dcterms:created xsi:type="dcterms:W3CDTF">2022-07-23T16:09:40Z</dcterms:created>
  <dcterms:modified xsi:type="dcterms:W3CDTF">2022-09-05T11:48:29Z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