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1"/>
  </p:notesMasterIdLst>
  <p:handoutMasterIdLst>
    <p:handoutMasterId r:id="rId12"/>
  </p:handoutMasterIdLst>
  <p:sldIdLst>
    <p:sldId id="261" r:id="rId5"/>
    <p:sldId id="273" r:id="rId6"/>
    <p:sldId id="286" r:id="rId7"/>
    <p:sldId id="327" r:id="rId8"/>
    <p:sldId id="328" r:id="rId9"/>
    <p:sldId id="329" r:id="rId10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14" y="9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93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94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1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模块五作业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20220820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ea typeface="Microsoft YaHei UI" panose="020B0503020204020204" pitchFamily="34" charset="-122"/>
              </a:rPr>
              <a:t>作业一：</a:t>
            </a:r>
            <a:r>
              <a:rPr lang="zh-CN" altLang="en-US" sz="2800" dirty="0"/>
              <a:t>设计千万级学生管理系统的考试试卷存储方案</a:t>
            </a:r>
            <a:endParaRPr lang="en-US" altLang="zh-CN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714241"/>
            <a:ext cx="10587920" cy="4613407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/>
              <a:t>设计微博系统中”微博评论“的高性能高可用计算架构。 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作业要求</a:t>
            </a:r>
            <a:r>
              <a:rPr lang="en-US" altLang="zh-CN" dirty="0"/>
              <a:t>】 </a:t>
            </a:r>
            <a:r>
              <a:rPr lang="zh-CN" altLang="en-US" dirty="0"/>
              <a:t>基于模块</a:t>
            </a:r>
            <a:r>
              <a:rPr lang="en-US" altLang="zh-CN" dirty="0"/>
              <a:t>5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课的微博实战案例，分析“微博评论”这个核心场景的业务特性，然后设计其 高性能高可用计算架构，包括但不限于如下内容：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计算性能预估（不需要考虑存储性能）；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 </a:t>
            </a:r>
            <a:r>
              <a:rPr lang="en-US" altLang="zh-CN" dirty="0"/>
              <a:t>2. </a:t>
            </a:r>
            <a:r>
              <a:rPr lang="zh-CN" altLang="en-US" dirty="0"/>
              <a:t>非热点事件时的高性能计算架构，需要考虑是否要拆分独立的服务；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 </a:t>
            </a:r>
            <a:r>
              <a:rPr lang="en-US" altLang="zh-CN" dirty="0"/>
              <a:t>3. </a:t>
            </a:r>
            <a:r>
              <a:rPr lang="zh-CN" altLang="en-US" dirty="0"/>
              <a:t>热点事件时的高可用计算架构。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 1. </a:t>
            </a:r>
            <a:r>
              <a:rPr lang="zh-CN" altLang="en-US" dirty="0"/>
              <a:t>分析方法对照“看微博”和“发微博”的案例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750" y="218571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用户量分析</a:t>
            </a:r>
            <a:endParaRPr lang="en-US" altLang="zh-CN" sz="28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BEC0BA-B845-2875-757F-A636CB9B5AA9}"/>
              </a:ext>
            </a:extLst>
          </p:cNvPr>
          <p:cNvSpPr/>
          <p:nvPr/>
        </p:nvSpPr>
        <p:spPr>
          <a:xfrm>
            <a:off x="1127448" y="1916832"/>
            <a:ext cx="8424936" cy="396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【</a:t>
            </a:r>
            <a:r>
              <a:rPr lang="zh-CN" altLang="en-US" dirty="0"/>
              <a:t>用户量</a:t>
            </a:r>
            <a:r>
              <a:rPr lang="en-US" altLang="zh-CN" dirty="0"/>
              <a:t>】</a:t>
            </a:r>
          </a:p>
          <a:p>
            <a:pPr marL="342900" indent="-342900">
              <a:buAutoNum type="arabicPeriod"/>
            </a:pPr>
            <a:r>
              <a:rPr lang="en-US" altLang="zh-CN" dirty="0"/>
              <a:t>2020.9</a:t>
            </a:r>
            <a:r>
              <a:rPr lang="zh-CN" altLang="en-US" dirty="0"/>
              <a:t>月月活</a:t>
            </a:r>
            <a:r>
              <a:rPr lang="en-US" altLang="zh-CN" dirty="0"/>
              <a:t>5.11</a:t>
            </a:r>
            <a:r>
              <a:rPr lang="zh-CN" altLang="en-US" dirty="0"/>
              <a:t>亿，日活</a:t>
            </a:r>
            <a:r>
              <a:rPr lang="en-US" altLang="zh-CN" dirty="0"/>
              <a:t>2.24</a:t>
            </a:r>
            <a:r>
              <a:rPr lang="zh-CN" altLang="en-US" dirty="0"/>
              <a:t>亿（参考</a:t>
            </a:r>
            <a:r>
              <a:rPr lang="en-US" altLang="zh-CN" dirty="0"/>
              <a:t>《</a:t>
            </a:r>
            <a:r>
              <a:rPr lang="zh-CN" altLang="en-US" dirty="0"/>
              <a:t>微博</a:t>
            </a:r>
            <a:r>
              <a:rPr lang="en-US" altLang="zh-CN" dirty="0"/>
              <a:t>2020</a:t>
            </a:r>
            <a:r>
              <a:rPr lang="zh-CN" altLang="en-US" dirty="0"/>
              <a:t>用户发展报告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评论微博的场景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这里按照日活用户</a:t>
            </a:r>
            <a:r>
              <a:rPr lang="en-US" altLang="zh-CN" dirty="0"/>
              <a:t>2.25</a:t>
            </a:r>
            <a:r>
              <a:rPr lang="zh-CN" altLang="en-US" dirty="0"/>
              <a:t>亿来进行计算。</a:t>
            </a: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970" y="166463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用户行为建模和性能估算</a:t>
            </a:r>
            <a:endParaRPr lang="en-US" altLang="zh-CN" sz="80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BEC0BA-B845-2875-757F-A636CB9B5AA9}"/>
              </a:ext>
            </a:extLst>
          </p:cNvPr>
          <p:cNvSpPr/>
          <p:nvPr/>
        </p:nvSpPr>
        <p:spPr>
          <a:xfrm>
            <a:off x="1127448" y="1916832"/>
            <a:ext cx="8424936" cy="396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【</a:t>
            </a:r>
            <a:r>
              <a:rPr lang="zh-CN" altLang="en-US" dirty="0"/>
              <a:t>评论微博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考虑到微博是一个看得多发的少的业务</a:t>
            </a:r>
            <a:r>
              <a:rPr lang="en-US" altLang="zh-CN" dirty="0"/>
              <a:t>,</a:t>
            </a:r>
            <a:r>
              <a:rPr lang="zh-CN" altLang="en-US" dirty="0"/>
              <a:t>而且热点微博评论很多，访问量大，假设平均每天每人评论</a:t>
            </a:r>
            <a:r>
              <a:rPr lang="en-US" altLang="zh-CN" dirty="0"/>
              <a:t>10</a:t>
            </a:r>
            <a:r>
              <a:rPr lang="zh-CN" altLang="en-US" dirty="0"/>
              <a:t>条微博（只考虑文字微博），则微博每天的发送量约为</a:t>
            </a:r>
            <a:r>
              <a:rPr lang="en-US" altLang="zh-CN" dirty="0"/>
              <a:t>25</a:t>
            </a:r>
            <a:r>
              <a:rPr lang="zh-CN" altLang="en-US" dirty="0"/>
              <a:t>亿条。 大部分的人发微博集中在早上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00~9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点，中午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00~13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，晚上</a:t>
            </a:r>
            <a:r>
              <a:rPr lang="en-US" altLang="zh-CN" dirty="0"/>
              <a:t>20</a:t>
            </a:r>
            <a:r>
              <a:rPr lang="zh-CN" altLang="en-US" dirty="0"/>
              <a:t>：</a:t>
            </a:r>
            <a:r>
              <a:rPr lang="en-US" altLang="zh-CN" dirty="0"/>
              <a:t>00~22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，假设这几个时间段发微博总量占比为 </a:t>
            </a:r>
            <a:r>
              <a:rPr lang="en-US" altLang="zh-CN" dirty="0"/>
              <a:t>60%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则这</a:t>
            </a:r>
            <a:r>
              <a:rPr lang="en-US" altLang="zh-CN" dirty="0"/>
              <a:t>4</a:t>
            </a:r>
            <a:r>
              <a:rPr lang="zh-CN" altLang="en-US" dirty="0"/>
              <a:t>个小时的平均发微博的 </a:t>
            </a:r>
            <a:r>
              <a:rPr lang="en-US" altLang="zh-CN" dirty="0"/>
              <a:t>TPS </a:t>
            </a:r>
            <a:r>
              <a:rPr lang="zh-CN" altLang="en-US" dirty="0"/>
              <a:t>计算如下： </a:t>
            </a:r>
            <a:r>
              <a:rPr lang="en-US" altLang="zh-CN" dirty="0"/>
              <a:t>25</a:t>
            </a:r>
            <a:r>
              <a:rPr lang="zh-CN" altLang="en-US" dirty="0"/>
              <a:t>亿 * </a:t>
            </a:r>
            <a:r>
              <a:rPr lang="en-US" altLang="zh-CN" dirty="0"/>
              <a:t>60% / (4 * 3600) ≈ 100 K/s</a:t>
            </a:r>
            <a:r>
              <a:rPr lang="zh-CN" altLang="en-US" dirty="0"/>
              <a:t>。。</a:t>
            </a:r>
          </a:p>
        </p:txBody>
      </p:sp>
    </p:spTree>
    <p:extLst>
      <p:ext uri="{BB962C8B-B14F-4D97-AF65-F5344CB8AC3E}">
        <p14:creationId xmlns:p14="http://schemas.microsoft.com/office/powerpoint/2010/main" val="104938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970" y="166463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评论微博</a:t>
            </a:r>
            <a:endParaRPr lang="en-US" altLang="zh-CN" sz="80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BEC0BA-B845-2875-757F-A636CB9B5AA9}"/>
              </a:ext>
            </a:extLst>
          </p:cNvPr>
          <p:cNvSpPr/>
          <p:nvPr/>
        </p:nvSpPr>
        <p:spPr>
          <a:xfrm>
            <a:off x="1127448" y="1916832"/>
            <a:ext cx="8424936" cy="396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/>
              <a:t>【</a:t>
            </a:r>
            <a:r>
              <a:rPr lang="zh-CN" altLang="en-US" sz="1200" dirty="0"/>
              <a:t>业务特性分析</a:t>
            </a:r>
            <a:r>
              <a:rPr lang="en-US" altLang="zh-CN" sz="1200" dirty="0"/>
              <a:t>】 </a:t>
            </a:r>
          </a:p>
          <a:p>
            <a:r>
              <a:rPr lang="zh-CN" altLang="en-US" sz="1200" dirty="0"/>
              <a:t>评论微博是一个典型的写操作，因此不能用缓存，可以用负载均衡。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【</a:t>
            </a:r>
            <a:r>
              <a:rPr lang="zh-CN" altLang="en-US" sz="1200" dirty="0"/>
              <a:t>架构分析</a:t>
            </a:r>
            <a:r>
              <a:rPr lang="en-US" altLang="zh-CN" sz="1200" dirty="0"/>
              <a:t>】</a:t>
            </a:r>
          </a:p>
          <a:p>
            <a:r>
              <a:rPr lang="en-US" altLang="zh-CN" sz="1200" dirty="0"/>
              <a:t> </a:t>
            </a:r>
            <a:r>
              <a:rPr lang="zh-CN" altLang="en-US" sz="1200" dirty="0"/>
              <a:t>用户量过亿，应该要用多级负载均衡架构，覆盖 </a:t>
            </a:r>
            <a:r>
              <a:rPr lang="en-US" altLang="zh-CN" sz="1200" dirty="0"/>
              <a:t>DNS -&gt; F5 -&gt; Nginx -&gt; </a:t>
            </a:r>
            <a:r>
              <a:rPr lang="zh-CN" altLang="en-US" sz="1200" dirty="0"/>
              <a:t>网关的多级负载均衡。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【</a:t>
            </a:r>
            <a:r>
              <a:rPr lang="zh-CN" altLang="en-US" sz="1200" dirty="0"/>
              <a:t>架构设计</a:t>
            </a:r>
            <a:r>
              <a:rPr lang="en-US" altLang="zh-CN" sz="1200" dirty="0"/>
              <a:t>】</a:t>
            </a:r>
          </a:p>
          <a:p>
            <a:r>
              <a:rPr lang="en-US" altLang="zh-CN" sz="1200" dirty="0"/>
              <a:t> 1. </a:t>
            </a:r>
            <a:r>
              <a:rPr lang="zh-CN" altLang="en-US" sz="1200" dirty="0"/>
              <a:t>负载均衡算法选择 评论微博的时候依赖登录状态，登录状态一般都是保存在分布式缓存中的，因此发微博的时候，将请求发送给</a:t>
            </a:r>
            <a:r>
              <a:rPr lang="zh-CN" altLang="en-US" sz="1200" dirty="0">
                <a:solidFill>
                  <a:srgbClr val="FF0000"/>
                </a:solidFill>
              </a:rPr>
              <a:t>就近任意服务器</a:t>
            </a:r>
            <a:r>
              <a:rPr lang="zh-CN" altLang="en-US" sz="1200" dirty="0"/>
              <a:t>都可以，因为写微博比较容易发生在热点数据上，而且写微博是一个有状态的操作，</a:t>
            </a:r>
            <a:r>
              <a:rPr lang="zh-CN" altLang="en-US" sz="1200" dirty="0">
                <a:solidFill>
                  <a:srgbClr val="FF0000"/>
                </a:solidFill>
              </a:rPr>
              <a:t>所以采用一致性</a:t>
            </a:r>
            <a:r>
              <a:rPr lang="en-US" altLang="zh-CN" sz="1200" dirty="0">
                <a:solidFill>
                  <a:srgbClr val="FF0000"/>
                </a:solidFill>
              </a:rPr>
              <a:t>hash</a:t>
            </a:r>
            <a:r>
              <a:rPr lang="zh-CN" altLang="en-US" sz="1200" dirty="0">
                <a:solidFill>
                  <a:srgbClr val="FF0000"/>
                </a:solidFill>
              </a:rPr>
              <a:t>的算法，减少服务器缩容扩容产生的缓存以及用户状态变化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2. </a:t>
            </a:r>
            <a:r>
              <a:rPr lang="zh-CN" altLang="en-US" sz="1200" dirty="0"/>
              <a:t>业务服务器数量估算 ：评论微博涉及几个关键的处理：内容审核（依赖审核系统）、数据写入存储（依赖存储系统）、数据写入缓存（依赖缓存系统）、用户点赞（依赖评论系统） ，因 此按照一个服务每秒处理</a:t>
            </a:r>
            <a:r>
              <a:rPr lang="en-US" altLang="zh-CN" sz="1200" dirty="0"/>
              <a:t>500</a:t>
            </a:r>
            <a:r>
              <a:rPr lang="zh-CN" altLang="en-US" sz="1200" dirty="0"/>
              <a:t>来估算，完成</a:t>
            </a:r>
            <a:r>
              <a:rPr lang="en-US" altLang="zh-CN" sz="1200" dirty="0"/>
              <a:t>100K/s</a:t>
            </a:r>
            <a:r>
              <a:rPr lang="zh-CN" altLang="en-US" sz="1200" dirty="0"/>
              <a:t>的 </a:t>
            </a:r>
            <a:r>
              <a:rPr lang="en-US" altLang="zh-CN" sz="1200" dirty="0"/>
              <a:t>TPS</a:t>
            </a:r>
            <a:r>
              <a:rPr lang="zh-CN" altLang="en-US" sz="1200" dirty="0"/>
              <a:t>，需要</a:t>
            </a:r>
            <a:r>
              <a:rPr lang="en-US" altLang="zh-CN" sz="1200" dirty="0"/>
              <a:t>200</a:t>
            </a:r>
            <a:r>
              <a:rPr lang="zh-CN" altLang="en-US" sz="1200" dirty="0"/>
              <a:t>台服务器，这个数据量是很庞大的，所以采用写缓冲来进行处理，把同步写改成异步写入数据，写缓冲架构保证高可用，使用</a:t>
            </a:r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r>
              <a:rPr lang="zh-CN" altLang="en-US" sz="1200" dirty="0">
                <a:solidFill>
                  <a:srgbClr val="FF0000"/>
                </a:solidFill>
              </a:rPr>
              <a:t>台服务器进行写入操作，然后</a:t>
            </a:r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r>
              <a:rPr lang="zh-CN" altLang="en-US" sz="1200" dirty="0">
                <a:solidFill>
                  <a:srgbClr val="FF0000"/>
                </a:solidFill>
              </a:rPr>
              <a:t>台服务器</a:t>
            </a:r>
            <a:r>
              <a:rPr lang="zh-CN" altLang="en-US" sz="1200" dirty="0"/>
              <a:t>作为缓冲消息队列集群，在队列满的时候丢弃读微博的请求。</a:t>
            </a:r>
          </a:p>
        </p:txBody>
      </p:sp>
    </p:spTree>
    <p:extLst>
      <p:ext uri="{BB962C8B-B14F-4D97-AF65-F5344CB8AC3E}">
        <p14:creationId xmlns:p14="http://schemas.microsoft.com/office/powerpoint/2010/main" val="407083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970" y="166463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项目架构</a:t>
            </a:r>
            <a:endParaRPr lang="en-US" altLang="zh-CN" sz="80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BEC0BA-B845-2875-757F-A636CB9B5AA9}"/>
              </a:ext>
            </a:extLst>
          </p:cNvPr>
          <p:cNvSpPr/>
          <p:nvPr/>
        </p:nvSpPr>
        <p:spPr>
          <a:xfrm>
            <a:off x="1127448" y="1916832"/>
            <a:ext cx="8424936" cy="396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/>
              <a:t>【</a:t>
            </a:r>
            <a:r>
              <a:rPr lang="zh-CN" altLang="en-US" sz="1200" dirty="0"/>
              <a:t>项目负载架构</a:t>
            </a:r>
            <a:r>
              <a:rPr lang="en-US" altLang="zh-CN" sz="1200" dirty="0"/>
              <a:t>】 </a:t>
            </a:r>
          </a:p>
          <a:p>
            <a:r>
              <a:rPr lang="zh-CN" altLang="en-US" sz="1200" dirty="0"/>
              <a:t>采用</a:t>
            </a:r>
            <a:r>
              <a:rPr lang="en-US" altLang="zh-CN" sz="1200" dirty="0"/>
              <a:t>4</a:t>
            </a:r>
            <a:r>
              <a:rPr lang="zh-CN" altLang="en-US" sz="1200" dirty="0"/>
              <a:t>级负载</a:t>
            </a:r>
            <a:endParaRPr lang="en-US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061425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新式经典块式演示文稿</Template>
  <TotalTime>203</TotalTime>
  <Words>635</Words>
  <Application>Microsoft Office PowerPoint</Application>
  <PresentationFormat>宽屏</PresentationFormat>
  <Paragraphs>51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Arial</vt:lpstr>
      <vt:lpstr>Tw Cen MT</vt:lpstr>
      <vt:lpstr>Wingdings 3</vt:lpstr>
      <vt:lpstr>ModernClassicBlock-3</vt:lpstr>
      <vt:lpstr>模块五作业 </vt:lpstr>
      <vt:lpstr>作业一：设计千万级学生管理系统的考试试卷存储方案</vt:lpstr>
      <vt:lpstr>用户量分析</vt:lpstr>
      <vt:lpstr>用户行为建模和性能估算</vt:lpstr>
      <vt:lpstr>评论微博</vt:lpstr>
      <vt:lpstr>项目架构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添加标题 </dc:title>
  <dc:creator>se jun wen</dc:creator>
  <cp:lastModifiedBy>se jun wen</cp:lastModifiedBy>
  <cp:revision>46</cp:revision>
  <dcterms:created xsi:type="dcterms:W3CDTF">2022-07-23T16:09:40Z</dcterms:created>
  <dcterms:modified xsi:type="dcterms:W3CDTF">2022-08-26T12:32:17Z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