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modernComment_110_A3E6012B.xml" ContentType="application/vnd.ms-powerpoint.comments+xml"/>
  <Override PartName="/ppt/comments/modernComment_104_957BAA55.xml" ContentType="application/vnd.ms-powerpoint.comment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omments/modernComment_10E_95DABAF5.xml" ContentType="application/vnd.ms-powerpoint.comments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61" r:id="rId4"/>
    <p:sldId id="271" r:id="rId5"/>
    <p:sldId id="272" r:id="rId6"/>
    <p:sldId id="260" r:id="rId7"/>
    <p:sldId id="266" r:id="rId8"/>
    <p:sldId id="265" r:id="rId9"/>
    <p:sldId id="258" r:id="rId10"/>
    <p:sldId id="259" r:id="rId11"/>
    <p:sldId id="262" r:id="rId12"/>
    <p:sldId id="270" r:id="rId13"/>
    <p:sldId id="273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48298757-C2C7-57E4-ECA7-A82E6D11B02C}" name="보비 신" initials="보신" userId="3cefda1db36f86b2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F705F01-C07A-448D-9595-9FA4BED3262C}" v="5" dt="2024-10-13T16:23:51.5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97" autoAdjust="0"/>
    <p:restoredTop sz="94694"/>
  </p:normalViewPr>
  <p:slideViewPr>
    <p:cSldViewPr snapToGrid="0">
      <p:cViewPr varScale="1">
        <p:scale>
          <a:sx n="104" d="100"/>
          <a:sy n="104" d="100"/>
        </p:scale>
        <p:origin x="208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microsoft.com/office/2018/10/relationships/authors" Target="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보비 신" userId="3cefda1db36f86b2" providerId="LiveId" clId="{9F705F01-C07A-448D-9595-9FA4BED3262C}"/>
    <pc:docChg chg="undo redo custSel addSld delSld modSld sldOrd">
      <pc:chgData name="보비 신" userId="3cefda1db36f86b2" providerId="LiveId" clId="{9F705F01-C07A-448D-9595-9FA4BED3262C}" dt="2024-10-13T16:36:24.131" v="667" actId="20577"/>
      <pc:docMkLst>
        <pc:docMk/>
      </pc:docMkLst>
      <pc:sldChg chg="addSp modSp mod">
        <pc:chgData name="보비 신" userId="3cefda1db36f86b2" providerId="LiveId" clId="{9F705F01-C07A-448D-9595-9FA4BED3262C}" dt="2024-10-13T16:33:06.072" v="641" actId="20577"/>
        <pc:sldMkLst>
          <pc:docMk/>
          <pc:sldMk cId="533669404" sldId="256"/>
        </pc:sldMkLst>
        <pc:spChg chg="mod">
          <ac:chgData name="보비 신" userId="3cefda1db36f86b2" providerId="LiveId" clId="{9F705F01-C07A-448D-9595-9FA4BED3262C}" dt="2024-10-13T16:26:38.133" v="489" actId="1076"/>
          <ac:spMkLst>
            <pc:docMk/>
            <pc:sldMk cId="533669404" sldId="256"/>
            <ac:spMk id="2" creationId="{E6E5EB39-060A-8F4F-B7D8-2D1E7564A36B}"/>
          </ac:spMkLst>
        </pc:spChg>
        <pc:spChg chg="add mod">
          <ac:chgData name="보비 신" userId="3cefda1db36f86b2" providerId="LiveId" clId="{9F705F01-C07A-448D-9595-9FA4BED3262C}" dt="2024-10-13T16:33:06.072" v="641" actId="20577"/>
          <ac:spMkLst>
            <pc:docMk/>
            <pc:sldMk cId="533669404" sldId="256"/>
            <ac:spMk id="5" creationId="{925F1633-5B3F-0DA4-B067-BC999A5DC6B4}"/>
          </ac:spMkLst>
        </pc:spChg>
      </pc:sldChg>
      <pc:sldChg chg="modSp del mod">
        <pc:chgData name="보비 신" userId="3cefda1db36f86b2" providerId="LiveId" clId="{9F705F01-C07A-448D-9595-9FA4BED3262C}" dt="2024-10-13T16:27:20.912" v="495" actId="2696"/>
        <pc:sldMkLst>
          <pc:docMk/>
          <pc:sldMk cId="4240600429" sldId="257"/>
        </pc:sldMkLst>
        <pc:spChg chg="mod">
          <ac:chgData name="보비 신" userId="3cefda1db36f86b2" providerId="LiveId" clId="{9F705F01-C07A-448D-9595-9FA4BED3262C}" dt="2024-10-13T16:14:11.602" v="146" actId="20577"/>
          <ac:spMkLst>
            <pc:docMk/>
            <pc:sldMk cId="4240600429" sldId="257"/>
            <ac:spMk id="3" creationId="{115AFD09-6218-B1D3-E71B-97042D30F82F}"/>
          </ac:spMkLst>
        </pc:spChg>
      </pc:sldChg>
      <pc:sldChg chg="modSp mod">
        <pc:chgData name="보비 신" userId="3cefda1db36f86b2" providerId="LiveId" clId="{9F705F01-C07A-448D-9595-9FA4BED3262C}" dt="2024-10-13T16:36:24.131" v="667" actId="20577"/>
        <pc:sldMkLst>
          <pc:docMk/>
          <pc:sldMk cId="3240115911" sldId="258"/>
        </pc:sldMkLst>
        <pc:spChg chg="mod">
          <ac:chgData name="보비 신" userId="3cefda1db36f86b2" providerId="LiveId" clId="{9F705F01-C07A-448D-9595-9FA4BED3262C}" dt="2024-10-13T16:36:24.131" v="667" actId="20577"/>
          <ac:spMkLst>
            <pc:docMk/>
            <pc:sldMk cId="3240115911" sldId="258"/>
            <ac:spMk id="3" creationId="{B47EB321-5614-1946-6481-42896C2D9D33}"/>
          </ac:spMkLst>
        </pc:spChg>
      </pc:sldChg>
      <pc:sldChg chg="modSp mod">
        <pc:chgData name="보비 신" userId="3cefda1db36f86b2" providerId="LiveId" clId="{9F705F01-C07A-448D-9595-9FA4BED3262C}" dt="2024-10-13T16:31:04.720" v="546" actId="1076"/>
        <pc:sldMkLst>
          <pc:docMk/>
          <pc:sldMk cId="1984260720" sldId="259"/>
        </pc:sldMkLst>
        <pc:spChg chg="mod">
          <ac:chgData name="보비 신" userId="3cefda1db36f86b2" providerId="LiveId" clId="{9F705F01-C07A-448D-9595-9FA4BED3262C}" dt="2024-10-13T16:28:21.240" v="531" actId="20577"/>
          <ac:spMkLst>
            <pc:docMk/>
            <pc:sldMk cId="1984260720" sldId="259"/>
            <ac:spMk id="2" creationId="{4343D72A-85E4-C687-F003-37D1FDCE5512}"/>
          </ac:spMkLst>
        </pc:spChg>
        <pc:spChg chg="mod">
          <ac:chgData name="보비 신" userId="3cefda1db36f86b2" providerId="LiveId" clId="{9F705F01-C07A-448D-9595-9FA4BED3262C}" dt="2024-10-13T16:30:58.869" v="545" actId="20577"/>
          <ac:spMkLst>
            <pc:docMk/>
            <pc:sldMk cId="1984260720" sldId="259"/>
            <ac:spMk id="3" creationId="{4AE01206-DC8F-F9A1-0C13-3E008B92A6BE}"/>
          </ac:spMkLst>
        </pc:spChg>
        <pc:picChg chg="mod">
          <ac:chgData name="보비 신" userId="3cefda1db36f86b2" providerId="LiveId" clId="{9F705F01-C07A-448D-9595-9FA4BED3262C}" dt="2024-10-13T16:31:04.720" v="546" actId="1076"/>
          <ac:picMkLst>
            <pc:docMk/>
            <pc:sldMk cId="1984260720" sldId="259"/>
            <ac:picMk id="6" creationId="{7D7643D1-DA73-D5B5-9F82-084F2556B46D}"/>
          </ac:picMkLst>
        </pc:picChg>
      </pc:sldChg>
      <pc:sldChg chg="delSp modSp mod ord">
        <pc:chgData name="보비 신" userId="3cefda1db36f86b2" providerId="LiveId" clId="{9F705F01-C07A-448D-9595-9FA4BED3262C}" dt="2024-10-13T16:13:26.979" v="137" actId="1076"/>
        <pc:sldMkLst>
          <pc:docMk/>
          <pc:sldMk cId="2507909717" sldId="260"/>
        </pc:sldMkLst>
        <pc:spChg chg="mod">
          <ac:chgData name="보비 신" userId="3cefda1db36f86b2" providerId="LiveId" clId="{9F705F01-C07A-448D-9595-9FA4BED3262C}" dt="2024-10-13T16:13:05.178" v="132"/>
          <ac:spMkLst>
            <pc:docMk/>
            <pc:sldMk cId="2507909717" sldId="260"/>
            <ac:spMk id="2" creationId="{004B3212-E379-2ED1-89E6-91C1C949B7F0}"/>
          </ac:spMkLst>
        </pc:spChg>
        <pc:spChg chg="del mod">
          <ac:chgData name="보비 신" userId="3cefda1db36f86b2" providerId="LiveId" clId="{9F705F01-C07A-448D-9595-9FA4BED3262C}" dt="2024-10-13T16:13:22.866" v="136" actId="478"/>
          <ac:spMkLst>
            <pc:docMk/>
            <pc:sldMk cId="2507909717" sldId="260"/>
            <ac:spMk id="5" creationId="{1AA66297-0511-7912-D725-3F7393DC9864}"/>
          </ac:spMkLst>
        </pc:spChg>
        <pc:picChg chg="mod">
          <ac:chgData name="보비 신" userId="3cefda1db36f86b2" providerId="LiveId" clId="{9F705F01-C07A-448D-9595-9FA4BED3262C}" dt="2024-10-13T16:13:26.979" v="137" actId="1076"/>
          <ac:picMkLst>
            <pc:docMk/>
            <pc:sldMk cId="2507909717" sldId="260"/>
            <ac:picMk id="7" creationId="{73ED08EA-2388-4C62-880E-566A0214AB25}"/>
          </ac:picMkLst>
        </pc:picChg>
      </pc:sldChg>
      <pc:sldChg chg="modSp mod ord">
        <pc:chgData name="보비 신" userId="3cefda1db36f86b2" providerId="LiveId" clId="{9F705F01-C07A-448D-9595-9FA4BED3262C}" dt="2024-10-13T16:32:39.015" v="558" actId="20577"/>
        <pc:sldMkLst>
          <pc:docMk/>
          <pc:sldMk cId="1765312479" sldId="261"/>
        </pc:sldMkLst>
        <pc:spChg chg="mod">
          <ac:chgData name="보비 신" userId="3cefda1db36f86b2" providerId="LiveId" clId="{9F705F01-C07A-448D-9595-9FA4BED3262C}" dt="2024-10-13T16:32:39.015" v="558" actId="20577"/>
          <ac:spMkLst>
            <pc:docMk/>
            <pc:sldMk cId="1765312479" sldId="261"/>
            <ac:spMk id="3" creationId="{75EB8115-E839-8F19-9EAE-98313CE8F499}"/>
          </ac:spMkLst>
        </pc:spChg>
      </pc:sldChg>
      <pc:sldChg chg="modSp mod">
        <pc:chgData name="보비 신" userId="3cefda1db36f86b2" providerId="LiveId" clId="{9F705F01-C07A-448D-9595-9FA4BED3262C}" dt="2024-10-13T16:35:35.694" v="644" actId="21"/>
        <pc:sldMkLst>
          <pc:docMk/>
          <pc:sldMk cId="4190696239" sldId="262"/>
        </pc:sldMkLst>
        <pc:spChg chg="mod">
          <ac:chgData name="보비 신" userId="3cefda1db36f86b2" providerId="LiveId" clId="{9F705F01-C07A-448D-9595-9FA4BED3262C}" dt="2024-10-13T16:19:50.278" v="234" actId="20577"/>
          <ac:spMkLst>
            <pc:docMk/>
            <pc:sldMk cId="4190696239" sldId="262"/>
            <ac:spMk id="2" creationId="{97AA3BD5-6036-B4F4-372F-B260B2ED196A}"/>
          </ac:spMkLst>
        </pc:spChg>
        <pc:spChg chg="mod">
          <ac:chgData name="보비 신" userId="3cefda1db36f86b2" providerId="LiveId" clId="{9F705F01-C07A-448D-9595-9FA4BED3262C}" dt="2024-10-13T16:35:35.694" v="644" actId="21"/>
          <ac:spMkLst>
            <pc:docMk/>
            <pc:sldMk cId="4190696239" sldId="262"/>
            <ac:spMk id="3" creationId="{E1A6BABA-E6ED-3437-9988-83DF2666664B}"/>
          </ac:spMkLst>
        </pc:spChg>
      </pc:sldChg>
      <pc:sldChg chg="modSp mod">
        <pc:chgData name="보비 신" userId="3cefda1db36f86b2" providerId="LiveId" clId="{9F705F01-C07A-448D-9595-9FA4BED3262C}" dt="2024-10-13T16:27:45.277" v="501" actId="113"/>
        <pc:sldMkLst>
          <pc:docMk/>
          <pc:sldMk cId="2546006471" sldId="265"/>
        </pc:sldMkLst>
        <pc:spChg chg="mod">
          <ac:chgData name="보비 신" userId="3cefda1db36f86b2" providerId="LiveId" clId="{9F705F01-C07A-448D-9595-9FA4BED3262C}" dt="2024-10-13T16:27:45.277" v="501" actId="113"/>
          <ac:spMkLst>
            <pc:docMk/>
            <pc:sldMk cId="2546006471" sldId="265"/>
            <ac:spMk id="3" creationId="{71505D7F-8C71-64CE-CD8D-5E51D4AD8D19}"/>
          </ac:spMkLst>
        </pc:spChg>
      </pc:sldChg>
      <pc:sldChg chg="modSp mod ord">
        <pc:chgData name="보비 신" userId="3cefda1db36f86b2" providerId="LiveId" clId="{9F705F01-C07A-448D-9595-9FA4BED3262C}" dt="2024-10-13T16:27:57.846" v="503"/>
        <pc:sldMkLst>
          <pc:docMk/>
          <pc:sldMk cId="795627211" sldId="266"/>
        </pc:sldMkLst>
        <pc:spChg chg="mod">
          <ac:chgData name="보비 신" userId="3cefda1db36f86b2" providerId="LiveId" clId="{9F705F01-C07A-448D-9595-9FA4BED3262C}" dt="2024-10-13T16:22:39.126" v="261" actId="20577"/>
          <ac:spMkLst>
            <pc:docMk/>
            <pc:sldMk cId="795627211" sldId="266"/>
            <ac:spMk id="3" creationId="{5AEE9F47-DCF2-9377-2EE5-9981D23E7D23}"/>
          </ac:spMkLst>
        </pc:spChg>
      </pc:sldChg>
      <pc:sldChg chg="del">
        <pc:chgData name="보비 신" userId="3cefda1db36f86b2" providerId="LiveId" clId="{9F705F01-C07A-448D-9595-9FA4BED3262C}" dt="2024-10-13T16:09:17.304" v="61" actId="2696"/>
        <pc:sldMkLst>
          <pc:docMk/>
          <pc:sldMk cId="814692355" sldId="267"/>
        </pc:sldMkLst>
      </pc:sldChg>
      <pc:sldChg chg="modSp mod">
        <pc:chgData name="보비 신" userId="3cefda1db36f86b2" providerId="LiveId" clId="{9F705F01-C07A-448D-9595-9FA4BED3262C}" dt="2024-10-13T16:33:40.215" v="643" actId="20577"/>
        <pc:sldMkLst>
          <pc:docMk/>
          <pc:sldMk cId="4163797273" sldId="268"/>
        </pc:sldMkLst>
        <pc:spChg chg="mod">
          <ac:chgData name="보비 신" userId="3cefda1db36f86b2" providerId="LiveId" clId="{9F705F01-C07A-448D-9595-9FA4BED3262C}" dt="2024-10-13T16:33:40.215" v="643" actId="20577"/>
          <ac:spMkLst>
            <pc:docMk/>
            <pc:sldMk cId="4163797273" sldId="268"/>
            <ac:spMk id="3" creationId="{C9DDFD8E-4B15-02F7-08BB-25DE445DCBFF}"/>
          </ac:spMkLst>
        </pc:spChg>
      </pc:sldChg>
      <pc:sldChg chg="del">
        <pc:chgData name="보비 신" userId="3cefda1db36f86b2" providerId="LiveId" clId="{9F705F01-C07A-448D-9595-9FA4BED3262C}" dt="2024-10-13T16:23:20.860" v="263" actId="2696"/>
        <pc:sldMkLst>
          <pc:docMk/>
          <pc:sldMk cId="576426166" sldId="269"/>
        </pc:sldMkLst>
      </pc:sldChg>
      <pc:sldChg chg="modSp mod ord">
        <pc:chgData name="보비 신" userId="3cefda1db36f86b2" providerId="LiveId" clId="{9F705F01-C07A-448D-9595-9FA4BED3262C}" dt="2024-10-13T16:28:06.992" v="505"/>
        <pc:sldMkLst>
          <pc:docMk/>
          <pc:sldMk cId="2514139893" sldId="270"/>
        </pc:sldMkLst>
        <pc:spChg chg="mod">
          <ac:chgData name="보비 신" userId="3cefda1db36f86b2" providerId="LiveId" clId="{9F705F01-C07A-448D-9595-9FA4BED3262C}" dt="2024-10-13T16:12:16.259" v="111"/>
          <ac:spMkLst>
            <pc:docMk/>
            <pc:sldMk cId="2514139893" sldId="270"/>
            <ac:spMk id="3" creationId="{99768560-14B3-91B6-3941-977495B06A48}"/>
          </ac:spMkLst>
        </pc:spChg>
      </pc:sldChg>
      <pc:sldChg chg="modSp mod ord">
        <pc:chgData name="보비 신" userId="3cefda1db36f86b2" providerId="LiveId" clId="{9F705F01-C07A-448D-9595-9FA4BED3262C}" dt="2024-10-13T16:21:26.199" v="254"/>
        <pc:sldMkLst>
          <pc:docMk/>
          <pc:sldMk cId="3108952040" sldId="271"/>
        </pc:sldMkLst>
        <pc:picChg chg="mod">
          <ac:chgData name="보비 신" userId="3cefda1db36f86b2" providerId="LiveId" clId="{9F705F01-C07A-448D-9595-9FA4BED3262C}" dt="2024-10-13T16:15:05.814" v="151" actId="1076"/>
          <ac:picMkLst>
            <pc:docMk/>
            <pc:sldMk cId="3108952040" sldId="271"/>
            <ac:picMk id="7" creationId="{F0B056E6-D07F-1C04-AC48-29ABA3E0E372}"/>
          </ac:picMkLst>
        </pc:picChg>
      </pc:sldChg>
      <pc:sldChg chg="modSp mod ord">
        <pc:chgData name="보비 신" userId="3cefda1db36f86b2" providerId="LiveId" clId="{9F705F01-C07A-448D-9595-9FA4BED3262C}" dt="2024-10-13T16:21:38.203" v="256"/>
        <pc:sldMkLst>
          <pc:docMk/>
          <pc:sldMk cId="2749759787" sldId="272"/>
        </pc:sldMkLst>
        <pc:picChg chg="mod">
          <ac:chgData name="보비 신" userId="3cefda1db36f86b2" providerId="LiveId" clId="{9F705F01-C07A-448D-9595-9FA4BED3262C}" dt="2024-10-13T16:15:10.750" v="152" actId="1076"/>
          <ac:picMkLst>
            <pc:docMk/>
            <pc:sldMk cId="2749759787" sldId="272"/>
            <ac:picMk id="3" creationId="{372A87A2-348B-C4B6-CEB0-13222C09D102}"/>
          </ac:picMkLst>
        </pc:picChg>
      </pc:sldChg>
      <pc:sldChg chg="new del">
        <pc:chgData name="보비 신" userId="3cefda1db36f86b2" providerId="LiveId" clId="{9F705F01-C07A-448D-9595-9FA4BED3262C}" dt="2024-10-13T16:15:47.167" v="157" actId="680"/>
        <pc:sldMkLst>
          <pc:docMk/>
          <pc:sldMk cId="884985634" sldId="273"/>
        </pc:sldMkLst>
      </pc:sldChg>
      <pc:sldChg chg="delSp modSp new mod">
        <pc:chgData name="보비 신" userId="3cefda1db36f86b2" providerId="LiveId" clId="{9F705F01-C07A-448D-9595-9FA4BED3262C}" dt="2024-10-13T16:31:32.580" v="552" actId="1076"/>
        <pc:sldMkLst>
          <pc:docMk/>
          <pc:sldMk cId="1711541261" sldId="273"/>
        </pc:sldMkLst>
        <pc:spChg chg="mod">
          <ac:chgData name="보비 신" userId="3cefda1db36f86b2" providerId="LiveId" clId="{9F705F01-C07A-448D-9595-9FA4BED3262C}" dt="2024-10-13T16:31:32.580" v="552" actId="1076"/>
          <ac:spMkLst>
            <pc:docMk/>
            <pc:sldMk cId="1711541261" sldId="273"/>
            <ac:spMk id="2" creationId="{B8D9DEC0-6169-6B04-1171-5D46C1692A6E}"/>
          </ac:spMkLst>
        </pc:spChg>
        <pc:spChg chg="del">
          <ac:chgData name="보비 신" userId="3cefda1db36f86b2" providerId="LiveId" clId="{9F705F01-C07A-448D-9595-9FA4BED3262C}" dt="2024-10-13T16:31:23.604" v="550" actId="478"/>
          <ac:spMkLst>
            <pc:docMk/>
            <pc:sldMk cId="1711541261" sldId="273"/>
            <ac:spMk id="3" creationId="{06AD75C2-CA68-4226-6C6A-19A92E55FE26}"/>
          </ac:spMkLst>
        </pc:spChg>
      </pc:sldChg>
      <pc:sldChg chg="modSp del mod">
        <pc:chgData name="보비 신" userId="3cefda1db36f86b2" providerId="LiveId" clId="{9F705F01-C07A-448D-9595-9FA4BED3262C}" dt="2024-10-13T16:15:26.887" v="155" actId="2696"/>
        <pc:sldMkLst>
          <pc:docMk/>
          <pc:sldMk cId="3816297369" sldId="273"/>
        </pc:sldMkLst>
        <pc:spChg chg="mod">
          <ac:chgData name="보비 신" userId="3cefda1db36f86b2" providerId="LiveId" clId="{9F705F01-C07A-448D-9595-9FA4BED3262C}" dt="2024-10-13T16:15:24.527" v="154" actId="21"/>
          <ac:spMkLst>
            <pc:docMk/>
            <pc:sldMk cId="3816297369" sldId="273"/>
            <ac:spMk id="5" creationId="{3ECF60E2-C266-DFB0-A404-493CFE26C597}"/>
          </ac:spMkLst>
        </pc:spChg>
      </pc:sldChg>
    </pc:docChg>
  </pc:docChgLst>
</pc:chgInfo>
</file>

<file path=ppt/comments/modernComment_104_957BAA55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819EBEC3-E824-4CBA-A2CE-245582D882D5}" authorId="{48298757-C2C7-57E4-ECA7-A82E6D11B02C}" created="2024-10-13T16:13:52.717">
    <pc:sldMkLst xmlns:pc="http://schemas.microsoft.com/office/powerpoint/2013/main/command">
      <pc:docMk/>
      <pc:sldMk cId="2507909717" sldId="260"/>
    </pc:sldMkLst>
    <p188:txBody>
      <a:bodyPr/>
      <a:lstStyle/>
      <a:p>
        <a:r>
          <a:rPr lang="ko-KR" altLang="en-US"/>
          <a:t>Attestiv의 딥페이크 감지 플랫폼의 주요 특징:
프리미엄 및 엔터프라이즈 옵션이 있는 무료 기본 버전 제공
업로드된 비디오와 소셜 미디어 링크를 모두 분석합니다.
가짜 요소에 대한 점수 매기기 및 세부적인 분석 제공</a:t>
        </a:r>
      </a:p>
    </p188:txBody>
  </p188:cm>
</p188:cmLst>
</file>

<file path=ppt/comments/modernComment_10E_95DABAF5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AC0EFAEE-6019-49B8-83A9-8C945D8B7142}" authorId="{48298757-C2C7-57E4-ECA7-A82E6D11B02C}" created="2024-10-13T16:13:43.999">
    <pc:sldMkLst xmlns:pc="http://schemas.microsoft.com/office/powerpoint/2013/main/command">
      <pc:docMk/>
      <pc:sldMk cId="2514139893" sldId="270"/>
    </pc:sldMkLst>
    <p188:txBody>
      <a:bodyPr/>
      <a:lstStyle/>
      <a:p>
        <a:r>
          <a:rPr lang="ko-KR" altLang="en-US"/>
          <a:t>연속 프레임 분석: 딥페이크 탐지 모델은 종종 개별 프레임 단위로 분석합니다. 그러나 연속된 프레임 간의 시간적 일관성을 분석하는 것은 어려운 과제입니다. 영상 내 여러 프레임을 통합하여 시간적 패턴을 탐지해야 하는데, 이는 계산 비용이 많이 들고 기술적으로 복잡합니다.
실시간 처리: 실시간으로 딥페이크 영상을 탐지하는 것은 매우 높은 계산 성능을 요구합니다. 특히, 고해상도 영상이나 긴 영상 클립을 실시간으로 처리하는 것은 큰 도전 과제입니다.
도메인 적응: 특정 데이터셋에서 학습된 모델이 다른 환경이나 데이터셋에서도 동일한 성능을 발휘할 수 있도록 하는 것은 어렵습니다. 이는 딥페이크 탐지 모델이 다양한 환경과 조건에서 작동하도록 도메인 적응(domain adaptation)이 필요하기 때문입니다.
적응형 딥페이크: 딥페이크 생성 기술도 지속적으로 발전하고 있습니다. 
딥페이크 영상 데이터셋은 아직 비교적 부족하며, 실제 환경에서 수집된 데이터가 아니라 인위적으로 생성된 데이터가 많습니다. 이는 모델의 일반화 능력에 한계를 가져올 수 있습니다.</a:t>
        </a:r>
      </a:p>
    </p188:txBody>
  </p188:cm>
</p188:cmLst>
</file>

<file path=ppt/comments/modernComment_110_A3E6012B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0072F444-FDC1-45AF-A61D-8AE6FB44AABA}" authorId="{48298757-C2C7-57E4-ECA7-A82E6D11B02C}" created="2024-10-13T16:15:55.826">
    <pc:sldMkLst xmlns:pc="http://schemas.microsoft.com/office/powerpoint/2013/main/command">
      <pc:docMk/>
      <pc:sldMk cId="2749759787" sldId="272"/>
    </pc:sldMkLst>
    <p188:txBody>
      <a:bodyPr/>
      <a:lstStyle/>
      <a:p>
        <a:r>
          <a:rPr lang="ko-KR" altLang="en-US"/>
          <a:t>안면윤곽 부분만 피부톤을 맞춰서 바꿔치기를 하는 방식으로, 눈코입만 합성을 하게 됨
이렇게 하면 합성 대상과 다른 안면윤곽을 가지고 있더라도 좀 더 자연스럽게 합성이 가능
증명사진처럼 얼굴이 정확하게 나오면 합성이 비교적 잘 이뤄지지만, 얼굴의 일부가 잘린 경우에는 이상한 합성결과가 나올 수 있음</a:t>
        </a:r>
      </a:p>
    </p188:txBody>
  </p188:cm>
</p188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7A2234E-33DE-4BB9-87F8-2113EB5A4EE4}" type="doc">
      <dgm:prSet loTypeId="urn:microsoft.com/office/officeart/2005/8/layout/hierarchy1" loCatId="hierarchy" qsTypeId="urn:microsoft.com/office/officeart/2005/8/quickstyle/simple1" qsCatId="simple" csTypeId="urn:microsoft.com/office/officeart/2005/8/colors/accent4_2" csCatId="accent4"/>
      <dgm:spPr/>
      <dgm:t>
        <a:bodyPr/>
        <a:lstStyle/>
        <a:p>
          <a:endParaRPr lang="en-US"/>
        </a:p>
      </dgm:t>
    </dgm:pt>
    <dgm:pt modelId="{4D5989B3-FB84-421E-A37C-C15155BB2600}">
      <dgm:prSet/>
      <dgm:spPr/>
      <dgm:t>
        <a:bodyPr/>
        <a:lstStyle/>
        <a:p>
          <a:r>
            <a:rPr lang="en-US" b="1"/>
            <a:t>Autoencoders</a:t>
          </a:r>
          <a:r>
            <a:rPr lang="en-US"/>
            <a:t>: </a:t>
          </a:r>
          <a:r>
            <a:rPr lang="ko-KR"/>
            <a:t>입력된 데이터를 압축하고</a:t>
          </a:r>
          <a:r>
            <a:rPr lang="en-US"/>
            <a:t>, </a:t>
          </a:r>
          <a:r>
            <a:rPr lang="ko-KR"/>
            <a:t>압축된 데이터를 바탕으로 원래의 데이터와 유사한 형태로 복원하는 신경망입니다</a:t>
          </a:r>
          <a:r>
            <a:rPr lang="en-US"/>
            <a:t>. </a:t>
          </a:r>
          <a:r>
            <a:rPr lang="ko-KR"/>
            <a:t>딥페이크에서는 특정 인물의 얼굴 특징을 학습하고 이를 변형하거나 다른 인물의 얼굴에 적용하여 실제처럼 보이는 합성 이미지를 생성하는 데 사용됩니다</a:t>
          </a:r>
          <a:r>
            <a:rPr lang="en-US"/>
            <a:t>.</a:t>
          </a:r>
        </a:p>
      </dgm:t>
    </dgm:pt>
    <dgm:pt modelId="{B9675D62-8264-4979-B432-E83B436677AF}" type="parTrans" cxnId="{1BF7189C-89DF-4005-A002-4C65DA488BAA}">
      <dgm:prSet/>
      <dgm:spPr/>
      <dgm:t>
        <a:bodyPr/>
        <a:lstStyle/>
        <a:p>
          <a:endParaRPr lang="en-US"/>
        </a:p>
      </dgm:t>
    </dgm:pt>
    <dgm:pt modelId="{C66FF42F-F02E-457F-B206-22DAC4A4A10F}" type="sibTrans" cxnId="{1BF7189C-89DF-4005-A002-4C65DA488BAA}">
      <dgm:prSet/>
      <dgm:spPr/>
      <dgm:t>
        <a:bodyPr/>
        <a:lstStyle/>
        <a:p>
          <a:endParaRPr lang="en-US"/>
        </a:p>
      </dgm:t>
    </dgm:pt>
    <dgm:pt modelId="{90527200-CEF9-496D-882D-ACA3C267B834}">
      <dgm:prSet/>
      <dgm:spPr/>
      <dgm:t>
        <a:bodyPr/>
        <a:lstStyle/>
        <a:p>
          <a:r>
            <a:rPr lang="en-US" b="1"/>
            <a:t>GANs</a:t>
          </a:r>
          <a:r>
            <a:rPr lang="en-US"/>
            <a:t> : </a:t>
          </a:r>
          <a:r>
            <a:rPr lang="ko-KR"/>
            <a:t>두 개의 신경망</a:t>
          </a:r>
          <a:r>
            <a:rPr lang="en-US"/>
            <a:t>, </a:t>
          </a:r>
          <a:r>
            <a:rPr lang="ko-KR"/>
            <a:t>즉 생성자와 판별자가 서로 경쟁하면서 학습하는 구조입니다</a:t>
          </a:r>
          <a:r>
            <a:rPr lang="en-US"/>
            <a:t>. </a:t>
          </a:r>
          <a:r>
            <a:rPr lang="ko-KR"/>
            <a:t>생성자는 진짜와 구분할 수 없는 가짜 이미지를 만들어내고</a:t>
          </a:r>
          <a:r>
            <a:rPr lang="en-US"/>
            <a:t>, </a:t>
          </a:r>
          <a:r>
            <a:rPr lang="ko-KR"/>
            <a:t>판별자는 이 이미지가 진짜인지 가짜인지를 판별하려고 합니다</a:t>
          </a:r>
          <a:r>
            <a:rPr lang="en-US"/>
            <a:t>. </a:t>
          </a:r>
          <a:r>
            <a:rPr lang="ko-KR"/>
            <a:t>이 과정을 통해 생성자는 점점 더 정교한 가짜 이미지를 생성할 수 있게 됩니다</a:t>
          </a:r>
          <a:r>
            <a:rPr lang="en-US"/>
            <a:t>.</a:t>
          </a:r>
        </a:p>
      </dgm:t>
    </dgm:pt>
    <dgm:pt modelId="{D3721CA0-E2ED-41FC-9335-016C108D7B23}" type="parTrans" cxnId="{D3CE4504-3E1E-4340-8D5A-22A6A12E7297}">
      <dgm:prSet/>
      <dgm:spPr/>
      <dgm:t>
        <a:bodyPr/>
        <a:lstStyle/>
        <a:p>
          <a:endParaRPr lang="en-US"/>
        </a:p>
      </dgm:t>
    </dgm:pt>
    <dgm:pt modelId="{81D85AA8-FB89-4979-9FB0-E99BAF6CB8F4}" type="sibTrans" cxnId="{D3CE4504-3E1E-4340-8D5A-22A6A12E7297}">
      <dgm:prSet/>
      <dgm:spPr/>
      <dgm:t>
        <a:bodyPr/>
        <a:lstStyle/>
        <a:p>
          <a:endParaRPr lang="en-US"/>
        </a:p>
      </dgm:t>
    </dgm:pt>
    <dgm:pt modelId="{68D183CF-7F79-E840-9EC2-A896E2539CFD}" type="pres">
      <dgm:prSet presAssocID="{C7A2234E-33DE-4BB9-87F8-2113EB5A4EE4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A71BFBC-0128-9B41-9F1B-7F51774A7FF6}" type="pres">
      <dgm:prSet presAssocID="{4D5989B3-FB84-421E-A37C-C15155BB2600}" presName="hierRoot1" presStyleCnt="0"/>
      <dgm:spPr/>
    </dgm:pt>
    <dgm:pt modelId="{C6D06BF0-5794-EC41-94DC-B7281B91CEC4}" type="pres">
      <dgm:prSet presAssocID="{4D5989B3-FB84-421E-A37C-C15155BB2600}" presName="composite" presStyleCnt="0"/>
      <dgm:spPr/>
    </dgm:pt>
    <dgm:pt modelId="{47C83E94-DB75-8146-BCB2-F8ADF0B90100}" type="pres">
      <dgm:prSet presAssocID="{4D5989B3-FB84-421E-A37C-C15155BB2600}" presName="background" presStyleLbl="node0" presStyleIdx="0" presStyleCnt="2"/>
      <dgm:spPr/>
    </dgm:pt>
    <dgm:pt modelId="{3D999847-C183-B04F-80E6-868346DCB3B2}" type="pres">
      <dgm:prSet presAssocID="{4D5989B3-FB84-421E-A37C-C15155BB2600}" presName="text" presStyleLbl="fgAcc0" presStyleIdx="0" presStyleCnt="2">
        <dgm:presLayoutVars>
          <dgm:chPref val="3"/>
        </dgm:presLayoutVars>
      </dgm:prSet>
      <dgm:spPr/>
    </dgm:pt>
    <dgm:pt modelId="{D5378737-6A46-BC45-8E7E-B830AEF23DCD}" type="pres">
      <dgm:prSet presAssocID="{4D5989B3-FB84-421E-A37C-C15155BB2600}" presName="hierChild2" presStyleCnt="0"/>
      <dgm:spPr/>
    </dgm:pt>
    <dgm:pt modelId="{E3B1DA60-80CB-0D48-A307-716E80DB60C3}" type="pres">
      <dgm:prSet presAssocID="{90527200-CEF9-496D-882D-ACA3C267B834}" presName="hierRoot1" presStyleCnt="0"/>
      <dgm:spPr/>
    </dgm:pt>
    <dgm:pt modelId="{C34F3B62-3BAA-6D43-BDED-2A91A8DAD4E3}" type="pres">
      <dgm:prSet presAssocID="{90527200-CEF9-496D-882D-ACA3C267B834}" presName="composite" presStyleCnt="0"/>
      <dgm:spPr/>
    </dgm:pt>
    <dgm:pt modelId="{FF315A29-BCDB-694B-941D-9FE68548AD30}" type="pres">
      <dgm:prSet presAssocID="{90527200-CEF9-496D-882D-ACA3C267B834}" presName="background" presStyleLbl="node0" presStyleIdx="1" presStyleCnt="2"/>
      <dgm:spPr/>
    </dgm:pt>
    <dgm:pt modelId="{6D7F93EA-0763-CE44-A454-A13C1FEDE00C}" type="pres">
      <dgm:prSet presAssocID="{90527200-CEF9-496D-882D-ACA3C267B834}" presName="text" presStyleLbl="fgAcc0" presStyleIdx="1" presStyleCnt="2">
        <dgm:presLayoutVars>
          <dgm:chPref val="3"/>
        </dgm:presLayoutVars>
      </dgm:prSet>
      <dgm:spPr/>
    </dgm:pt>
    <dgm:pt modelId="{5F2A186E-8ACA-AA41-9A5B-29A511A0A330}" type="pres">
      <dgm:prSet presAssocID="{90527200-CEF9-496D-882D-ACA3C267B834}" presName="hierChild2" presStyleCnt="0"/>
      <dgm:spPr/>
    </dgm:pt>
  </dgm:ptLst>
  <dgm:cxnLst>
    <dgm:cxn modelId="{D3CE4504-3E1E-4340-8D5A-22A6A12E7297}" srcId="{C7A2234E-33DE-4BB9-87F8-2113EB5A4EE4}" destId="{90527200-CEF9-496D-882D-ACA3C267B834}" srcOrd="1" destOrd="0" parTransId="{D3721CA0-E2ED-41FC-9335-016C108D7B23}" sibTransId="{81D85AA8-FB89-4979-9FB0-E99BAF6CB8F4}"/>
    <dgm:cxn modelId="{AA4B9F47-E455-E343-962F-0179CDD6AD53}" type="presOf" srcId="{90527200-CEF9-496D-882D-ACA3C267B834}" destId="{6D7F93EA-0763-CE44-A454-A13C1FEDE00C}" srcOrd="0" destOrd="0" presId="urn:microsoft.com/office/officeart/2005/8/layout/hierarchy1"/>
    <dgm:cxn modelId="{C0B0E48A-2452-8A47-B384-FA227A869323}" type="presOf" srcId="{4D5989B3-FB84-421E-A37C-C15155BB2600}" destId="{3D999847-C183-B04F-80E6-868346DCB3B2}" srcOrd="0" destOrd="0" presId="urn:microsoft.com/office/officeart/2005/8/layout/hierarchy1"/>
    <dgm:cxn modelId="{1BF7189C-89DF-4005-A002-4C65DA488BAA}" srcId="{C7A2234E-33DE-4BB9-87F8-2113EB5A4EE4}" destId="{4D5989B3-FB84-421E-A37C-C15155BB2600}" srcOrd="0" destOrd="0" parTransId="{B9675D62-8264-4979-B432-E83B436677AF}" sibTransId="{C66FF42F-F02E-457F-B206-22DAC4A4A10F}"/>
    <dgm:cxn modelId="{5F4929ED-DF47-2F4A-908B-B5BA65549D12}" type="presOf" srcId="{C7A2234E-33DE-4BB9-87F8-2113EB5A4EE4}" destId="{68D183CF-7F79-E840-9EC2-A896E2539CFD}" srcOrd="0" destOrd="0" presId="urn:microsoft.com/office/officeart/2005/8/layout/hierarchy1"/>
    <dgm:cxn modelId="{C8B9AF30-BC8D-DF40-99B7-11E134FC927E}" type="presParOf" srcId="{68D183CF-7F79-E840-9EC2-A896E2539CFD}" destId="{1A71BFBC-0128-9B41-9F1B-7F51774A7FF6}" srcOrd="0" destOrd="0" presId="urn:microsoft.com/office/officeart/2005/8/layout/hierarchy1"/>
    <dgm:cxn modelId="{6AAAF5D9-659D-CA4D-9F09-F3A61A9E8855}" type="presParOf" srcId="{1A71BFBC-0128-9B41-9F1B-7F51774A7FF6}" destId="{C6D06BF0-5794-EC41-94DC-B7281B91CEC4}" srcOrd="0" destOrd="0" presId="urn:microsoft.com/office/officeart/2005/8/layout/hierarchy1"/>
    <dgm:cxn modelId="{9638BDE7-6BB0-E244-8922-E6F77F1FDDA0}" type="presParOf" srcId="{C6D06BF0-5794-EC41-94DC-B7281B91CEC4}" destId="{47C83E94-DB75-8146-BCB2-F8ADF0B90100}" srcOrd="0" destOrd="0" presId="urn:microsoft.com/office/officeart/2005/8/layout/hierarchy1"/>
    <dgm:cxn modelId="{FCB44304-F365-F242-8A81-96BB357E0CFD}" type="presParOf" srcId="{C6D06BF0-5794-EC41-94DC-B7281B91CEC4}" destId="{3D999847-C183-B04F-80E6-868346DCB3B2}" srcOrd="1" destOrd="0" presId="urn:microsoft.com/office/officeart/2005/8/layout/hierarchy1"/>
    <dgm:cxn modelId="{60FB62F0-8E8A-2442-A26D-C161B81A89BF}" type="presParOf" srcId="{1A71BFBC-0128-9B41-9F1B-7F51774A7FF6}" destId="{D5378737-6A46-BC45-8E7E-B830AEF23DCD}" srcOrd="1" destOrd="0" presId="urn:microsoft.com/office/officeart/2005/8/layout/hierarchy1"/>
    <dgm:cxn modelId="{3FFD1D24-E8AE-424D-AC83-DA67FD9221C0}" type="presParOf" srcId="{68D183CF-7F79-E840-9EC2-A896E2539CFD}" destId="{E3B1DA60-80CB-0D48-A307-716E80DB60C3}" srcOrd="1" destOrd="0" presId="urn:microsoft.com/office/officeart/2005/8/layout/hierarchy1"/>
    <dgm:cxn modelId="{5953F6DB-8FAE-E34C-8A79-9DF1ACCB9BBF}" type="presParOf" srcId="{E3B1DA60-80CB-0D48-A307-716E80DB60C3}" destId="{C34F3B62-3BAA-6D43-BDED-2A91A8DAD4E3}" srcOrd="0" destOrd="0" presId="urn:microsoft.com/office/officeart/2005/8/layout/hierarchy1"/>
    <dgm:cxn modelId="{EB885DA8-449C-694F-B660-E85C267D88D8}" type="presParOf" srcId="{C34F3B62-3BAA-6D43-BDED-2A91A8DAD4E3}" destId="{FF315A29-BCDB-694B-941D-9FE68548AD30}" srcOrd="0" destOrd="0" presId="urn:microsoft.com/office/officeart/2005/8/layout/hierarchy1"/>
    <dgm:cxn modelId="{40115991-CC5D-7948-B8CF-5652B42282ED}" type="presParOf" srcId="{C34F3B62-3BAA-6D43-BDED-2A91A8DAD4E3}" destId="{6D7F93EA-0763-CE44-A454-A13C1FEDE00C}" srcOrd="1" destOrd="0" presId="urn:microsoft.com/office/officeart/2005/8/layout/hierarchy1"/>
    <dgm:cxn modelId="{ED6161E2-1B01-F744-8B64-B3526B042C3B}" type="presParOf" srcId="{E3B1DA60-80CB-0D48-A307-716E80DB60C3}" destId="{5F2A186E-8ACA-AA41-9A5B-29A511A0A33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C83E94-DB75-8146-BCB2-F8ADF0B90100}">
      <dsp:nvSpPr>
        <dsp:cNvPr id="0" name=""/>
        <dsp:cNvSpPr/>
      </dsp:nvSpPr>
      <dsp:spPr>
        <a:xfrm>
          <a:off x="1283" y="314546"/>
          <a:ext cx="4505585" cy="286104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999847-C183-B04F-80E6-868346DCB3B2}">
      <dsp:nvSpPr>
        <dsp:cNvPr id="0" name=""/>
        <dsp:cNvSpPr/>
      </dsp:nvSpPr>
      <dsp:spPr>
        <a:xfrm>
          <a:off x="501904" y="790136"/>
          <a:ext cx="4505585" cy="28610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Autoencoders</a:t>
          </a:r>
          <a:r>
            <a:rPr lang="en-US" sz="1600" kern="1200"/>
            <a:t>: </a:t>
          </a:r>
          <a:r>
            <a:rPr lang="ko-KR" sz="1600" kern="1200"/>
            <a:t>입력된 데이터를 압축하고</a:t>
          </a:r>
          <a:r>
            <a:rPr lang="en-US" sz="1600" kern="1200"/>
            <a:t>, </a:t>
          </a:r>
          <a:r>
            <a:rPr lang="ko-KR" sz="1600" kern="1200"/>
            <a:t>압축된 데이터를 바탕으로 원래의 데이터와 유사한 형태로 복원하는 신경망입니다</a:t>
          </a:r>
          <a:r>
            <a:rPr lang="en-US" sz="1600" kern="1200"/>
            <a:t>. </a:t>
          </a:r>
          <a:r>
            <a:rPr lang="ko-KR" sz="1600" kern="1200"/>
            <a:t>딥페이크에서는 특정 인물의 얼굴 특징을 학습하고 이를 변형하거나 다른 인물의 얼굴에 적용하여 실제처럼 보이는 합성 이미지를 생성하는 데 사용됩니다</a:t>
          </a:r>
          <a:r>
            <a:rPr lang="en-US" sz="1600" kern="1200"/>
            <a:t>.</a:t>
          </a:r>
        </a:p>
      </dsp:txBody>
      <dsp:txXfrm>
        <a:off x="585701" y="873933"/>
        <a:ext cx="4337991" cy="2693452"/>
      </dsp:txXfrm>
    </dsp:sp>
    <dsp:sp modelId="{FF315A29-BCDB-694B-941D-9FE68548AD30}">
      <dsp:nvSpPr>
        <dsp:cNvPr id="0" name=""/>
        <dsp:cNvSpPr/>
      </dsp:nvSpPr>
      <dsp:spPr>
        <a:xfrm>
          <a:off x="5508110" y="314546"/>
          <a:ext cx="4505585" cy="286104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7F93EA-0763-CE44-A454-A13C1FEDE00C}">
      <dsp:nvSpPr>
        <dsp:cNvPr id="0" name=""/>
        <dsp:cNvSpPr/>
      </dsp:nvSpPr>
      <dsp:spPr>
        <a:xfrm>
          <a:off x="6008730" y="790136"/>
          <a:ext cx="4505585" cy="28610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GANs</a:t>
          </a:r>
          <a:r>
            <a:rPr lang="en-US" sz="1600" kern="1200"/>
            <a:t> : </a:t>
          </a:r>
          <a:r>
            <a:rPr lang="ko-KR" sz="1600" kern="1200"/>
            <a:t>두 개의 신경망</a:t>
          </a:r>
          <a:r>
            <a:rPr lang="en-US" sz="1600" kern="1200"/>
            <a:t>, </a:t>
          </a:r>
          <a:r>
            <a:rPr lang="ko-KR" sz="1600" kern="1200"/>
            <a:t>즉 생성자와 판별자가 서로 경쟁하면서 학습하는 구조입니다</a:t>
          </a:r>
          <a:r>
            <a:rPr lang="en-US" sz="1600" kern="1200"/>
            <a:t>. </a:t>
          </a:r>
          <a:r>
            <a:rPr lang="ko-KR" sz="1600" kern="1200"/>
            <a:t>생성자는 진짜와 구분할 수 없는 가짜 이미지를 만들어내고</a:t>
          </a:r>
          <a:r>
            <a:rPr lang="en-US" sz="1600" kern="1200"/>
            <a:t>, </a:t>
          </a:r>
          <a:r>
            <a:rPr lang="ko-KR" sz="1600" kern="1200"/>
            <a:t>판별자는 이 이미지가 진짜인지 가짜인지를 판별하려고 합니다</a:t>
          </a:r>
          <a:r>
            <a:rPr lang="en-US" sz="1600" kern="1200"/>
            <a:t>. </a:t>
          </a:r>
          <a:r>
            <a:rPr lang="ko-KR" sz="1600" kern="1200"/>
            <a:t>이 과정을 통해 생성자는 점점 더 정교한 가짜 이미지를 생성할 수 있게 됩니다</a:t>
          </a:r>
          <a:r>
            <a:rPr lang="en-US" sz="1600" kern="1200"/>
            <a:t>.</a:t>
          </a:r>
        </a:p>
      </dsp:txBody>
      <dsp:txXfrm>
        <a:off x="6092527" y="873933"/>
        <a:ext cx="4337991" cy="26934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CFF6FC-5508-D93B-E754-CBF52C502D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FB8A61B-8CDF-C338-1F91-864D0FB59D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C3B83A-6C1C-0E33-4484-6BC815125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64FB1-7DA4-4CA9-8F6F-455AE54C5580}" type="datetimeFigureOut">
              <a:rPr lang="ko-KR" altLang="en-US" smtClean="0"/>
              <a:t>2024. 10. 14.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3901EB-D08E-B55E-A6C3-26FA3B464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DDD810-7499-E07D-D3A5-F08DA0EEC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3B025-3352-42AE-8DF0-F9092293E6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1145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972183-C112-DD82-9829-E5E995C26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510C141-3D77-8656-8AF3-2D97F99689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A30C78-C8F8-8F29-5E9E-37732BC5D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64FB1-7DA4-4CA9-8F6F-455AE54C5580}" type="datetimeFigureOut">
              <a:rPr lang="ko-KR" altLang="en-US" smtClean="0"/>
              <a:t>2024. 10. 14.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A1F1FF-F051-42FD-FE5D-5BA574E8B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805A6B-0062-8ABE-BD7D-CFEE7BB31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3B025-3352-42AE-8DF0-F9092293E6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8672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D9200BB-1E05-1D51-B7F5-F706EEF1FF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C42CFFB-FC83-5BA2-752E-05A83CE34D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8E674A-9FBE-835E-6235-8BBD8AB22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64FB1-7DA4-4CA9-8F6F-455AE54C5580}" type="datetimeFigureOut">
              <a:rPr lang="ko-KR" altLang="en-US" smtClean="0"/>
              <a:t>2024. 10. 14.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3696DB-09A6-6FD6-199E-A2ED9068E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8DC212-DEEC-3614-AFB2-097BCD6B4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3B025-3352-42AE-8DF0-F9092293E6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9865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9DBD2B-F86A-E88F-FD70-B9007B974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7455A6-FC30-FE33-D419-59B703ACBA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1E6B42-949C-813B-4AE9-46D015651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64FB1-7DA4-4CA9-8F6F-455AE54C5580}" type="datetimeFigureOut">
              <a:rPr lang="ko-KR" altLang="en-US" smtClean="0"/>
              <a:t>2024. 10. 14.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CBEF40-E0D1-58C3-006F-8C8E5C92A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C48683-C49E-969C-9306-989C800FB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3B025-3352-42AE-8DF0-F9092293E6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1010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1C6032-E727-3B2A-312F-2F2E92ED4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9BABD26-9B07-DB03-5DFF-5FD0390643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CED596-A42B-54A2-30B3-DDD7EA384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64FB1-7DA4-4CA9-8F6F-455AE54C5580}" type="datetimeFigureOut">
              <a:rPr lang="ko-KR" altLang="en-US" smtClean="0"/>
              <a:t>2024. 10. 14.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BDA4F8-6DA3-417B-AA75-CD2011DD2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B74788-597A-E390-7D2D-7608CFD7B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3B025-3352-42AE-8DF0-F9092293E6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7475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C161D3-599D-B7CE-AA8D-E301113B7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6316A2-01BE-83F4-7C54-D92B454D36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9754D4A-B8D3-80E5-7FB2-6FC0C255F7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9CB4CBF-5811-0F45-E7C6-F6D83428E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64FB1-7DA4-4CA9-8F6F-455AE54C5580}" type="datetimeFigureOut">
              <a:rPr lang="ko-KR" altLang="en-US" smtClean="0"/>
              <a:t>2024. 10. 14.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0BDFEBF-2BDC-47B8-8C05-DD6B4FC88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D830E45-767F-D963-4F88-54622B3A9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3B025-3352-42AE-8DF0-F9092293E6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7612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E4362-2D6C-FF73-69ED-AD9FEE292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303A0E-BF9C-EC2E-5347-88027B2A7C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036C02C-9D72-0650-038E-95D2D99557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B18792F-047E-9AB5-2B90-740A217F12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92F8E0A-F18A-D471-C7B3-2E113A62C4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7785690-6885-4967-3576-946622229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64FB1-7DA4-4CA9-8F6F-455AE54C5580}" type="datetimeFigureOut">
              <a:rPr lang="ko-KR" altLang="en-US" smtClean="0"/>
              <a:t>2024. 10. 14.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032FF7E-46AB-5C34-73A3-0EA0FD840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61E7786-7505-3923-B5EE-7B9CD31DE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3B025-3352-42AE-8DF0-F9092293E6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7916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285265-80F9-05BB-2E23-435FF2A75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1D8A06E-87FE-53FA-A972-103A29098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64FB1-7DA4-4CA9-8F6F-455AE54C5580}" type="datetimeFigureOut">
              <a:rPr lang="ko-KR" altLang="en-US" smtClean="0"/>
              <a:t>2024. 10. 14.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8DF924C-C793-0250-9A52-10FA5F520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F9839FD-E42D-B859-6026-D25A761F4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3B025-3352-42AE-8DF0-F9092293E6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5472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B7742A7-16B9-4A1A-9FEB-8F711C99B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64FB1-7DA4-4CA9-8F6F-455AE54C5580}" type="datetimeFigureOut">
              <a:rPr lang="ko-KR" altLang="en-US" smtClean="0"/>
              <a:t>2024. 10. 14.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B514514-C872-4E96-5DE1-8E2702398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8EE969D-8504-4F2B-2610-D37A5BD2D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3B025-3352-42AE-8DF0-F9092293E6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8562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BDA0E6-D55B-DFE4-243C-76CA43AA0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67D464-7F67-7F5A-A959-6B0EB5462A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ECB445C-F426-0364-5C81-3A0CACCABE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56BD644-EA98-3D76-F4E2-C0497E442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64FB1-7DA4-4CA9-8F6F-455AE54C5580}" type="datetimeFigureOut">
              <a:rPr lang="ko-KR" altLang="en-US" smtClean="0"/>
              <a:t>2024. 10. 14.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995D24B-98FB-026E-5FA9-B29FF372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979AAAE-76AC-4896-5831-63CCD4BA5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3B025-3352-42AE-8DF0-F9092293E6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5744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787391-2674-1298-EB57-CADA6D50D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6C7F776-C8A6-B85B-1C70-599A41D79F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30A5E99-BE0C-A893-1D48-E3C2230F5F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0638B17-52AD-C709-5AB2-F35FEC54C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64FB1-7DA4-4CA9-8F6F-455AE54C5580}" type="datetimeFigureOut">
              <a:rPr lang="ko-KR" altLang="en-US" smtClean="0"/>
              <a:t>2024. 10. 14.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F1FD9F3-8A5B-E4A4-E90B-70F2E7C68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6B40A19-180E-30F4-A11B-18BE68336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3B025-3352-42AE-8DF0-F9092293E6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3532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932B75F-7ACA-08CC-7B5F-CC3FFA9AC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8A181BE-858B-0D15-2616-D43F7D1D9B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A5823D-0A2B-AA67-6E9C-67AD3D56A0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AD64FB1-7DA4-4CA9-8F6F-455AE54C5580}" type="datetimeFigureOut">
              <a:rPr lang="ko-KR" altLang="en-US" smtClean="0"/>
              <a:t>2024. 10. 14.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E3CD1F-6984-46B9-2D87-C70FC06EEC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EEF483-FEB6-A2AD-E28A-1A726EF897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833B025-3352-42AE-8DF0-F9092293E6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067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0E_95DABAF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microsoft.com/office/2018/10/relationships/comments" Target="../comments/modernComment_110_A3E6012B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microsoft.com/office/2018/10/relationships/comments" Target="../comments/modernComment_104_957BAA5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E5EB39-060A-8F4F-B7D8-2D1E7564A3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84486" y="876178"/>
            <a:ext cx="8165122" cy="2387600"/>
          </a:xfrm>
        </p:spPr>
        <p:txBody>
          <a:bodyPr>
            <a:noAutofit/>
          </a:bodyPr>
          <a:lstStyle/>
          <a:p>
            <a:r>
              <a:rPr lang="en-US" altLang="ko-KR" sz="4800" b="1" dirty="0"/>
              <a:t>Deepfake</a:t>
            </a:r>
            <a:r>
              <a:rPr lang="ko-KR" altLang="en-US" sz="4800" b="1" dirty="0"/>
              <a:t>영상 </a:t>
            </a:r>
            <a:r>
              <a:rPr lang="ko-KR" altLang="en-US" sz="4800" b="1" dirty="0" err="1"/>
              <a:t>판별기</a:t>
            </a:r>
            <a:r>
              <a:rPr lang="ko-KR" altLang="en-US" sz="4800" b="1" dirty="0"/>
              <a:t> 생성</a:t>
            </a:r>
            <a:endParaRPr lang="ko-KR" altLang="en-US" sz="48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9025693-BFD5-8E46-A00E-72C3BB5A73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64745"/>
            <a:ext cx="9144000" cy="1655762"/>
          </a:xfrm>
        </p:spPr>
        <p:txBody>
          <a:bodyPr/>
          <a:lstStyle/>
          <a:p>
            <a:pPr algn="r"/>
            <a:r>
              <a:rPr lang="ko-KR" altLang="en-US" dirty="0"/>
              <a:t>김   준</a:t>
            </a:r>
            <a:endParaRPr lang="en-US" altLang="ko-KR" dirty="0"/>
          </a:p>
          <a:p>
            <a:pPr algn="r"/>
            <a:r>
              <a:rPr lang="ko-KR" altLang="en-US" dirty="0"/>
              <a:t>이준원</a:t>
            </a:r>
            <a:endParaRPr lang="en-US" altLang="ko-KR" dirty="0"/>
          </a:p>
          <a:p>
            <a:pPr algn="r"/>
            <a:r>
              <a:rPr lang="ko-KR" altLang="en-US" dirty="0" err="1"/>
              <a:t>신보비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5F1633-5B3F-0DA4-B067-BC999A5DC6B4}"/>
              </a:ext>
            </a:extLst>
          </p:cNvPr>
          <p:cNvSpPr txBox="1"/>
          <p:nvPr/>
        </p:nvSpPr>
        <p:spPr>
          <a:xfrm>
            <a:off x="172913" y="171149"/>
            <a:ext cx="117494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통계학과 딥러닝</a:t>
            </a:r>
            <a:r>
              <a:rPr lang="en-US" altLang="ko-KR" sz="1200" dirty="0"/>
              <a:t>PBL                                                                                                                                                                              2024.10.22.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5336694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3529E97A-97C3-40EA-8A04-5C02398D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877832"/>
          </a:xfrm>
          <a:custGeom>
            <a:avLst/>
            <a:gdLst>
              <a:gd name="connsiteX0" fmla="*/ 6789701 w 12192000"/>
              <a:gd name="connsiteY0" fmla="*/ 2809623 h 2877832"/>
              <a:gd name="connsiteX1" fmla="*/ 6788702 w 12192000"/>
              <a:gd name="connsiteY1" fmla="*/ 2809701 h 2877832"/>
              <a:gd name="connsiteX2" fmla="*/ 6788476 w 12192000"/>
              <a:gd name="connsiteY2" fmla="*/ 2810235 h 2877832"/>
              <a:gd name="connsiteX3" fmla="*/ 0 w 12192000"/>
              <a:gd name="connsiteY3" fmla="*/ 0 h 2877832"/>
              <a:gd name="connsiteX4" fmla="*/ 12192000 w 12192000"/>
              <a:gd name="connsiteY4" fmla="*/ 0 h 2877832"/>
              <a:gd name="connsiteX5" fmla="*/ 12192000 w 12192000"/>
              <a:gd name="connsiteY5" fmla="*/ 1915388 h 2877832"/>
              <a:gd name="connsiteX6" fmla="*/ 12061096 w 12192000"/>
              <a:gd name="connsiteY6" fmla="*/ 1954428 h 2877832"/>
              <a:gd name="connsiteX7" fmla="*/ 11676800 w 12192000"/>
              <a:gd name="connsiteY7" fmla="*/ 2058003 h 2877832"/>
              <a:gd name="connsiteX8" fmla="*/ 10425355 w 12192000"/>
              <a:gd name="connsiteY8" fmla="*/ 2341542 h 2877832"/>
              <a:gd name="connsiteX9" fmla="*/ 9424022 w 12192000"/>
              <a:gd name="connsiteY9" fmla="*/ 2516704 h 2877832"/>
              <a:gd name="connsiteX10" fmla="*/ 8458419 w 12192000"/>
              <a:gd name="connsiteY10" fmla="*/ 2650405 h 2877832"/>
              <a:gd name="connsiteX11" fmla="*/ 7715970 w 12192000"/>
              <a:gd name="connsiteY11" fmla="*/ 2730352 h 2877832"/>
              <a:gd name="connsiteX12" fmla="*/ 6951716 w 12192000"/>
              <a:gd name="connsiteY12" fmla="*/ 2796132 h 2877832"/>
              <a:gd name="connsiteX13" fmla="*/ 6936303 w 12192000"/>
              <a:gd name="connsiteY13" fmla="*/ 2798203 h 2877832"/>
              <a:gd name="connsiteX14" fmla="*/ 6790448 w 12192000"/>
              <a:gd name="connsiteY14" fmla="*/ 2809564 h 2877832"/>
              <a:gd name="connsiteX15" fmla="*/ 6799941 w 12192000"/>
              <a:gd name="connsiteY15" fmla="*/ 2811384 h 2877832"/>
              <a:gd name="connsiteX16" fmla="*/ 6835432 w 12192000"/>
              <a:gd name="connsiteY16" fmla="*/ 2809677 h 2877832"/>
              <a:gd name="connsiteX17" fmla="*/ 6884003 w 12192000"/>
              <a:gd name="connsiteY17" fmla="*/ 2806699 h 2877832"/>
              <a:gd name="connsiteX18" fmla="*/ 7578771 w 12192000"/>
              <a:gd name="connsiteY18" fmla="*/ 2774172 h 2877832"/>
              <a:gd name="connsiteX19" fmla="*/ 8623845 w 12192000"/>
              <a:gd name="connsiteY19" fmla="*/ 2687275 h 2877832"/>
              <a:gd name="connsiteX20" fmla="*/ 9479970 w 12192000"/>
              <a:gd name="connsiteY20" fmla="*/ 2583369 h 2877832"/>
              <a:gd name="connsiteX21" fmla="*/ 10629308 w 12192000"/>
              <a:gd name="connsiteY21" fmla="*/ 2389212 h 2877832"/>
              <a:gd name="connsiteX22" fmla="*/ 11998498 w 12192000"/>
              <a:gd name="connsiteY22" fmla="*/ 2063218 h 2877832"/>
              <a:gd name="connsiteX23" fmla="*/ 12192000 w 12192000"/>
              <a:gd name="connsiteY23" fmla="*/ 2006219 h 2877832"/>
              <a:gd name="connsiteX24" fmla="*/ 12192000 w 12192000"/>
              <a:gd name="connsiteY24" fmla="*/ 2060956 h 2877832"/>
              <a:gd name="connsiteX25" fmla="*/ 11829257 w 12192000"/>
              <a:gd name="connsiteY25" fmla="*/ 2166255 h 2877832"/>
              <a:gd name="connsiteX26" fmla="*/ 10939183 w 12192000"/>
              <a:gd name="connsiteY26" fmla="*/ 2380770 h 2877832"/>
              <a:gd name="connsiteX27" fmla="*/ 9985530 w 12192000"/>
              <a:gd name="connsiteY27" fmla="*/ 2560775 h 2877832"/>
              <a:gd name="connsiteX28" fmla="*/ 9186882 w 12192000"/>
              <a:gd name="connsiteY28" fmla="*/ 2676722 h 2877832"/>
              <a:gd name="connsiteX29" fmla="*/ 8578198 w 12192000"/>
              <a:gd name="connsiteY29" fmla="*/ 2746241 h 2877832"/>
              <a:gd name="connsiteX30" fmla="*/ 7864358 w 12192000"/>
              <a:gd name="connsiteY30" fmla="*/ 2807692 h 2877832"/>
              <a:gd name="connsiteX31" fmla="*/ 6935502 w 12192000"/>
              <a:gd name="connsiteY31" fmla="*/ 2859086 h 2877832"/>
              <a:gd name="connsiteX32" fmla="*/ 6477750 w 12192000"/>
              <a:gd name="connsiteY32" fmla="*/ 2872989 h 2877832"/>
              <a:gd name="connsiteX33" fmla="*/ 6362294 w 12192000"/>
              <a:gd name="connsiteY33" fmla="*/ 2877832 h 2877832"/>
              <a:gd name="connsiteX34" fmla="*/ 6057129 w 12192000"/>
              <a:gd name="connsiteY34" fmla="*/ 2877832 h 2877832"/>
              <a:gd name="connsiteX35" fmla="*/ 5977784 w 12192000"/>
              <a:gd name="connsiteY35" fmla="*/ 2873238 h 2877832"/>
              <a:gd name="connsiteX36" fmla="*/ 5265087 w 12192000"/>
              <a:gd name="connsiteY36" fmla="*/ 2836989 h 2877832"/>
              <a:gd name="connsiteX37" fmla="*/ 4346277 w 12192000"/>
              <a:gd name="connsiteY37" fmla="*/ 2774919 h 2877832"/>
              <a:gd name="connsiteX38" fmla="*/ 3373045 w 12192000"/>
              <a:gd name="connsiteY38" fmla="*/ 2676350 h 2877832"/>
              <a:gd name="connsiteX39" fmla="*/ 2362173 w 12192000"/>
              <a:gd name="connsiteY39" fmla="*/ 2557423 h 2877832"/>
              <a:gd name="connsiteX40" fmla="*/ 1233178 w 12192000"/>
              <a:gd name="connsiteY40" fmla="*/ 2384247 h 2877832"/>
              <a:gd name="connsiteX41" fmla="*/ 68500 w 12192000"/>
              <a:gd name="connsiteY41" fmla="*/ 2144540 h 2877832"/>
              <a:gd name="connsiteX42" fmla="*/ 0 w 12192000"/>
              <a:gd name="connsiteY42" fmla="*/ 2127185 h 2877832"/>
              <a:gd name="connsiteX43" fmla="*/ 0 w 12192000"/>
              <a:gd name="connsiteY43" fmla="*/ 2070696 h 2877832"/>
              <a:gd name="connsiteX44" fmla="*/ 72441 w 12192000"/>
              <a:gd name="connsiteY44" fmla="*/ 2089473 h 2877832"/>
              <a:gd name="connsiteX45" fmla="*/ 600716 w 12192000"/>
              <a:gd name="connsiteY45" fmla="*/ 2207843 h 2877832"/>
              <a:gd name="connsiteX46" fmla="*/ 1769512 w 12192000"/>
              <a:gd name="connsiteY46" fmla="*/ 2418011 h 2877832"/>
              <a:gd name="connsiteX47" fmla="*/ 2613554 w 12192000"/>
              <a:gd name="connsiteY47" fmla="*/ 2534953 h 2877832"/>
              <a:gd name="connsiteX48" fmla="*/ 2581134 w 12192000"/>
              <a:gd name="connsiteY48" fmla="*/ 2525022 h 2877832"/>
              <a:gd name="connsiteX49" fmla="*/ 1112635 w 12192000"/>
              <a:gd name="connsiteY49" fmla="*/ 2192325 h 2877832"/>
              <a:gd name="connsiteX50" fmla="*/ 420412 w 12192000"/>
              <a:gd name="connsiteY50" fmla="*/ 1992892 h 2877832"/>
              <a:gd name="connsiteX51" fmla="*/ 0 w 12192000"/>
              <a:gd name="connsiteY51" fmla="*/ 1853975 h 287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877832">
                <a:moveTo>
                  <a:pt x="6789701" y="2809623"/>
                </a:moveTo>
                <a:lnTo>
                  <a:pt x="6788702" y="2809701"/>
                </a:lnTo>
                <a:lnTo>
                  <a:pt x="6788476" y="281023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1915388"/>
                </a:lnTo>
                <a:lnTo>
                  <a:pt x="12061096" y="1954428"/>
                </a:lnTo>
                <a:cubicBezTo>
                  <a:pt x="11933500" y="1990642"/>
                  <a:pt x="11805390" y="2025171"/>
                  <a:pt x="11676800" y="2058003"/>
                </a:cubicBezTo>
                <a:cubicBezTo>
                  <a:pt x="11262789" y="2165510"/>
                  <a:pt x="10845343" y="2259112"/>
                  <a:pt x="10425355" y="2341542"/>
                </a:cubicBezTo>
                <a:cubicBezTo>
                  <a:pt x="10092810" y="2406753"/>
                  <a:pt x="9759033" y="2465150"/>
                  <a:pt x="9424022" y="2516704"/>
                </a:cubicBezTo>
                <a:cubicBezTo>
                  <a:pt x="9102997" y="2566361"/>
                  <a:pt x="8781133" y="2610928"/>
                  <a:pt x="8458419" y="2650405"/>
                </a:cubicBezTo>
                <a:cubicBezTo>
                  <a:pt x="8211360" y="2680571"/>
                  <a:pt x="7963792" y="2706144"/>
                  <a:pt x="7715970" y="2730352"/>
                </a:cubicBezTo>
                <a:lnTo>
                  <a:pt x="6951716" y="2796132"/>
                </a:lnTo>
                <a:lnTo>
                  <a:pt x="6936303" y="2798203"/>
                </a:lnTo>
                <a:lnTo>
                  <a:pt x="6790448" y="2809564"/>
                </a:lnTo>
                <a:lnTo>
                  <a:pt x="6799941" y="2811384"/>
                </a:lnTo>
                <a:cubicBezTo>
                  <a:pt x="6811623" y="2811850"/>
                  <a:pt x="6823734" y="2809677"/>
                  <a:pt x="6835432" y="2809677"/>
                </a:cubicBezTo>
                <a:cubicBezTo>
                  <a:pt x="6851580" y="2809677"/>
                  <a:pt x="6867729" y="2807070"/>
                  <a:pt x="6884003" y="2806699"/>
                </a:cubicBezTo>
                <a:cubicBezTo>
                  <a:pt x="7115805" y="2801237"/>
                  <a:pt x="7347351" y="2789070"/>
                  <a:pt x="7578771" y="2774172"/>
                </a:cubicBezTo>
                <a:cubicBezTo>
                  <a:pt x="7927552" y="2751704"/>
                  <a:pt x="8276080" y="2723525"/>
                  <a:pt x="8623845" y="2687275"/>
                </a:cubicBezTo>
                <a:cubicBezTo>
                  <a:pt x="8909939" y="2657977"/>
                  <a:pt x="9195310" y="2623342"/>
                  <a:pt x="9479970" y="2583369"/>
                </a:cubicBezTo>
                <a:cubicBezTo>
                  <a:pt x="9864901" y="2528995"/>
                  <a:pt x="10248014" y="2464281"/>
                  <a:pt x="10629308" y="2389212"/>
                </a:cubicBezTo>
                <a:cubicBezTo>
                  <a:pt x="11090114" y="2298092"/>
                  <a:pt x="11546975" y="2190586"/>
                  <a:pt x="11998498" y="2063218"/>
                </a:cubicBezTo>
                <a:lnTo>
                  <a:pt x="12192000" y="2006219"/>
                </a:lnTo>
                <a:lnTo>
                  <a:pt x="12192000" y="2060956"/>
                </a:lnTo>
                <a:lnTo>
                  <a:pt x="11829257" y="2166255"/>
                </a:lnTo>
                <a:cubicBezTo>
                  <a:pt x="11534769" y="2245952"/>
                  <a:pt x="11238120" y="2316838"/>
                  <a:pt x="10939183" y="2380770"/>
                </a:cubicBezTo>
                <a:cubicBezTo>
                  <a:pt x="10622824" y="2448552"/>
                  <a:pt x="10304941" y="2508549"/>
                  <a:pt x="9985530" y="2560775"/>
                </a:cubicBezTo>
                <a:cubicBezTo>
                  <a:pt x="9720036" y="2604224"/>
                  <a:pt x="9453814" y="2642869"/>
                  <a:pt x="9186882" y="2676722"/>
                </a:cubicBezTo>
                <a:cubicBezTo>
                  <a:pt x="8984197" y="2702296"/>
                  <a:pt x="8781514" y="2726379"/>
                  <a:pt x="8578198" y="2746241"/>
                </a:cubicBezTo>
                <a:cubicBezTo>
                  <a:pt x="8340547" y="2768961"/>
                  <a:pt x="8102644" y="2790436"/>
                  <a:pt x="7864358" y="2807692"/>
                </a:cubicBezTo>
                <a:cubicBezTo>
                  <a:pt x="7554994" y="2830036"/>
                  <a:pt x="7245502" y="2847914"/>
                  <a:pt x="6935502" y="2859086"/>
                </a:cubicBezTo>
                <a:cubicBezTo>
                  <a:pt x="6782917" y="2864549"/>
                  <a:pt x="6630334" y="2868397"/>
                  <a:pt x="6477750" y="2872989"/>
                </a:cubicBezTo>
                <a:cubicBezTo>
                  <a:pt x="6439195" y="2870905"/>
                  <a:pt x="6400529" y="2872530"/>
                  <a:pt x="6362294" y="2877832"/>
                </a:cubicBezTo>
                <a:lnTo>
                  <a:pt x="6057129" y="2877832"/>
                </a:lnTo>
                <a:lnTo>
                  <a:pt x="5977784" y="2873238"/>
                </a:lnTo>
                <a:cubicBezTo>
                  <a:pt x="5740261" y="2860825"/>
                  <a:pt x="5502739" y="2847046"/>
                  <a:pt x="5265087" y="2836989"/>
                </a:cubicBezTo>
                <a:cubicBezTo>
                  <a:pt x="4958267" y="2824573"/>
                  <a:pt x="4651826" y="2804093"/>
                  <a:pt x="4346277" y="2774919"/>
                </a:cubicBezTo>
                <a:cubicBezTo>
                  <a:pt x="4021654" y="2744007"/>
                  <a:pt x="3697795" y="2709372"/>
                  <a:pt x="3373045" y="2676350"/>
                </a:cubicBezTo>
                <a:cubicBezTo>
                  <a:pt x="3035412" y="2642088"/>
                  <a:pt x="2698456" y="2602449"/>
                  <a:pt x="2362173" y="2557423"/>
                </a:cubicBezTo>
                <a:cubicBezTo>
                  <a:pt x="1984692" y="2507270"/>
                  <a:pt x="1608364" y="2449544"/>
                  <a:pt x="1233178" y="2384247"/>
                </a:cubicBezTo>
                <a:cubicBezTo>
                  <a:pt x="842181" y="2315534"/>
                  <a:pt x="453758" y="2237046"/>
                  <a:pt x="68500" y="2144540"/>
                </a:cubicBezTo>
                <a:lnTo>
                  <a:pt x="0" y="2127185"/>
                </a:lnTo>
                <a:lnTo>
                  <a:pt x="0" y="2070696"/>
                </a:lnTo>
                <a:lnTo>
                  <a:pt x="72441" y="2089473"/>
                </a:lnTo>
                <a:cubicBezTo>
                  <a:pt x="247961" y="2131651"/>
                  <a:pt x="424164" y="2170911"/>
                  <a:pt x="600716" y="2207843"/>
                </a:cubicBezTo>
                <a:cubicBezTo>
                  <a:pt x="988279" y="2288657"/>
                  <a:pt x="1378133" y="2357555"/>
                  <a:pt x="1769512" y="2418011"/>
                </a:cubicBezTo>
                <a:cubicBezTo>
                  <a:pt x="2052426" y="2461587"/>
                  <a:pt x="2335725" y="2501684"/>
                  <a:pt x="2613554" y="2534953"/>
                </a:cubicBezTo>
                <a:cubicBezTo>
                  <a:pt x="2605544" y="2537560"/>
                  <a:pt x="2594611" y="2527504"/>
                  <a:pt x="2581134" y="2525022"/>
                </a:cubicBezTo>
                <a:cubicBezTo>
                  <a:pt x="2087178" y="2433070"/>
                  <a:pt x="1597684" y="2322177"/>
                  <a:pt x="1112635" y="2192325"/>
                </a:cubicBezTo>
                <a:cubicBezTo>
                  <a:pt x="880453" y="2130254"/>
                  <a:pt x="649713" y="2063776"/>
                  <a:pt x="420412" y="1992892"/>
                </a:cubicBezTo>
                <a:lnTo>
                  <a:pt x="0" y="1853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343D72A-85E4-C687-F003-37D1FDCE5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0936"/>
            <a:ext cx="3599688" cy="1463040"/>
          </a:xfrm>
        </p:spPr>
        <p:txBody>
          <a:bodyPr anchor="ctr">
            <a:normAutofit/>
          </a:bodyPr>
          <a:lstStyle/>
          <a:p>
            <a:r>
              <a:rPr lang="ko-KR" altLang="en-US" sz="4800">
                <a:solidFill>
                  <a:srgbClr val="FFFFFF"/>
                </a:solidFill>
              </a:rPr>
              <a:t>데이터 설명</a:t>
            </a:r>
          </a:p>
        </p:txBody>
      </p:sp>
      <p:sp>
        <p:nvSpPr>
          <p:cNvPr id="28" name="sketch line">
            <a:extLst>
              <a:ext uri="{FF2B5EF4-FFF2-40B4-BE49-F238E27FC236}">
                <a16:creationId xmlns:a16="http://schemas.microsoft.com/office/drawing/2014/main" id="{59FA8C2E-A5A7-4490-927A-7CD58343ED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353312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E01206-DC8F-F9A1-0C13-3E008B92A6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4462" y="630936"/>
            <a:ext cx="7074409" cy="1463040"/>
          </a:xfrm>
        </p:spPr>
        <p:txBody>
          <a:bodyPr anchor="ctr">
            <a:normAutofit/>
          </a:bodyPr>
          <a:lstStyle/>
          <a:p>
            <a:r>
              <a:rPr lang="en-US" altLang="ko-KR" sz="1700">
                <a:solidFill>
                  <a:srgbClr val="FFFFFF"/>
                </a:solidFill>
              </a:rPr>
              <a:t>filename- </a:t>
            </a:r>
            <a:r>
              <a:rPr lang="ko-KR" altLang="en-US" sz="1700">
                <a:solidFill>
                  <a:srgbClr val="FFFFFF"/>
                </a:solidFill>
              </a:rPr>
              <a:t>비디오의 파일 이름</a:t>
            </a:r>
          </a:p>
          <a:p>
            <a:r>
              <a:rPr lang="en-US" altLang="ko-KR" sz="1700">
                <a:solidFill>
                  <a:srgbClr val="FFFFFF"/>
                </a:solidFill>
              </a:rPr>
              <a:t>label- REAL(</a:t>
            </a:r>
            <a:r>
              <a:rPr lang="ko-KR" altLang="en-US" sz="1700">
                <a:solidFill>
                  <a:srgbClr val="FFFFFF"/>
                </a:solidFill>
              </a:rPr>
              <a:t>진짜</a:t>
            </a:r>
            <a:r>
              <a:rPr lang="en-US" altLang="ko-KR" sz="1700">
                <a:solidFill>
                  <a:srgbClr val="FFFFFF"/>
                </a:solidFill>
              </a:rPr>
              <a:t>) </a:t>
            </a:r>
            <a:r>
              <a:rPr lang="ko-KR" altLang="en-US" sz="1700">
                <a:solidFill>
                  <a:srgbClr val="FFFFFF"/>
                </a:solidFill>
              </a:rPr>
              <a:t>또는 </a:t>
            </a:r>
            <a:r>
              <a:rPr lang="en-US" altLang="ko-KR" sz="1700">
                <a:solidFill>
                  <a:srgbClr val="FFFFFF"/>
                </a:solidFill>
              </a:rPr>
              <a:t>FAKE(</a:t>
            </a:r>
            <a:r>
              <a:rPr lang="ko-KR" altLang="en-US" sz="1700">
                <a:solidFill>
                  <a:srgbClr val="FFFFFF"/>
                </a:solidFill>
              </a:rPr>
              <a:t>가짜</a:t>
            </a:r>
            <a:r>
              <a:rPr lang="en-US" altLang="ko-KR" sz="1700">
                <a:solidFill>
                  <a:srgbClr val="FFFFFF"/>
                </a:solidFill>
              </a:rPr>
              <a:t>) </a:t>
            </a:r>
          </a:p>
          <a:p>
            <a:r>
              <a:rPr lang="en-US" altLang="ko-KR" sz="1700">
                <a:solidFill>
                  <a:srgbClr val="FFFFFF"/>
                </a:solidFill>
              </a:rPr>
              <a:t>original- </a:t>
            </a:r>
            <a:r>
              <a:rPr lang="ko-KR" altLang="en-US" sz="1700">
                <a:solidFill>
                  <a:srgbClr val="FFFFFF"/>
                </a:solidFill>
              </a:rPr>
              <a:t>가짜 영상의 원본 영상 정보 </a:t>
            </a:r>
            <a:endParaRPr lang="en-US" altLang="ko-KR" sz="1700">
              <a:solidFill>
                <a:srgbClr val="FFFFFF"/>
              </a:solidFill>
            </a:endParaRPr>
          </a:p>
          <a:p>
            <a:r>
              <a:rPr lang="en-US" altLang="ko-KR" sz="1700">
                <a:solidFill>
                  <a:srgbClr val="FFFFFF"/>
                </a:solidFill>
              </a:rPr>
              <a:t>split- </a:t>
            </a:r>
            <a:r>
              <a:rPr lang="ko-KR" altLang="en-US" sz="1700">
                <a:solidFill>
                  <a:srgbClr val="FFFFFF"/>
                </a:solidFill>
              </a:rPr>
              <a:t>데이터 분할 정보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D7643D1-DA73-D5B5-9F82-084F2556B46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50401"/>
          <a:stretch/>
        </p:blipFill>
        <p:spPr>
          <a:xfrm>
            <a:off x="630936" y="3568622"/>
            <a:ext cx="10917936" cy="2084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2607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7AA3BD5-6036-B4F4-372F-B260B2ED1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554" y="1461359"/>
            <a:ext cx="3549207" cy="4064628"/>
          </a:xfrm>
        </p:spPr>
        <p:txBody>
          <a:bodyPr>
            <a:normAutofit/>
          </a:bodyPr>
          <a:lstStyle/>
          <a:p>
            <a:r>
              <a:rPr lang="ko-KR" altLang="en-US" sz="4000" dirty="0">
                <a:solidFill>
                  <a:srgbClr val="FFFFFF"/>
                </a:solidFill>
              </a:rPr>
              <a:t>모델 아키텍처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A6BABA-E6ED-3437-9988-83DF266666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0153" y="1526033"/>
            <a:ext cx="5536397" cy="3935281"/>
          </a:xfrm>
        </p:spPr>
        <p:txBody>
          <a:bodyPr>
            <a:normAutofit/>
          </a:bodyPr>
          <a:lstStyle/>
          <a:p>
            <a:r>
              <a:rPr lang="en-US" altLang="ko-KR" sz="2600" i="0">
                <a:effectLst/>
                <a:latin typeface="zeitung"/>
              </a:rPr>
              <a:t>CNN(</a:t>
            </a:r>
            <a:r>
              <a:rPr lang="ko-KR" altLang="en-US" sz="2600" i="0" err="1">
                <a:effectLst/>
                <a:latin typeface="zeitung"/>
              </a:rPr>
              <a:t>합성곱</a:t>
            </a:r>
            <a:r>
              <a:rPr lang="ko-KR" altLang="en-US" sz="2600" i="0">
                <a:effectLst/>
                <a:latin typeface="zeitung"/>
              </a:rPr>
              <a:t> 신경망</a:t>
            </a:r>
            <a:r>
              <a:rPr lang="en-US" altLang="ko-KR" sz="2600" i="0">
                <a:effectLst/>
                <a:latin typeface="zeitung"/>
              </a:rPr>
              <a:t>)</a:t>
            </a:r>
            <a:r>
              <a:rPr lang="ko-KR" altLang="en-US" sz="2600" i="0">
                <a:effectLst/>
                <a:latin typeface="zeitung"/>
              </a:rPr>
              <a:t>을 사용하여 이미지</a:t>
            </a:r>
            <a:r>
              <a:rPr lang="en-US" altLang="ko-KR" sz="2600" i="0">
                <a:effectLst/>
                <a:latin typeface="zeitung"/>
              </a:rPr>
              <a:t>(</a:t>
            </a:r>
            <a:r>
              <a:rPr lang="ko-KR" altLang="en-US" sz="2600" i="0">
                <a:effectLst/>
                <a:latin typeface="zeitung"/>
              </a:rPr>
              <a:t>프레임</a:t>
            </a:r>
            <a:r>
              <a:rPr lang="en-US" altLang="ko-KR" sz="2600" i="0">
                <a:effectLst/>
                <a:latin typeface="zeitung"/>
              </a:rPr>
              <a:t>)</a:t>
            </a:r>
            <a:r>
              <a:rPr lang="ko-KR" altLang="en-US" sz="2600" i="0">
                <a:effectLst/>
                <a:latin typeface="zeitung"/>
              </a:rPr>
              <a:t>를 분석</a:t>
            </a:r>
            <a:endParaRPr lang="en-US" altLang="ko-KR" sz="2600" i="0">
              <a:effectLst/>
              <a:latin typeface="zeitung"/>
            </a:endParaRPr>
          </a:p>
          <a:p>
            <a:r>
              <a:rPr lang="ko-KR" altLang="en-US" sz="2600" i="0">
                <a:effectLst/>
                <a:latin typeface="zeitung"/>
              </a:rPr>
              <a:t>성능을 높이기 위해 </a:t>
            </a:r>
            <a:r>
              <a:rPr lang="en-US" altLang="ko-KR" sz="2600" i="0" err="1">
                <a:effectLst/>
                <a:latin typeface="zeitung"/>
              </a:rPr>
              <a:t>XceptionNet</a:t>
            </a:r>
            <a:r>
              <a:rPr lang="en-US" altLang="ko-KR" sz="2600" i="0">
                <a:effectLst/>
                <a:latin typeface="zeitung"/>
              </a:rPr>
              <a:t>, </a:t>
            </a:r>
            <a:r>
              <a:rPr lang="en-US" altLang="ko-KR" sz="2600" i="0" err="1">
                <a:effectLst/>
                <a:latin typeface="zeitung"/>
              </a:rPr>
              <a:t>ResNet</a:t>
            </a:r>
            <a:r>
              <a:rPr lang="ko-KR" altLang="en-US" sz="2600" i="0">
                <a:effectLst/>
                <a:latin typeface="zeitung"/>
              </a:rPr>
              <a:t>과 같은 사전 학습된 모델을 사용한 후 이를 </a:t>
            </a:r>
            <a:r>
              <a:rPr lang="ko-KR" altLang="en-US" sz="2600" i="0" err="1">
                <a:effectLst/>
                <a:latin typeface="zeitung"/>
              </a:rPr>
              <a:t>딥페이크</a:t>
            </a:r>
            <a:r>
              <a:rPr lang="ko-KR" altLang="en-US" sz="2600" i="0">
                <a:effectLst/>
                <a:latin typeface="zeitung"/>
              </a:rPr>
              <a:t> 분류에 맞게 미세 조정</a:t>
            </a:r>
            <a:r>
              <a:rPr lang="en-US" altLang="ko-KR" sz="2600" i="0">
                <a:effectLst/>
                <a:latin typeface="zeitung"/>
              </a:rPr>
              <a:t>(fine-tuning)</a:t>
            </a:r>
            <a:r>
              <a:rPr lang="ko-KR" altLang="en-US" sz="2600" i="0">
                <a:effectLst/>
                <a:latin typeface="zeitung"/>
              </a:rPr>
              <a:t>할 수 있습니다</a:t>
            </a:r>
            <a:r>
              <a:rPr lang="en-US" altLang="ko-KR" sz="2600" i="0">
                <a:effectLst/>
                <a:latin typeface="zeitung"/>
              </a:rPr>
              <a:t>.</a:t>
            </a:r>
          </a:p>
          <a:p>
            <a:r>
              <a:rPr lang="ko-KR" altLang="en-US" sz="2600" i="0">
                <a:effectLst/>
                <a:latin typeface="zeitung"/>
              </a:rPr>
              <a:t>수집한 프레임들을 실시간으로 처리하며</a:t>
            </a:r>
            <a:r>
              <a:rPr lang="en-US" altLang="ko-KR" sz="2600" i="0">
                <a:effectLst/>
                <a:latin typeface="zeitung"/>
              </a:rPr>
              <a:t>, </a:t>
            </a:r>
            <a:r>
              <a:rPr lang="ko-KR" altLang="en-US" sz="2600" i="0">
                <a:effectLst/>
                <a:latin typeface="zeitung"/>
              </a:rPr>
              <a:t>이 데이터에 대해 </a:t>
            </a:r>
            <a:r>
              <a:rPr lang="en-US" altLang="ko-KR" sz="2600" i="0">
                <a:effectLst/>
                <a:latin typeface="zeitung"/>
              </a:rPr>
              <a:t>CNN</a:t>
            </a:r>
            <a:r>
              <a:rPr lang="ko-KR" altLang="en-US" sz="2600" i="0">
                <a:effectLst/>
                <a:latin typeface="zeitung"/>
              </a:rPr>
              <a:t>을 학습시킵니다</a:t>
            </a:r>
            <a:r>
              <a:rPr lang="en-US" altLang="ko-KR" sz="2600" i="0">
                <a:effectLst/>
                <a:latin typeface="zeitung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1906962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6534076-365D-12CC-DF06-654E845D8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ko-KR" altLang="en-US">
                <a:solidFill>
                  <a:srgbClr val="FFFFFF"/>
                </a:solidFill>
              </a:rPr>
              <a:t>어려운 점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768560-14B3-91B6-3941-977495B06A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ko-KR" altLang="en-US" dirty="0"/>
              <a:t>시간적 일관성 </a:t>
            </a:r>
            <a:r>
              <a:rPr lang="en-US" altLang="ko-KR" dirty="0"/>
              <a:t>- </a:t>
            </a:r>
            <a:r>
              <a:rPr lang="ko-KR" altLang="en-US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연속 프레임 분석</a:t>
            </a:r>
            <a:endParaRPr lang="ko-KR" altLang="en-US"/>
          </a:p>
          <a:p>
            <a:r>
              <a:rPr lang="ko-KR" altLang="en-US" dirty="0"/>
              <a:t>실시간 탐지의 어려움 </a:t>
            </a:r>
            <a:r>
              <a:rPr lang="en-US" altLang="ko-KR" dirty="0"/>
              <a:t>- </a:t>
            </a:r>
            <a:r>
              <a:rPr lang="ko-KR" altLang="en-US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실시간 처리</a:t>
            </a:r>
            <a:endParaRPr lang="ko-KR" altLang="en-US"/>
          </a:p>
          <a:p>
            <a:r>
              <a:rPr lang="ko-KR" altLang="en-US" dirty="0"/>
              <a:t>일반화 문제 </a:t>
            </a:r>
            <a:r>
              <a:rPr lang="en-US" altLang="ko-KR" dirty="0"/>
              <a:t>- </a:t>
            </a:r>
            <a:r>
              <a:rPr lang="ko-KR" altLang="en-US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도메인 적응</a:t>
            </a:r>
            <a:endParaRPr lang="ko-KR" altLang="en-US"/>
          </a:p>
          <a:p>
            <a:r>
              <a:rPr lang="ko-KR" altLang="en-US" dirty="0"/>
              <a:t>적응형 공격 </a:t>
            </a:r>
            <a:r>
              <a:rPr lang="en-US" altLang="ko-KR" dirty="0"/>
              <a:t>- </a:t>
            </a:r>
            <a:r>
              <a:rPr lang="ko-KR" altLang="en-US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적응형 </a:t>
            </a:r>
            <a:r>
              <a:rPr lang="ko-KR" altLang="en-US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딥페이크</a:t>
            </a:r>
            <a:endParaRPr lang="ko-KR" altLang="en-US"/>
          </a:p>
          <a:p>
            <a:r>
              <a:rPr lang="ko-KR" altLang="en-US" dirty="0"/>
              <a:t>데이터 부족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14139893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6">
            <a:extLst>
              <a:ext uri="{FF2B5EF4-FFF2-40B4-BE49-F238E27FC236}">
                <a16:creationId xmlns:a16="http://schemas.microsoft.com/office/drawing/2014/main" id="{4E1BEB12-92AF-4445-98AD-4C7756E7C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8">
            <a:extLst>
              <a:ext uri="{FF2B5EF4-FFF2-40B4-BE49-F238E27FC236}">
                <a16:creationId xmlns:a16="http://schemas.microsoft.com/office/drawing/2014/main" id="{D0522C2C-7B5C-48A7-A969-03941E5D2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69476" y="220196"/>
            <a:ext cx="9422524" cy="6637806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Oval 12">
            <a:extLst>
              <a:ext uri="{FF2B5EF4-FFF2-40B4-BE49-F238E27FC236}">
                <a16:creationId xmlns:a16="http://schemas.microsoft.com/office/drawing/2014/main" id="{D6EE29F2-D77F-4BD0-A20B-334D316A1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09800" y="2099696"/>
            <a:ext cx="1942241" cy="188955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Arc 14">
            <a:extLst>
              <a:ext uri="{FF2B5EF4-FFF2-40B4-BE49-F238E27FC236}">
                <a16:creationId xmlns:a16="http://schemas.microsoft.com/office/drawing/2014/main" id="{22D09ED2-868F-42C6-866E-F92E0CEF3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520172">
            <a:off x="1613162" y="1492572"/>
            <a:ext cx="2987899" cy="2987899"/>
          </a:xfrm>
          <a:prstGeom prst="arc">
            <a:avLst>
              <a:gd name="adj1" fmla="val 14455503"/>
              <a:gd name="adj2" fmla="val 227775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8D9DEC0-6169-6B04-1171-5D46C1692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38600" y="1939159"/>
            <a:ext cx="7644627" cy="2751086"/>
          </a:xfrm>
        </p:spPr>
        <p:txBody>
          <a:bodyPr>
            <a:normAutofit/>
          </a:bodyPr>
          <a:lstStyle/>
          <a:p>
            <a:pPr algn="r"/>
            <a:r>
              <a:rPr lang="en-US" altLang="ko-KR" b="1"/>
              <a:t>Thank you…</a:t>
            </a:r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1711541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8EB599B-49E9-7B0F-3859-596B07979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ko-KR" altLang="en-US" dirty="0">
                <a:solidFill>
                  <a:srgbClr val="FFFFFF"/>
                </a:solidFill>
              </a:rPr>
              <a:t>주제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DDFD8E-4B15-02F7-08BB-25DE445DCB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7186527" cy="5585619"/>
          </a:xfrm>
        </p:spPr>
        <p:txBody>
          <a:bodyPr anchor="ctr">
            <a:normAutofit/>
          </a:bodyPr>
          <a:lstStyle/>
          <a:p>
            <a:r>
              <a:rPr lang="ko-KR" altLang="en-US" dirty="0"/>
              <a:t>특정 비디오가 </a:t>
            </a:r>
            <a:r>
              <a:rPr lang="ko-KR" altLang="en-US" dirty="0" err="1"/>
              <a:t>딥페이크인지</a:t>
            </a:r>
            <a:r>
              <a:rPr lang="ko-KR" altLang="en-US" dirty="0"/>
              <a:t> 아닌지 예측하는 것</a:t>
            </a:r>
            <a:endParaRPr lang="en-US" altLang="ko-KR" dirty="0"/>
          </a:p>
          <a:p>
            <a:r>
              <a:rPr lang="ko-KR" altLang="en-US" dirty="0" err="1"/>
              <a:t>딥페이크는</a:t>
            </a:r>
            <a:r>
              <a:rPr lang="ko-KR" altLang="en-US" dirty="0"/>
              <a:t> 얼굴 또는 음성 </a:t>
            </a:r>
            <a:r>
              <a:rPr lang="ko-KR" altLang="en-US" dirty="0" err="1"/>
              <a:t>스왑</a:t>
            </a:r>
            <a:r>
              <a:rPr lang="en-US" altLang="ko-KR" dirty="0"/>
              <a:t>(</a:t>
            </a:r>
            <a:r>
              <a:rPr lang="ko-KR" altLang="en-US" dirty="0"/>
              <a:t>또는 둘 다</a:t>
            </a:r>
            <a:r>
              <a:rPr lang="en-US" altLang="ko-KR" dirty="0"/>
              <a:t>)</a:t>
            </a:r>
            <a:r>
              <a:rPr lang="ko-KR" altLang="en-US" dirty="0"/>
              <a:t>일 수 있습니다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훈련 데이터에서 이는 열에 문자열 </a:t>
            </a:r>
            <a:r>
              <a:rPr lang="en-US" altLang="ko-KR" dirty="0"/>
              <a:t>"REAL" </a:t>
            </a:r>
            <a:r>
              <a:rPr lang="ko-KR" altLang="en-US" dirty="0"/>
              <a:t>또는 </a:t>
            </a:r>
            <a:r>
              <a:rPr lang="en-US" altLang="ko-KR" dirty="0"/>
              <a:t>"FAKE"</a:t>
            </a:r>
            <a:r>
              <a:rPr lang="ko-KR" altLang="en-US" dirty="0"/>
              <a:t>로 표시</a:t>
            </a:r>
            <a:endParaRPr lang="en-US" altLang="ko-KR" dirty="0"/>
          </a:p>
          <a:p>
            <a:r>
              <a:rPr lang="ko-KR" altLang="en-US" dirty="0"/>
              <a:t>최종적으로 비디오가 가짜일 확률을 예측</a:t>
            </a:r>
          </a:p>
        </p:txBody>
      </p:sp>
    </p:spTree>
    <p:extLst>
      <p:ext uri="{BB962C8B-B14F-4D97-AF65-F5344CB8AC3E}">
        <p14:creationId xmlns:p14="http://schemas.microsoft.com/office/powerpoint/2010/main" val="4163797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EB4A642-1A2C-AB1E-E4CF-129DD3C9F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ko-KR" altLang="en-US">
                <a:solidFill>
                  <a:srgbClr val="FFFFFF"/>
                </a:solidFill>
              </a:rPr>
              <a:t>딥페이크란</a:t>
            </a:r>
            <a:r>
              <a:rPr lang="en-US" altLang="ko-KR">
                <a:solidFill>
                  <a:srgbClr val="FFFFFF"/>
                </a:solidFill>
              </a:rPr>
              <a:t>?</a:t>
            </a:r>
            <a:endParaRPr lang="ko-KR" altLang="en-US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EB8115-E839-8F19-9EAE-98313CE8F4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ko-KR" altLang="en-US" b="0" i="0" err="1">
                <a:effectLst/>
                <a:latin typeface="Noto Sans" panose="020B0502040504020204" pitchFamily="34" charset="0"/>
              </a:rPr>
              <a:t>딥페이크</a:t>
            </a:r>
            <a:r>
              <a:rPr lang="en-US" altLang="ko-KR" b="0" i="0">
                <a:effectLst/>
                <a:latin typeface="Noto Sans" panose="020B0502040504020204" pitchFamily="34" charset="0"/>
              </a:rPr>
              <a:t>(deepfake)</a:t>
            </a:r>
            <a:r>
              <a:rPr lang="ko-KR" altLang="en-US" b="0" i="0">
                <a:effectLst/>
                <a:latin typeface="Noto Sans" panose="020B0502040504020204" pitchFamily="34" charset="0"/>
              </a:rPr>
              <a:t>는 </a:t>
            </a:r>
            <a:r>
              <a:rPr lang="en-US" altLang="ko-KR" b="0" i="0">
                <a:effectLst/>
                <a:latin typeface="Noto Sans" panose="020B0502040504020204" pitchFamily="34" charset="0"/>
              </a:rPr>
              <a:t>"deep learning"</a:t>
            </a:r>
            <a:r>
              <a:rPr lang="ko-KR" altLang="en-US" b="0" i="0">
                <a:effectLst/>
                <a:latin typeface="Noto Sans" panose="020B0502040504020204" pitchFamily="34" charset="0"/>
              </a:rPr>
              <a:t>과 </a:t>
            </a:r>
            <a:r>
              <a:rPr lang="en-US" altLang="ko-KR" b="0" i="0">
                <a:effectLst/>
                <a:latin typeface="Noto Sans" panose="020B0502040504020204" pitchFamily="34" charset="0"/>
              </a:rPr>
              <a:t>"fake"</a:t>
            </a:r>
            <a:r>
              <a:rPr lang="ko-KR" altLang="en-US" b="0" i="0">
                <a:effectLst/>
                <a:latin typeface="Noto Sans" panose="020B0502040504020204" pitchFamily="34" charset="0"/>
              </a:rPr>
              <a:t>의 합성어로</a:t>
            </a:r>
            <a:r>
              <a:rPr lang="en-US" altLang="ko-KR" b="0" i="0">
                <a:effectLst/>
                <a:latin typeface="Noto Sans" panose="020B0502040504020204" pitchFamily="34" charset="0"/>
              </a:rPr>
              <a:t>, </a:t>
            </a:r>
            <a:r>
              <a:rPr lang="ko-KR" altLang="en-US" b="0" i="0">
                <a:effectLst/>
                <a:latin typeface="Noto Sans" panose="020B0502040504020204" pitchFamily="34" charset="0"/>
              </a:rPr>
              <a:t>인공지능 기술을 사용하여 현실에 존재하지 않는 것이나 발생한 적이 없는 사건을 이미지</a:t>
            </a:r>
            <a:r>
              <a:rPr lang="en-US" altLang="ko-KR" b="0" i="0">
                <a:effectLst/>
                <a:latin typeface="Noto Sans" panose="020B0502040504020204" pitchFamily="34" charset="0"/>
              </a:rPr>
              <a:t>, </a:t>
            </a:r>
            <a:r>
              <a:rPr lang="ko-KR" altLang="en-US" b="0" i="0">
                <a:effectLst/>
                <a:latin typeface="Noto Sans" panose="020B0502040504020204" pitchFamily="34" charset="0"/>
              </a:rPr>
              <a:t>비디오</a:t>
            </a:r>
            <a:r>
              <a:rPr lang="en-US" altLang="ko-KR" b="0" i="0">
                <a:effectLst/>
                <a:latin typeface="Noto Sans" panose="020B0502040504020204" pitchFamily="34" charset="0"/>
              </a:rPr>
              <a:t>, </a:t>
            </a:r>
            <a:r>
              <a:rPr lang="ko-KR" altLang="en-US" b="0" i="0">
                <a:effectLst/>
                <a:latin typeface="Noto Sans" panose="020B0502040504020204" pitchFamily="34" charset="0"/>
              </a:rPr>
              <a:t>오디오 등을 합성하여 만들어냅니다</a:t>
            </a:r>
            <a:r>
              <a:rPr lang="en-US" altLang="ko-KR" b="0" i="0">
                <a:effectLst/>
                <a:latin typeface="Noto Sans" panose="020B0502040504020204" pitchFamily="34" charset="0"/>
              </a:rPr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5312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218A00-1659-F7F9-B1CB-1B427C760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09902"/>
            <a:ext cx="6924026" cy="91397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kumimoji="1" lang="ko-KR" altLang="en-US" sz="2700" dirty="0" err="1">
                <a:solidFill>
                  <a:srgbClr val="FFFFFF"/>
                </a:solidFill>
              </a:rPr>
              <a:t>딥페이크</a:t>
            </a:r>
            <a:r>
              <a:rPr kumimoji="1" lang="ko-KR" altLang="en-US" sz="2700" dirty="0">
                <a:solidFill>
                  <a:srgbClr val="FFFFFF"/>
                </a:solidFill>
              </a:rPr>
              <a:t> 기술의 특징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0B056E6-D07F-1C04-AC48-29ABA3E0E3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984330"/>
            <a:ext cx="11321142" cy="5245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9520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A9D4D6-49F0-91F6-755D-4E6EA796CF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629F13-7F15-B861-D59A-48AC61C68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09902"/>
            <a:ext cx="6924026" cy="91397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kumimoji="1" lang="ko-KR" altLang="en-US" sz="2700" dirty="0" err="1">
                <a:solidFill>
                  <a:srgbClr val="FFFFFF"/>
                </a:solidFill>
              </a:rPr>
              <a:t>딥페이크</a:t>
            </a:r>
            <a:r>
              <a:rPr kumimoji="1" lang="ko-KR" altLang="en-US" sz="2700" dirty="0">
                <a:solidFill>
                  <a:srgbClr val="FFFFFF"/>
                </a:solidFill>
              </a:rPr>
              <a:t> 기술의 특징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72A87A2-348B-C4B6-CEB0-13222C09D1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757" y="638341"/>
            <a:ext cx="11288486" cy="5349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759787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76906711-0AFB-47DD-A4B6-4E94B38B8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AA91F649-894C-41F6-A21D-3D1AC558E9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877832"/>
          </a:xfrm>
          <a:custGeom>
            <a:avLst/>
            <a:gdLst>
              <a:gd name="connsiteX0" fmla="*/ 6789701 w 12192000"/>
              <a:gd name="connsiteY0" fmla="*/ 2809623 h 2877832"/>
              <a:gd name="connsiteX1" fmla="*/ 6788702 w 12192000"/>
              <a:gd name="connsiteY1" fmla="*/ 2809701 h 2877832"/>
              <a:gd name="connsiteX2" fmla="*/ 6788476 w 12192000"/>
              <a:gd name="connsiteY2" fmla="*/ 2810235 h 2877832"/>
              <a:gd name="connsiteX3" fmla="*/ 0 w 12192000"/>
              <a:gd name="connsiteY3" fmla="*/ 0 h 2877832"/>
              <a:gd name="connsiteX4" fmla="*/ 12192000 w 12192000"/>
              <a:gd name="connsiteY4" fmla="*/ 0 h 2877832"/>
              <a:gd name="connsiteX5" fmla="*/ 12192000 w 12192000"/>
              <a:gd name="connsiteY5" fmla="*/ 1915388 h 2877832"/>
              <a:gd name="connsiteX6" fmla="*/ 12061096 w 12192000"/>
              <a:gd name="connsiteY6" fmla="*/ 1954428 h 2877832"/>
              <a:gd name="connsiteX7" fmla="*/ 11676800 w 12192000"/>
              <a:gd name="connsiteY7" fmla="*/ 2058003 h 2877832"/>
              <a:gd name="connsiteX8" fmla="*/ 10425355 w 12192000"/>
              <a:gd name="connsiteY8" fmla="*/ 2341542 h 2877832"/>
              <a:gd name="connsiteX9" fmla="*/ 9424022 w 12192000"/>
              <a:gd name="connsiteY9" fmla="*/ 2516704 h 2877832"/>
              <a:gd name="connsiteX10" fmla="*/ 8458419 w 12192000"/>
              <a:gd name="connsiteY10" fmla="*/ 2650405 h 2877832"/>
              <a:gd name="connsiteX11" fmla="*/ 7715970 w 12192000"/>
              <a:gd name="connsiteY11" fmla="*/ 2730352 h 2877832"/>
              <a:gd name="connsiteX12" fmla="*/ 6951716 w 12192000"/>
              <a:gd name="connsiteY12" fmla="*/ 2796132 h 2877832"/>
              <a:gd name="connsiteX13" fmla="*/ 6936303 w 12192000"/>
              <a:gd name="connsiteY13" fmla="*/ 2798203 h 2877832"/>
              <a:gd name="connsiteX14" fmla="*/ 6790448 w 12192000"/>
              <a:gd name="connsiteY14" fmla="*/ 2809564 h 2877832"/>
              <a:gd name="connsiteX15" fmla="*/ 6799941 w 12192000"/>
              <a:gd name="connsiteY15" fmla="*/ 2811384 h 2877832"/>
              <a:gd name="connsiteX16" fmla="*/ 6835432 w 12192000"/>
              <a:gd name="connsiteY16" fmla="*/ 2809677 h 2877832"/>
              <a:gd name="connsiteX17" fmla="*/ 6884003 w 12192000"/>
              <a:gd name="connsiteY17" fmla="*/ 2806699 h 2877832"/>
              <a:gd name="connsiteX18" fmla="*/ 7578771 w 12192000"/>
              <a:gd name="connsiteY18" fmla="*/ 2774172 h 2877832"/>
              <a:gd name="connsiteX19" fmla="*/ 8623845 w 12192000"/>
              <a:gd name="connsiteY19" fmla="*/ 2687275 h 2877832"/>
              <a:gd name="connsiteX20" fmla="*/ 9479970 w 12192000"/>
              <a:gd name="connsiteY20" fmla="*/ 2583369 h 2877832"/>
              <a:gd name="connsiteX21" fmla="*/ 10629308 w 12192000"/>
              <a:gd name="connsiteY21" fmla="*/ 2389212 h 2877832"/>
              <a:gd name="connsiteX22" fmla="*/ 11998498 w 12192000"/>
              <a:gd name="connsiteY22" fmla="*/ 2063218 h 2877832"/>
              <a:gd name="connsiteX23" fmla="*/ 12192000 w 12192000"/>
              <a:gd name="connsiteY23" fmla="*/ 2006219 h 2877832"/>
              <a:gd name="connsiteX24" fmla="*/ 12192000 w 12192000"/>
              <a:gd name="connsiteY24" fmla="*/ 2060956 h 2877832"/>
              <a:gd name="connsiteX25" fmla="*/ 11829257 w 12192000"/>
              <a:gd name="connsiteY25" fmla="*/ 2166255 h 2877832"/>
              <a:gd name="connsiteX26" fmla="*/ 10939183 w 12192000"/>
              <a:gd name="connsiteY26" fmla="*/ 2380770 h 2877832"/>
              <a:gd name="connsiteX27" fmla="*/ 9985530 w 12192000"/>
              <a:gd name="connsiteY27" fmla="*/ 2560775 h 2877832"/>
              <a:gd name="connsiteX28" fmla="*/ 9186882 w 12192000"/>
              <a:gd name="connsiteY28" fmla="*/ 2676722 h 2877832"/>
              <a:gd name="connsiteX29" fmla="*/ 8578198 w 12192000"/>
              <a:gd name="connsiteY29" fmla="*/ 2746241 h 2877832"/>
              <a:gd name="connsiteX30" fmla="*/ 7864358 w 12192000"/>
              <a:gd name="connsiteY30" fmla="*/ 2807692 h 2877832"/>
              <a:gd name="connsiteX31" fmla="*/ 6935502 w 12192000"/>
              <a:gd name="connsiteY31" fmla="*/ 2859086 h 2877832"/>
              <a:gd name="connsiteX32" fmla="*/ 6477750 w 12192000"/>
              <a:gd name="connsiteY32" fmla="*/ 2872989 h 2877832"/>
              <a:gd name="connsiteX33" fmla="*/ 6362294 w 12192000"/>
              <a:gd name="connsiteY33" fmla="*/ 2877832 h 2877832"/>
              <a:gd name="connsiteX34" fmla="*/ 6057129 w 12192000"/>
              <a:gd name="connsiteY34" fmla="*/ 2877832 h 2877832"/>
              <a:gd name="connsiteX35" fmla="*/ 5977784 w 12192000"/>
              <a:gd name="connsiteY35" fmla="*/ 2873238 h 2877832"/>
              <a:gd name="connsiteX36" fmla="*/ 5265087 w 12192000"/>
              <a:gd name="connsiteY36" fmla="*/ 2836989 h 2877832"/>
              <a:gd name="connsiteX37" fmla="*/ 4346277 w 12192000"/>
              <a:gd name="connsiteY37" fmla="*/ 2774919 h 2877832"/>
              <a:gd name="connsiteX38" fmla="*/ 3373045 w 12192000"/>
              <a:gd name="connsiteY38" fmla="*/ 2676350 h 2877832"/>
              <a:gd name="connsiteX39" fmla="*/ 2362173 w 12192000"/>
              <a:gd name="connsiteY39" fmla="*/ 2557423 h 2877832"/>
              <a:gd name="connsiteX40" fmla="*/ 1233178 w 12192000"/>
              <a:gd name="connsiteY40" fmla="*/ 2384247 h 2877832"/>
              <a:gd name="connsiteX41" fmla="*/ 68500 w 12192000"/>
              <a:gd name="connsiteY41" fmla="*/ 2144540 h 2877832"/>
              <a:gd name="connsiteX42" fmla="*/ 0 w 12192000"/>
              <a:gd name="connsiteY42" fmla="*/ 2127185 h 2877832"/>
              <a:gd name="connsiteX43" fmla="*/ 0 w 12192000"/>
              <a:gd name="connsiteY43" fmla="*/ 2070696 h 2877832"/>
              <a:gd name="connsiteX44" fmla="*/ 72441 w 12192000"/>
              <a:gd name="connsiteY44" fmla="*/ 2089473 h 2877832"/>
              <a:gd name="connsiteX45" fmla="*/ 600716 w 12192000"/>
              <a:gd name="connsiteY45" fmla="*/ 2207843 h 2877832"/>
              <a:gd name="connsiteX46" fmla="*/ 1769512 w 12192000"/>
              <a:gd name="connsiteY46" fmla="*/ 2418011 h 2877832"/>
              <a:gd name="connsiteX47" fmla="*/ 2613554 w 12192000"/>
              <a:gd name="connsiteY47" fmla="*/ 2534953 h 2877832"/>
              <a:gd name="connsiteX48" fmla="*/ 2581134 w 12192000"/>
              <a:gd name="connsiteY48" fmla="*/ 2525022 h 2877832"/>
              <a:gd name="connsiteX49" fmla="*/ 1112635 w 12192000"/>
              <a:gd name="connsiteY49" fmla="*/ 2192325 h 2877832"/>
              <a:gd name="connsiteX50" fmla="*/ 420412 w 12192000"/>
              <a:gd name="connsiteY50" fmla="*/ 1992892 h 2877832"/>
              <a:gd name="connsiteX51" fmla="*/ 0 w 12192000"/>
              <a:gd name="connsiteY51" fmla="*/ 1853975 h 287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877832">
                <a:moveTo>
                  <a:pt x="6789701" y="2809623"/>
                </a:moveTo>
                <a:lnTo>
                  <a:pt x="6788702" y="2809701"/>
                </a:lnTo>
                <a:lnTo>
                  <a:pt x="6788476" y="281023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1915388"/>
                </a:lnTo>
                <a:lnTo>
                  <a:pt x="12061096" y="1954428"/>
                </a:lnTo>
                <a:cubicBezTo>
                  <a:pt x="11933500" y="1990642"/>
                  <a:pt x="11805390" y="2025171"/>
                  <a:pt x="11676800" y="2058003"/>
                </a:cubicBezTo>
                <a:cubicBezTo>
                  <a:pt x="11262789" y="2165510"/>
                  <a:pt x="10845343" y="2259112"/>
                  <a:pt x="10425355" y="2341542"/>
                </a:cubicBezTo>
                <a:cubicBezTo>
                  <a:pt x="10092810" y="2406753"/>
                  <a:pt x="9759033" y="2465150"/>
                  <a:pt x="9424022" y="2516704"/>
                </a:cubicBezTo>
                <a:cubicBezTo>
                  <a:pt x="9102997" y="2566361"/>
                  <a:pt x="8781133" y="2610928"/>
                  <a:pt x="8458419" y="2650405"/>
                </a:cubicBezTo>
                <a:cubicBezTo>
                  <a:pt x="8211360" y="2680571"/>
                  <a:pt x="7963792" y="2706144"/>
                  <a:pt x="7715970" y="2730352"/>
                </a:cubicBezTo>
                <a:lnTo>
                  <a:pt x="6951716" y="2796132"/>
                </a:lnTo>
                <a:lnTo>
                  <a:pt x="6936303" y="2798203"/>
                </a:lnTo>
                <a:lnTo>
                  <a:pt x="6790448" y="2809564"/>
                </a:lnTo>
                <a:lnTo>
                  <a:pt x="6799941" y="2811384"/>
                </a:lnTo>
                <a:cubicBezTo>
                  <a:pt x="6811623" y="2811850"/>
                  <a:pt x="6823734" y="2809677"/>
                  <a:pt x="6835432" y="2809677"/>
                </a:cubicBezTo>
                <a:cubicBezTo>
                  <a:pt x="6851580" y="2809677"/>
                  <a:pt x="6867729" y="2807070"/>
                  <a:pt x="6884003" y="2806699"/>
                </a:cubicBezTo>
                <a:cubicBezTo>
                  <a:pt x="7115805" y="2801237"/>
                  <a:pt x="7347351" y="2789070"/>
                  <a:pt x="7578771" y="2774172"/>
                </a:cubicBezTo>
                <a:cubicBezTo>
                  <a:pt x="7927552" y="2751704"/>
                  <a:pt x="8276080" y="2723525"/>
                  <a:pt x="8623845" y="2687275"/>
                </a:cubicBezTo>
                <a:cubicBezTo>
                  <a:pt x="8909939" y="2657977"/>
                  <a:pt x="9195310" y="2623342"/>
                  <a:pt x="9479970" y="2583369"/>
                </a:cubicBezTo>
                <a:cubicBezTo>
                  <a:pt x="9864901" y="2528995"/>
                  <a:pt x="10248014" y="2464281"/>
                  <a:pt x="10629308" y="2389212"/>
                </a:cubicBezTo>
                <a:cubicBezTo>
                  <a:pt x="11090114" y="2298092"/>
                  <a:pt x="11546975" y="2190586"/>
                  <a:pt x="11998498" y="2063218"/>
                </a:cubicBezTo>
                <a:lnTo>
                  <a:pt x="12192000" y="2006219"/>
                </a:lnTo>
                <a:lnTo>
                  <a:pt x="12192000" y="2060956"/>
                </a:lnTo>
                <a:lnTo>
                  <a:pt x="11829257" y="2166255"/>
                </a:lnTo>
                <a:cubicBezTo>
                  <a:pt x="11534769" y="2245952"/>
                  <a:pt x="11238120" y="2316838"/>
                  <a:pt x="10939183" y="2380770"/>
                </a:cubicBezTo>
                <a:cubicBezTo>
                  <a:pt x="10622824" y="2448552"/>
                  <a:pt x="10304941" y="2508549"/>
                  <a:pt x="9985530" y="2560775"/>
                </a:cubicBezTo>
                <a:cubicBezTo>
                  <a:pt x="9720036" y="2604224"/>
                  <a:pt x="9453814" y="2642869"/>
                  <a:pt x="9186882" y="2676722"/>
                </a:cubicBezTo>
                <a:cubicBezTo>
                  <a:pt x="8984197" y="2702296"/>
                  <a:pt x="8781514" y="2726379"/>
                  <a:pt x="8578198" y="2746241"/>
                </a:cubicBezTo>
                <a:cubicBezTo>
                  <a:pt x="8340547" y="2768961"/>
                  <a:pt x="8102644" y="2790436"/>
                  <a:pt x="7864358" y="2807692"/>
                </a:cubicBezTo>
                <a:cubicBezTo>
                  <a:pt x="7554994" y="2830036"/>
                  <a:pt x="7245502" y="2847914"/>
                  <a:pt x="6935502" y="2859086"/>
                </a:cubicBezTo>
                <a:cubicBezTo>
                  <a:pt x="6782917" y="2864549"/>
                  <a:pt x="6630334" y="2868397"/>
                  <a:pt x="6477750" y="2872989"/>
                </a:cubicBezTo>
                <a:cubicBezTo>
                  <a:pt x="6439195" y="2870905"/>
                  <a:pt x="6400529" y="2872530"/>
                  <a:pt x="6362294" y="2877832"/>
                </a:cubicBezTo>
                <a:lnTo>
                  <a:pt x="6057129" y="2877832"/>
                </a:lnTo>
                <a:lnTo>
                  <a:pt x="5977784" y="2873238"/>
                </a:lnTo>
                <a:cubicBezTo>
                  <a:pt x="5740261" y="2860825"/>
                  <a:pt x="5502739" y="2847046"/>
                  <a:pt x="5265087" y="2836989"/>
                </a:cubicBezTo>
                <a:cubicBezTo>
                  <a:pt x="4958267" y="2824573"/>
                  <a:pt x="4651826" y="2804093"/>
                  <a:pt x="4346277" y="2774919"/>
                </a:cubicBezTo>
                <a:cubicBezTo>
                  <a:pt x="4021654" y="2744007"/>
                  <a:pt x="3697795" y="2709372"/>
                  <a:pt x="3373045" y="2676350"/>
                </a:cubicBezTo>
                <a:cubicBezTo>
                  <a:pt x="3035412" y="2642088"/>
                  <a:pt x="2698456" y="2602449"/>
                  <a:pt x="2362173" y="2557423"/>
                </a:cubicBezTo>
                <a:cubicBezTo>
                  <a:pt x="1984692" y="2507270"/>
                  <a:pt x="1608364" y="2449544"/>
                  <a:pt x="1233178" y="2384247"/>
                </a:cubicBezTo>
                <a:cubicBezTo>
                  <a:pt x="842181" y="2315534"/>
                  <a:pt x="453758" y="2237046"/>
                  <a:pt x="68500" y="2144540"/>
                </a:cubicBezTo>
                <a:lnTo>
                  <a:pt x="0" y="2127185"/>
                </a:lnTo>
                <a:lnTo>
                  <a:pt x="0" y="2070696"/>
                </a:lnTo>
                <a:lnTo>
                  <a:pt x="72441" y="2089473"/>
                </a:lnTo>
                <a:cubicBezTo>
                  <a:pt x="247961" y="2131651"/>
                  <a:pt x="424164" y="2170911"/>
                  <a:pt x="600716" y="2207843"/>
                </a:cubicBezTo>
                <a:cubicBezTo>
                  <a:pt x="988279" y="2288657"/>
                  <a:pt x="1378133" y="2357555"/>
                  <a:pt x="1769512" y="2418011"/>
                </a:cubicBezTo>
                <a:cubicBezTo>
                  <a:pt x="2052426" y="2461587"/>
                  <a:pt x="2335725" y="2501684"/>
                  <a:pt x="2613554" y="2534953"/>
                </a:cubicBezTo>
                <a:cubicBezTo>
                  <a:pt x="2605544" y="2537560"/>
                  <a:pt x="2594611" y="2527504"/>
                  <a:pt x="2581134" y="2525022"/>
                </a:cubicBezTo>
                <a:cubicBezTo>
                  <a:pt x="2087178" y="2433070"/>
                  <a:pt x="1597684" y="2322177"/>
                  <a:pt x="1112635" y="2192325"/>
                </a:cubicBezTo>
                <a:cubicBezTo>
                  <a:pt x="880453" y="2130254"/>
                  <a:pt x="649713" y="2063776"/>
                  <a:pt x="420412" y="1992892"/>
                </a:cubicBezTo>
                <a:lnTo>
                  <a:pt x="0" y="1853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04B3212-E379-2ED1-89E6-91C1C949B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390525"/>
            <a:ext cx="10909640" cy="151030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ko-KR" altLang="en-US" sz="6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예시 </a:t>
            </a:r>
            <a:r>
              <a:rPr lang="en-US" altLang="ko-KR" sz="6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- Attestiv</a:t>
            </a:r>
          </a:p>
        </p:txBody>
      </p:sp>
      <p:sp>
        <p:nvSpPr>
          <p:cNvPr id="30" name="sketch line">
            <a:extLst>
              <a:ext uri="{FF2B5EF4-FFF2-40B4-BE49-F238E27FC236}">
                <a16:creationId xmlns:a16="http://schemas.microsoft.com/office/drawing/2014/main" id="{56037404-66BD-46B5-9323-1B53131967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1753266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38100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3ED08EA-2388-4C62-880E-566A0214AB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8336" y="3067050"/>
            <a:ext cx="8752279" cy="3019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909717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7EC99A3-5047-D4A5-839D-35055956B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074" y="1396686"/>
            <a:ext cx="3240506" cy="4064628"/>
          </a:xfrm>
        </p:spPr>
        <p:txBody>
          <a:bodyPr>
            <a:normAutofit/>
          </a:bodyPr>
          <a:lstStyle/>
          <a:p>
            <a:r>
              <a:rPr lang="en-US" altLang="ko-KR">
                <a:solidFill>
                  <a:srgbClr val="FFFFFF"/>
                </a:solidFill>
              </a:rPr>
              <a:t>AI</a:t>
            </a:r>
            <a:r>
              <a:rPr lang="ko-KR" altLang="en-US">
                <a:solidFill>
                  <a:srgbClr val="FFFFFF"/>
                </a:solidFill>
              </a:rPr>
              <a:t>기반 탐지 기술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EE9F47-DCF2-9377-2EE5-9981D23E7D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0153" y="1526033"/>
            <a:ext cx="5536397" cy="3935281"/>
          </a:xfrm>
        </p:spPr>
        <p:txBody>
          <a:bodyPr>
            <a:normAutofit/>
          </a:bodyPr>
          <a:lstStyle/>
          <a:p>
            <a:r>
              <a:rPr lang="ko-KR" altLang="en-US" sz="1800" b="0" i="0">
                <a:effectLst/>
                <a:latin typeface="Noto Sans" panose="020B0502040504020204" pitchFamily="34" charset="0"/>
              </a:rPr>
              <a:t>영상의 </a:t>
            </a:r>
            <a:r>
              <a:rPr lang="ko-KR" altLang="en-US" sz="1800" b="0" i="0">
                <a:effectLst/>
                <a:highlight>
                  <a:srgbClr val="FFFF00"/>
                </a:highlight>
                <a:latin typeface="Noto Sans" panose="020B0502040504020204" pitchFamily="34" charset="0"/>
              </a:rPr>
              <a:t>픽셀 이상</a:t>
            </a:r>
            <a:r>
              <a:rPr lang="en-US" altLang="ko-KR" sz="1800" b="0" i="0">
                <a:effectLst/>
                <a:highlight>
                  <a:srgbClr val="FFFF00"/>
                </a:highlight>
                <a:latin typeface="Noto Sans" panose="020B0502040504020204" pitchFamily="34" charset="0"/>
              </a:rPr>
              <a:t>, </a:t>
            </a:r>
            <a:r>
              <a:rPr lang="ko-KR" altLang="en-US" sz="1800" b="0" i="0">
                <a:effectLst/>
                <a:highlight>
                  <a:srgbClr val="FFFF00"/>
                </a:highlight>
                <a:latin typeface="Noto Sans" panose="020B0502040504020204" pitchFamily="34" charset="0"/>
              </a:rPr>
              <a:t>비정상적인 움직임</a:t>
            </a:r>
            <a:r>
              <a:rPr lang="en-US" altLang="ko-KR" sz="1800" b="0" i="0">
                <a:effectLst/>
                <a:highlight>
                  <a:srgbClr val="FFFF00"/>
                </a:highlight>
                <a:latin typeface="Noto Sans" panose="020B0502040504020204" pitchFamily="34" charset="0"/>
              </a:rPr>
              <a:t>, </a:t>
            </a:r>
            <a:r>
              <a:rPr lang="ko-KR" altLang="en-US" sz="1800" b="0" i="0">
                <a:effectLst/>
                <a:highlight>
                  <a:srgbClr val="FFFF00"/>
                </a:highlight>
                <a:latin typeface="Noto Sans" panose="020B0502040504020204" pitchFamily="34" charset="0"/>
              </a:rPr>
              <a:t>음성 합성의 불일치</a:t>
            </a:r>
            <a:r>
              <a:rPr lang="ko-KR" altLang="en-US" sz="1800" b="0" i="0">
                <a:effectLst/>
                <a:latin typeface="Noto Sans" panose="020B0502040504020204" pitchFamily="34" charset="0"/>
              </a:rPr>
              <a:t>를 감지하여 </a:t>
            </a:r>
            <a:r>
              <a:rPr lang="ko-KR" altLang="en-US" sz="1800" b="0" i="0" err="1">
                <a:effectLst/>
                <a:latin typeface="Noto Sans" panose="020B0502040504020204" pitchFamily="34" charset="0"/>
              </a:rPr>
              <a:t>딥페이크</a:t>
            </a:r>
            <a:r>
              <a:rPr lang="ko-KR" altLang="en-US" sz="1800" b="0" i="0">
                <a:effectLst/>
                <a:latin typeface="Noto Sans" panose="020B0502040504020204" pitchFamily="34" charset="0"/>
              </a:rPr>
              <a:t> 여부를 판별합니다</a:t>
            </a:r>
            <a:r>
              <a:rPr lang="en-US" altLang="ko-KR" sz="1800" b="0" i="0">
                <a:effectLst/>
                <a:latin typeface="Noto Sans" panose="020B0502040504020204" pitchFamily="34" charset="0"/>
              </a:rPr>
              <a:t>. </a:t>
            </a:r>
            <a:endParaRPr lang="en-US" altLang="ko-KR" sz="1800">
              <a:latin typeface="Noto Sans" panose="020B0502040504020204" pitchFamily="34" charset="0"/>
            </a:endParaRPr>
          </a:p>
          <a:p>
            <a:r>
              <a:rPr lang="en-US" altLang="ko-KR" sz="1800" b="0" i="0">
                <a:effectLst/>
                <a:latin typeface="Noto Sans" panose="020B0502040504020204" pitchFamily="34" charset="0"/>
              </a:rPr>
              <a:t>CNN</a:t>
            </a:r>
            <a:r>
              <a:rPr lang="ko-KR" altLang="en-US" sz="1800" b="0" i="0">
                <a:effectLst/>
                <a:latin typeface="Noto Sans" panose="020B0502040504020204" pitchFamily="34" charset="0"/>
              </a:rPr>
              <a:t>기반 탐지특징 맵 추출</a:t>
            </a:r>
            <a:r>
              <a:rPr lang="en-US" altLang="ko-KR" sz="1800" b="0" i="0">
                <a:effectLst/>
                <a:latin typeface="Noto Sans" panose="020B0502040504020204" pitchFamily="34" charset="0"/>
              </a:rPr>
              <a:t>: </a:t>
            </a:r>
            <a:br>
              <a:rPr lang="en-US" altLang="ko-KR" sz="1800" b="0" i="0">
                <a:effectLst/>
                <a:latin typeface="Noto Sans" panose="020B0502040504020204" pitchFamily="34" charset="0"/>
              </a:rPr>
            </a:br>
            <a:r>
              <a:rPr lang="ko-KR" altLang="en-US" sz="1800" b="0" i="0">
                <a:effectLst/>
                <a:latin typeface="Noto Sans" panose="020B0502040504020204" pitchFamily="34" charset="0"/>
              </a:rPr>
              <a:t>실제 영상과 </a:t>
            </a:r>
            <a:r>
              <a:rPr lang="ko-KR" altLang="en-US" sz="1800" b="0" i="0" err="1">
                <a:effectLst/>
                <a:latin typeface="Noto Sans" panose="020B0502040504020204" pitchFamily="34" charset="0"/>
              </a:rPr>
              <a:t>딥페이크</a:t>
            </a:r>
            <a:r>
              <a:rPr lang="ko-KR" altLang="en-US" sz="1800" b="0" i="0">
                <a:effectLst/>
                <a:latin typeface="Noto Sans" panose="020B0502040504020204" pitchFamily="34" charset="0"/>
              </a:rPr>
              <a:t> 영상에서 나타나는 미세한 차이를 특징으로 학습한 후</a:t>
            </a:r>
            <a:r>
              <a:rPr lang="en-US" altLang="ko-KR" sz="1800" b="0" i="0">
                <a:effectLst/>
                <a:latin typeface="Noto Sans" panose="020B0502040504020204" pitchFamily="34" charset="0"/>
              </a:rPr>
              <a:t>, </a:t>
            </a:r>
            <a:r>
              <a:rPr lang="ko-KR" altLang="en-US" sz="1800" b="0" i="0">
                <a:effectLst/>
                <a:latin typeface="Noto Sans" panose="020B0502040504020204" pitchFamily="34" charset="0"/>
              </a:rPr>
              <a:t>이를 기반으로 영상이 합성된 것인지 여부를 판단할 수 있습니다</a:t>
            </a:r>
            <a:r>
              <a:rPr lang="en-US" altLang="ko-KR" sz="1800" b="0" i="0">
                <a:effectLst/>
                <a:latin typeface="Noto Sans" panose="020B0502040504020204" pitchFamily="34" charset="0"/>
              </a:rPr>
              <a:t>.</a:t>
            </a:r>
          </a:p>
          <a:p>
            <a:r>
              <a:rPr lang="en-US" altLang="ko-KR" sz="1800" b="0" i="0">
                <a:effectLst/>
                <a:latin typeface="Noto Sans" panose="020B0502040504020204" pitchFamily="34" charset="0"/>
              </a:rPr>
              <a:t>RNN</a:t>
            </a:r>
            <a:r>
              <a:rPr lang="ko-KR" altLang="en-US" sz="1800" b="0" i="0">
                <a:effectLst/>
                <a:latin typeface="Noto Sans" panose="020B0502040504020204" pitchFamily="34" charset="0"/>
              </a:rPr>
              <a:t>기반 시간적 패턴 분석영상의 시간적 흐름 분석</a:t>
            </a:r>
            <a:r>
              <a:rPr lang="en-US" altLang="ko-KR" sz="1800" b="0" i="0">
                <a:effectLst/>
                <a:latin typeface="Noto Sans" panose="020B0502040504020204" pitchFamily="34" charset="0"/>
              </a:rPr>
              <a:t>: </a:t>
            </a:r>
            <a:br>
              <a:rPr lang="en-US" altLang="ko-KR" sz="1800" b="0" i="0">
                <a:effectLst/>
                <a:latin typeface="Noto Sans" panose="020B0502040504020204" pitchFamily="34" charset="0"/>
              </a:rPr>
            </a:br>
            <a:r>
              <a:rPr lang="ko-KR" altLang="en-US" sz="1800" b="0" i="0">
                <a:effectLst/>
                <a:latin typeface="Noto Sans" panose="020B0502040504020204" pitchFamily="34" charset="0"/>
              </a:rPr>
              <a:t>예를 들어</a:t>
            </a:r>
            <a:r>
              <a:rPr lang="en-US" altLang="ko-KR" sz="1800" b="0" i="0">
                <a:effectLst/>
                <a:latin typeface="Noto Sans" panose="020B0502040504020204" pitchFamily="34" charset="0"/>
              </a:rPr>
              <a:t>, </a:t>
            </a:r>
            <a:r>
              <a:rPr lang="ko-KR" altLang="en-US" sz="1800" b="0" i="0" err="1">
                <a:effectLst/>
                <a:latin typeface="Noto Sans" panose="020B0502040504020204" pitchFamily="34" charset="0"/>
              </a:rPr>
              <a:t>딥페이크</a:t>
            </a:r>
            <a:r>
              <a:rPr lang="ko-KR" altLang="en-US" sz="1800" b="0" i="0">
                <a:effectLst/>
                <a:latin typeface="Noto Sans" panose="020B0502040504020204" pitchFamily="34" charset="0"/>
              </a:rPr>
              <a:t> 영상에서 시간에 따른 얼굴 움직임이 부자연스럽거나</a:t>
            </a:r>
            <a:r>
              <a:rPr lang="en-US" altLang="ko-KR" sz="1800" b="0" i="0">
                <a:effectLst/>
                <a:latin typeface="Noto Sans" panose="020B0502040504020204" pitchFamily="34" charset="0"/>
              </a:rPr>
              <a:t>, </a:t>
            </a:r>
            <a:r>
              <a:rPr lang="ko-KR" altLang="en-US" sz="1800" b="0" i="0">
                <a:effectLst/>
                <a:latin typeface="Noto Sans" panose="020B0502040504020204" pitchFamily="34" charset="0"/>
              </a:rPr>
              <a:t>음성과 입술 움직임의 불일치를 시간 축에서 분석하는 방식입니다</a:t>
            </a:r>
            <a:r>
              <a:rPr lang="en-US" altLang="ko-KR" sz="1800" b="0" i="0">
                <a:effectLst/>
                <a:latin typeface="Noto Sans" panose="020B0502040504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956272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6AC3602-3348-4F31-9E43-076B03514E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690688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5FE3CB7-F0EE-902F-0CCC-5FE1CABAB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00580"/>
            <a:ext cx="9829800" cy="1089529"/>
          </a:xfrm>
        </p:spPr>
        <p:txBody>
          <a:bodyPr>
            <a:normAutofit/>
          </a:bodyPr>
          <a:lstStyle/>
          <a:p>
            <a:r>
              <a:rPr lang="ko-KR" altLang="en-US" sz="3600">
                <a:solidFill>
                  <a:srgbClr val="FFFFFF"/>
                </a:solidFill>
              </a:rPr>
              <a:t>딥페이크의 주요기술</a:t>
            </a:r>
          </a:p>
        </p:txBody>
      </p:sp>
      <p:sp>
        <p:nvSpPr>
          <p:cNvPr id="11" name="Graphic 11">
            <a:extLst>
              <a:ext uri="{FF2B5EF4-FFF2-40B4-BE49-F238E27FC236}">
                <a16:creationId xmlns:a16="http://schemas.microsoft.com/office/drawing/2014/main" id="{394094B0-A6C9-44BE-9042-66EF0612F6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03882" y="591829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Graphic 10">
            <a:extLst>
              <a:ext uri="{FF2B5EF4-FFF2-40B4-BE49-F238E27FC236}">
                <a16:creationId xmlns:a16="http://schemas.microsoft.com/office/drawing/2014/main" id="{64C2CA96-0B16-4AA7-B340-33044D2385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62662" y="821124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Graphic 12">
            <a:extLst>
              <a:ext uri="{FF2B5EF4-FFF2-40B4-BE49-F238E27FC236}">
                <a16:creationId xmlns:a16="http://schemas.microsoft.com/office/drawing/2014/main" id="{1D50D7A8-F1D5-4306-8A9B-DD7A73EB8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88342" y="1336268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aphicFrame>
        <p:nvGraphicFramePr>
          <p:cNvPr id="5" name="내용 개체 틀 2">
            <a:extLst>
              <a:ext uri="{FF2B5EF4-FFF2-40B4-BE49-F238E27FC236}">
                <a16:creationId xmlns:a16="http://schemas.microsoft.com/office/drawing/2014/main" id="{F733DC9A-FFE2-D5FA-B77F-3F561B2CCB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9215497"/>
              </p:ext>
            </p:extLst>
          </p:nvPr>
        </p:nvGraphicFramePr>
        <p:xfrm>
          <a:off x="838200" y="2211233"/>
          <a:ext cx="10515600" cy="39657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460064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CA79097-661B-14A6-8098-2AEF90376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074" y="1396686"/>
            <a:ext cx="3240506" cy="4064628"/>
          </a:xfrm>
        </p:spPr>
        <p:txBody>
          <a:bodyPr>
            <a:normAutofit/>
          </a:bodyPr>
          <a:lstStyle/>
          <a:p>
            <a:r>
              <a:rPr lang="ko-KR" altLang="en-US">
                <a:solidFill>
                  <a:srgbClr val="FFFFFF"/>
                </a:solidFill>
              </a:rPr>
              <a:t>데이터 설명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7EB321-5614-1946-6481-42896C2D9D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0153" y="1526033"/>
            <a:ext cx="5536397" cy="3935281"/>
          </a:xfrm>
        </p:spPr>
        <p:txBody>
          <a:bodyPr>
            <a:normAutofit/>
          </a:bodyPr>
          <a:lstStyle/>
          <a:p>
            <a:r>
              <a:rPr lang="ko-KR" altLang="en-US" dirty="0"/>
              <a:t>총 </a:t>
            </a:r>
            <a:r>
              <a:rPr lang="en-US" altLang="ko-KR">
                <a:latin typeface="Inter"/>
              </a:rPr>
              <a:t>471.84 GB, 2019</a:t>
            </a:r>
            <a:r>
              <a:rPr lang="ko-KR" altLang="en-US">
                <a:latin typeface="Inter"/>
              </a:rPr>
              <a:t>년 페이스북 경진대회 </a:t>
            </a:r>
            <a:r>
              <a:rPr lang="en-US" altLang="ko-KR">
                <a:latin typeface="Inter"/>
              </a:rPr>
              <a:t>dataset</a:t>
            </a:r>
          </a:p>
          <a:p>
            <a:r>
              <a:rPr lang="ko-KR" altLang="en-US" b="0" i="0" u="none" strike="noStrike">
                <a:effectLst/>
                <a:latin typeface="Inter"/>
              </a:rPr>
              <a:t>데이터 형식</a:t>
            </a:r>
            <a:r>
              <a:rPr lang="en-US" altLang="ko-KR" b="0" i="0" u="none" strike="noStrike">
                <a:effectLst/>
                <a:latin typeface="Inter"/>
              </a:rPr>
              <a:t>:</a:t>
            </a:r>
            <a:r>
              <a:rPr lang="ko-KR" altLang="en-US" b="0" i="0" u="none" strike="noStrike">
                <a:effectLst/>
                <a:latin typeface="Inter"/>
              </a:rPr>
              <a:t>비디오 파일</a:t>
            </a:r>
            <a:r>
              <a:rPr lang="en-US" altLang="ko-KR" b="0" i="0" u="none" strike="noStrike">
                <a:effectLst/>
                <a:latin typeface="Inter"/>
              </a:rPr>
              <a:t>: .mp4 </a:t>
            </a:r>
            <a:r>
              <a:rPr lang="ko-KR" altLang="en-US" b="0" i="0" u="none" strike="noStrike">
                <a:effectLst/>
                <a:latin typeface="Inter"/>
              </a:rPr>
              <a:t>형식</a:t>
            </a:r>
            <a:endParaRPr lang="en-US" altLang="ko-KR">
              <a:latin typeface="Inter"/>
            </a:endParaRPr>
          </a:p>
          <a:p>
            <a:r>
              <a:rPr lang="ko-KR" altLang="en-US" b="0" i="0" u="none" strike="noStrike">
                <a:effectLst/>
                <a:latin typeface="Inter"/>
              </a:rPr>
              <a:t>약 </a:t>
            </a:r>
            <a:r>
              <a:rPr lang="en-US" altLang="ko-KR" b="0" i="0" u="none" strike="noStrike">
                <a:effectLst/>
                <a:latin typeface="Inter"/>
              </a:rPr>
              <a:t>10GB</a:t>
            </a:r>
            <a:r>
              <a:rPr lang="ko-KR" altLang="en-US" b="0" i="0" u="none" strike="noStrike">
                <a:effectLst/>
                <a:latin typeface="Inter"/>
              </a:rPr>
              <a:t>씩 압축된 세트로 제공</a:t>
            </a:r>
            <a:endParaRPr lang="en-US" altLang="ko-KR" b="0" i="0" u="none" strike="noStrike">
              <a:effectLst/>
              <a:latin typeface="Inter"/>
            </a:endParaRPr>
          </a:p>
          <a:p>
            <a:r>
              <a:rPr lang="ko-KR" altLang="en-US" i="0">
                <a:effectLst/>
                <a:latin typeface="zeitung"/>
              </a:rPr>
              <a:t>학습 데이터는 </a:t>
            </a:r>
            <a:r>
              <a:rPr lang="en-US" altLang="ko-KR" i="0">
                <a:effectLst/>
                <a:latin typeface="zeitung"/>
              </a:rPr>
              <a:t>‘Real’</a:t>
            </a:r>
            <a:r>
              <a:rPr lang="ko-KR" altLang="en-US" i="0">
                <a:effectLst/>
                <a:latin typeface="zeitung"/>
              </a:rPr>
              <a:t>와 </a:t>
            </a:r>
            <a:r>
              <a:rPr lang="en-US" altLang="ko-KR" i="0">
                <a:effectLst/>
                <a:latin typeface="zeitung"/>
              </a:rPr>
              <a:t>‘Fake'</a:t>
            </a:r>
            <a:r>
              <a:rPr lang="ko-KR" altLang="en-US" i="0">
                <a:effectLst/>
                <a:latin typeface="zeitung"/>
              </a:rPr>
              <a:t>라는 두 클래스로 나뉘며</a:t>
            </a:r>
            <a:r>
              <a:rPr lang="en-US" altLang="ko-KR" i="0">
                <a:effectLst/>
                <a:latin typeface="zeitung"/>
              </a:rPr>
              <a:t>, </a:t>
            </a:r>
            <a:r>
              <a:rPr lang="ko-KR" altLang="en-US" i="0">
                <a:effectLst/>
                <a:latin typeface="zeitung"/>
              </a:rPr>
              <a:t>이를 이진 분류</a:t>
            </a:r>
            <a:r>
              <a:rPr lang="en-US" altLang="ko-KR" i="0">
                <a:effectLst/>
                <a:latin typeface="zeitung"/>
              </a:rPr>
              <a:t>(binary classification)</a:t>
            </a:r>
            <a:r>
              <a:rPr lang="ko-KR" altLang="en-US" i="0">
                <a:effectLst/>
                <a:latin typeface="zeitung"/>
              </a:rPr>
              <a:t>로 처리합니다</a:t>
            </a:r>
            <a:r>
              <a:rPr lang="en-US" altLang="ko-KR" i="0">
                <a:effectLst/>
                <a:latin typeface="zeitung"/>
              </a:rPr>
              <a:t>.</a:t>
            </a:r>
            <a:endParaRPr lang="en-US" altLang="ko-KR" b="0" i="0" u="none" strike="noStrike">
              <a:effectLst/>
              <a:latin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32401159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371</TotalTime>
  <Words>418</Words>
  <Application>Microsoft Macintosh PowerPoint</Application>
  <PresentationFormat>와이드스크린</PresentationFormat>
  <Paragraphs>43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1" baseType="lpstr">
      <vt:lpstr>Malgun Gothic</vt:lpstr>
      <vt:lpstr>Malgun Gothic</vt:lpstr>
      <vt:lpstr>Inter</vt:lpstr>
      <vt:lpstr>zeitung</vt:lpstr>
      <vt:lpstr>Arial</vt:lpstr>
      <vt:lpstr>Calibri</vt:lpstr>
      <vt:lpstr>Noto Sans</vt:lpstr>
      <vt:lpstr>Office 테마</vt:lpstr>
      <vt:lpstr>Deepfake영상 판별기 생성</vt:lpstr>
      <vt:lpstr>주제</vt:lpstr>
      <vt:lpstr>딥페이크란?</vt:lpstr>
      <vt:lpstr>딥페이크 기술의 특징</vt:lpstr>
      <vt:lpstr>딥페이크 기술의 특징</vt:lpstr>
      <vt:lpstr>예시 - Attestiv</vt:lpstr>
      <vt:lpstr>AI기반 탐지 기술</vt:lpstr>
      <vt:lpstr>딥페이크의 주요기술</vt:lpstr>
      <vt:lpstr>데이터 설명</vt:lpstr>
      <vt:lpstr>데이터 설명</vt:lpstr>
      <vt:lpstr>모델 아키텍처</vt:lpstr>
      <vt:lpstr>어려운 점</vt:lpstr>
      <vt:lpstr>Thank you…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보비 신</dc:creator>
  <cp:lastModifiedBy>JUNWON LEE</cp:lastModifiedBy>
  <cp:revision>4</cp:revision>
  <dcterms:created xsi:type="dcterms:W3CDTF">2024-10-13T10:32:17Z</dcterms:created>
  <dcterms:modified xsi:type="dcterms:W3CDTF">2024-10-13T21:41:39Z</dcterms:modified>
</cp:coreProperties>
</file>