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0" r:id="rId4"/>
    <p:sldId id="269" r:id="rId5"/>
    <p:sldId id="263" r:id="rId6"/>
    <p:sldId id="271" r:id="rId7"/>
    <p:sldId id="272" r:id="rId8"/>
    <p:sldId id="274" r:id="rId9"/>
    <p:sldId id="273" r:id="rId10"/>
    <p:sldId id="275" r:id="rId11"/>
    <p:sldId id="265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5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9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2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2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5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7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2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5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다리꼴 1"/>
          <p:cNvSpPr/>
          <p:nvPr/>
        </p:nvSpPr>
        <p:spPr>
          <a:xfrm>
            <a:off x="2352675" y="4551671"/>
            <a:ext cx="7515225" cy="589472"/>
          </a:xfrm>
          <a:prstGeom prst="trapezoid">
            <a:avLst>
              <a:gd name="adj" fmla="val 183067"/>
            </a:avLst>
          </a:prstGeom>
          <a:gradFill flip="none" rotWithShape="1">
            <a:gsLst>
              <a:gs pos="0">
                <a:schemeClr val="tx1">
                  <a:alpha val="13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21364" y="4551671"/>
            <a:ext cx="5400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59919" y="1939066"/>
            <a:ext cx="4074432" cy="3056618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4064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5B6176"/>
                </a:solidFill>
              </a:rPr>
              <a:t>스마트 마을 관제 시스템</a:t>
            </a:r>
            <a:endParaRPr lang="en-US" altLang="ko-KR" sz="2400" b="1" kern="0" dirty="0">
              <a:solidFill>
                <a:srgbClr val="5B61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b="1" kern="0" dirty="0" err="1">
                <a:solidFill>
                  <a:srgbClr val="5B6176"/>
                </a:solidFill>
              </a:rPr>
              <a:t>알</a:t>
            </a:r>
            <a:r>
              <a:rPr lang="ko-KR" altLang="en-US" sz="1200" kern="0" dirty="0" err="1">
                <a:solidFill>
                  <a:srgbClr val="5B6176"/>
                </a:solidFill>
              </a:rPr>
              <a:t>아두면</a:t>
            </a:r>
            <a:r>
              <a:rPr lang="ko-KR" altLang="en-US" sz="1200" kern="0" dirty="0">
                <a:solidFill>
                  <a:srgbClr val="5B6176"/>
                </a:solidFill>
              </a:rPr>
              <a:t> </a:t>
            </a:r>
            <a:r>
              <a:rPr lang="ko-KR" altLang="en-US" sz="1400" b="1" kern="0" dirty="0" err="1">
                <a:solidFill>
                  <a:srgbClr val="5B6176"/>
                </a:solidFill>
              </a:rPr>
              <a:t>쓸</a:t>
            </a:r>
            <a:r>
              <a:rPr lang="ko-KR" altLang="en-US" sz="1200" kern="0" dirty="0" err="1">
                <a:solidFill>
                  <a:srgbClr val="5B6176"/>
                </a:solidFill>
              </a:rPr>
              <a:t>데있는</a:t>
            </a:r>
            <a:r>
              <a:rPr lang="ko-KR" altLang="en-US" sz="1200" kern="0" dirty="0">
                <a:solidFill>
                  <a:srgbClr val="5B6176"/>
                </a:solidFill>
              </a:rPr>
              <a:t> </a:t>
            </a:r>
            <a:r>
              <a:rPr lang="ko-KR" altLang="en-US" sz="1400" b="1" kern="0" dirty="0">
                <a:solidFill>
                  <a:srgbClr val="5B6176"/>
                </a:solidFill>
              </a:rPr>
              <a:t>신</a:t>
            </a:r>
            <a:r>
              <a:rPr lang="ko-KR" altLang="en-US" sz="1200" kern="0" dirty="0">
                <a:solidFill>
                  <a:srgbClr val="5B6176"/>
                </a:solidFill>
              </a:rPr>
              <a:t>나는 </a:t>
            </a:r>
            <a:r>
              <a:rPr lang="ko-KR" altLang="en-US" sz="1400" b="1" kern="0" dirty="0">
                <a:solidFill>
                  <a:srgbClr val="5B6176"/>
                </a:solidFill>
              </a:rPr>
              <a:t>방</a:t>
            </a:r>
            <a:r>
              <a:rPr lang="ko-KR" altLang="en-US" sz="1200" kern="0" dirty="0">
                <a:solidFill>
                  <a:srgbClr val="5B6176"/>
                </a:solidFill>
              </a:rPr>
              <a:t>송</a:t>
            </a:r>
            <a:endParaRPr lang="en-US" altLang="ko-KR" sz="1600" i="1" kern="0" dirty="0">
              <a:solidFill>
                <a:srgbClr val="5B617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59918" y="1547180"/>
            <a:ext cx="4074433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b="1" kern="0" dirty="0" err="1">
                <a:solidFill>
                  <a:srgbClr val="5B6176"/>
                </a:solidFill>
              </a:rPr>
              <a:t>캡스톤</a:t>
            </a:r>
            <a:r>
              <a:rPr lang="ko-KR" altLang="en-US" sz="1200" b="1" kern="0" dirty="0">
                <a:solidFill>
                  <a:srgbClr val="5B6176"/>
                </a:solidFill>
              </a:rPr>
              <a:t> 디자인 </a:t>
            </a:r>
            <a:r>
              <a:rPr lang="en-US" altLang="ko-KR" sz="1200" b="1" kern="0" dirty="0">
                <a:solidFill>
                  <a:srgbClr val="5B6176"/>
                </a:solidFill>
              </a:rPr>
              <a:t>3</a:t>
            </a:r>
            <a:r>
              <a:rPr lang="ko-KR" altLang="en-US" sz="1200" b="1" kern="0" dirty="0">
                <a:solidFill>
                  <a:srgbClr val="5B6176"/>
                </a:solidFill>
              </a:rPr>
              <a:t>조 </a:t>
            </a:r>
            <a:r>
              <a:rPr lang="ko-KR" altLang="en-US" sz="1200" b="1" kern="0" dirty="0" err="1">
                <a:solidFill>
                  <a:srgbClr val="5B6176"/>
                </a:solidFill>
              </a:rPr>
              <a:t>팀쿡</a:t>
            </a:r>
            <a:endParaRPr lang="en-US" altLang="ko-KR" sz="1200" b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323210" y="117212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632789" y="1172126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942368" y="1172125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65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66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>
                <a:solidFill>
                  <a:srgbClr val="5B6176"/>
                </a:solidFill>
              </a:rPr>
              <a:t>Demo scenario</a:t>
            </a:r>
            <a:endParaRPr lang="ko-KR" altLang="en-US" sz="2000" b="1" i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Capstone</a:t>
              </a:r>
              <a:r>
                <a:rPr lang="ko-KR" altLang="en-US" sz="900" kern="0" dirty="0">
                  <a:solidFill>
                    <a:srgbClr val="FF6600"/>
                  </a:solidFill>
                </a:rPr>
                <a:t> </a:t>
              </a:r>
              <a:r>
                <a:rPr lang="en-US" altLang="ko-KR" sz="900" kern="0" dirty="0">
                  <a:solidFill>
                    <a:srgbClr val="FF6600"/>
                  </a:solidFill>
                </a:rPr>
                <a:t>Design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>
            <a:cxnSpLocks/>
          </p:cNvCxnSpPr>
          <p:nvPr/>
        </p:nvCxnSpPr>
        <p:spPr>
          <a:xfrm>
            <a:off x="2565400" y="251691"/>
            <a:ext cx="92052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F72E6F1-CAA0-444F-AD08-05E7F9ADEC8C}"/>
              </a:ext>
            </a:extLst>
          </p:cNvPr>
          <p:cNvSpPr txBox="1"/>
          <p:nvPr/>
        </p:nvSpPr>
        <p:spPr>
          <a:xfrm>
            <a:off x="8909109" y="4874004"/>
            <a:ext cx="880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엄지 지지대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EBFF6F-7C6A-40E9-8E61-87D43A0E5BF1}"/>
              </a:ext>
            </a:extLst>
          </p:cNvPr>
          <p:cNvSpPr txBox="1"/>
          <p:nvPr/>
        </p:nvSpPr>
        <p:spPr>
          <a:xfrm>
            <a:off x="9982235" y="5063540"/>
            <a:ext cx="468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solidFill>
                  <a:schemeClr val="bg1"/>
                </a:solidFill>
              </a:rPr>
              <a:t>전원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7CFF19-C1F9-4D01-B82A-276BD1637802}"/>
              </a:ext>
            </a:extLst>
          </p:cNvPr>
          <p:cNvSpPr/>
          <p:nvPr/>
        </p:nvSpPr>
        <p:spPr>
          <a:xfrm>
            <a:off x="800707" y="1225724"/>
            <a:ext cx="2622734" cy="307777"/>
          </a:xfrm>
          <a:prstGeom prst="rect">
            <a:avLst/>
          </a:prstGeom>
          <a:solidFill>
            <a:srgbClr val="5B6176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예상 결과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A573DF-51B2-4AE4-94FE-68F22AA3FAFA}"/>
              </a:ext>
            </a:extLst>
          </p:cNvPr>
          <p:cNvSpPr/>
          <p:nvPr/>
        </p:nvSpPr>
        <p:spPr>
          <a:xfrm>
            <a:off x="768657" y="1638678"/>
            <a:ext cx="6999304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    3-1.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앱 사용자가 보호자 등록을 통해 보호자의 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권환을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 획득한다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    3-2.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보호자는 단말기 사용자의 상태 데이터를 확인할 수 있다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    3-3.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단말기 사용자가 긴급 호출 버튼을 누르면 보호자와 마을 이장에게 긴급 호출 알림이 간다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6583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66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kern="0" dirty="0">
                <a:solidFill>
                  <a:srgbClr val="5B6176"/>
                </a:solidFill>
              </a:rPr>
              <a:t>시연</a:t>
            </a: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Capstone</a:t>
              </a:r>
              <a:r>
                <a:rPr lang="ko-KR" altLang="en-US" sz="900" kern="0" dirty="0">
                  <a:solidFill>
                    <a:srgbClr val="FF6600"/>
                  </a:solidFill>
                </a:rPr>
                <a:t> </a:t>
              </a:r>
              <a:r>
                <a:rPr lang="en-US" altLang="ko-KR" sz="900" kern="0" dirty="0">
                  <a:solidFill>
                    <a:srgbClr val="FF6600"/>
                  </a:solidFill>
                </a:rPr>
                <a:t>Design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>
            <a:cxnSpLocks/>
          </p:cNvCxnSpPr>
          <p:nvPr/>
        </p:nvCxnSpPr>
        <p:spPr>
          <a:xfrm>
            <a:off x="2565400" y="251691"/>
            <a:ext cx="92052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CEB7DE-4C71-404D-B42F-DDD323581956}"/>
              </a:ext>
            </a:extLst>
          </p:cNvPr>
          <p:cNvSpPr/>
          <p:nvPr/>
        </p:nvSpPr>
        <p:spPr>
          <a:xfrm>
            <a:off x="800707" y="1305848"/>
            <a:ext cx="2622734" cy="307777"/>
          </a:xfrm>
          <a:prstGeom prst="rect">
            <a:avLst/>
          </a:prstGeom>
          <a:solidFill>
            <a:srgbClr val="5B6176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영상 재생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335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kern="0" dirty="0">
                <a:solidFill>
                  <a:srgbClr val="5B6176"/>
                </a:solidFill>
              </a:rPr>
              <a:t>Q &amp; A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Capstone</a:t>
              </a:r>
              <a:r>
                <a:rPr lang="ko-KR" altLang="en-US" sz="900" kern="0" dirty="0">
                  <a:solidFill>
                    <a:srgbClr val="FF6600"/>
                  </a:solidFill>
                </a:rPr>
                <a:t> </a:t>
              </a:r>
              <a:r>
                <a:rPr lang="en-US" altLang="ko-KR" sz="900" kern="0" dirty="0">
                  <a:solidFill>
                    <a:srgbClr val="FF6600"/>
                  </a:solidFill>
                </a:rPr>
                <a:t>Design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>
            <a:cxnSpLocks/>
          </p:cNvCxnSpPr>
          <p:nvPr/>
        </p:nvCxnSpPr>
        <p:spPr>
          <a:xfrm>
            <a:off x="2573867" y="251691"/>
            <a:ext cx="9196813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D1270FB-53F3-2BD0-835F-15F8939BB606}"/>
              </a:ext>
            </a:extLst>
          </p:cNvPr>
          <p:cNvSpPr txBox="1"/>
          <p:nvPr/>
        </p:nvSpPr>
        <p:spPr>
          <a:xfrm>
            <a:off x="5251509" y="3278389"/>
            <a:ext cx="1476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5B6176"/>
                </a:solidFill>
              </a:rPr>
              <a:t>Q &amp; A</a:t>
            </a:r>
            <a:endParaRPr lang="ko-KR" altLang="en-US" sz="32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0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kern="0" dirty="0">
                <a:solidFill>
                  <a:srgbClr val="5B6176"/>
                </a:solidFill>
              </a:rPr>
              <a:t>프로젝트 배경 및 목적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Capstone</a:t>
              </a:r>
              <a:r>
                <a:rPr lang="ko-KR" altLang="en-US" sz="900" kern="0" dirty="0">
                  <a:solidFill>
                    <a:srgbClr val="FF6600"/>
                  </a:solidFill>
                </a:rPr>
                <a:t> </a:t>
              </a:r>
              <a:r>
                <a:rPr lang="en-US" altLang="ko-KR" sz="900" kern="0" dirty="0">
                  <a:solidFill>
                    <a:srgbClr val="FF6600"/>
                  </a:solidFill>
                </a:rPr>
                <a:t>Design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>
            <a:cxnSpLocks/>
          </p:cNvCxnSpPr>
          <p:nvPr/>
        </p:nvCxnSpPr>
        <p:spPr>
          <a:xfrm>
            <a:off x="2565400" y="251691"/>
            <a:ext cx="92052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D32ACA6-0B2E-4E57-BAC2-2E6EF783A59A}"/>
              </a:ext>
            </a:extLst>
          </p:cNvPr>
          <p:cNvSpPr/>
          <p:nvPr/>
        </p:nvSpPr>
        <p:spPr>
          <a:xfrm>
            <a:off x="809096" y="1174877"/>
            <a:ext cx="2622734" cy="307777"/>
          </a:xfrm>
          <a:prstGeom prst="rect">
            <a:avLst/>
          </a:prstGeom>
          <a:solidFill>
            <a:srgbClr val="5B6176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프로젝트 배경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Google Shape;107;p16">
            <a:extLst>
              <a:ext uri="{FF2B5EF4-FFF2-40B4-BE49-F238E27FC236}">
                <a16:creationId xmlns:a16="http://schemas.microsoft.com/office/drawing/2014/main" id="{569FA62B-AE99-6B51-F184-9AC19B3C6573}"/>
              </a:ext>
            </a:extLst>
          </p:cNvPr>
          <p:cNvSpPr txBox="1"/>
          <p:nvPr/>
        </p:nvSpPr>
        <p:spPr>
          <a:xfrm>
            <a:off x="800710" y="2361232"/>
            <a:ext cx="4819917" cy="523190"/>
          </a:xfrm>
          <a:prstGeom prst="rect">
            <a:avLst/>
          </a:prstGeom>
          <a:noFill/>
          <a:ln w="28575" cap="flat" cmpd="sng">
            <a:solidFill>
              <a:srgbClr val="5B61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5B6176"/>
                </a:solidFill>
              </a:rPr>
              <a:t>"뭐? 안 </a:t>
            </a:r>
            <a:r>
              <a:rPr lang="en-US" sz="1200" b="1" dirty="0" err="1">
                <a:solidFill>
                  <a:srgbClr val="5B6176"/>
                </a:solidFill>
              </a:rPr>
              <a:t>들려</a:t>
            </a:r>
            <a:r>
              <a:rPr lang="en-US" sz="1200" b="1" dirty="0">
                <a:solidFill>
                  <a:srgbClr val="5B6176"/>
                </a:solidFill>
              </a:rPr>
              <a:t>"…</a:t>
            </a:r>
            <a:r>
              <a:rPr lang="en-US" sz="1200" b="1" dirty="0" err="1">
                <a:solidFill>
                  <a:srgbClr val="5B6176"/>
                </a:solidFill>
              </a:rPr>
              <a:t>재난상황</a:t>
            </a:r>
            <a:r>
              <a:rPr lang="en-US" sz="1200" b="1" dirty="0">
                <a:solidFill>
                  <a:srgbClr val="5B6176"/>
                </a:solidFill>
              </a:rPr>
              <a:t> </a:t>
            </a:r>
            <a:r>
              <a:rPr lang="en-US" sz="1200" b="1" dirty="0" err="1">
                <a:solidFill>
                  <a:srgbClr val="5B6176"/>
                </a:solidFill>
              </a:rPr>
              <a:t>전파</a:t>
            </a:r>
            <a:r>
              <a:rPr lang="en-US" sz="1200" b="1" dirty="0">
                <a:solidFill>
                  <a:srgbClr val="5B6176"/>
                </a:solidFill>
              </a:rPr>
              <a:t> </a:t>
            </a:r>
            <a:r>
              <a:rPr lang="en-US" sz="1200" b="1" dirty="0" err="1">
                <a:solidFill>
                  <a:srgbClr val="5B6176"/>
                </a:solidFill>
              </a:rPr>
              <a:t>못하는</a:t>
            </a:r>
            <a:r>
              <a:rPr lang="en-US" sz="1200" b="1" dirty="0">
                <a:solidFill>
                  <a:srgbClr val="5B6176"/>
                </a:solidFill>
              </a:rPr>
              <a:t> </a:t>
            </a:r>
            <a:r>
              <a:rPr lang="en-US" sz="1200" b="1" dirty="0" err="1">
                <a:solidFill>
                  <a:srgbClr val="5B6176"/>
                </a:solidFill>
              </a:rPr>
              <a:t>취약지</a:t>
            </a:r>
            <a:r>
              <a:rPr lang="en-US" sz="1200" b="1" dirty="0">
                <a:solidFill>
                  <a:srgbClr val="5B6176"/>
                </a:solidFill>
              </a:rPr>
              <a:t> </a:t>
            </a:r>
            <a:r>
              <a:rPr lang="en-US" sz="1200" b="1" dirty="0" err="1">
                <a:solidFill>
                  <a:srgbClr val="5B6176"/>
                </a:solidFill>
              </a:rPr>
              <a:t>마을방송</a:t>
            </a:r>
            <a:r>
              <a:rPr lang="en-US" sz="1200" b="1" dirty="0">
                <a:solidFill>
                  <a:srgbClr val="5B6176"/>
                </a:solidFill>
              </a:rPr>
              <a:t> </a:t>
            </a:r>
            <a:endParaRPr sz="1200" b="1" dirty="0">
              <a:solidFill>
                <a:srgbClr val="5B617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5B6176"/>
                </a:solidFill>
              </a:rPr>
              <a:t>www.yna.co.kr/view/AKR20170428150500064 | </a:t>
            </a:r>
            <a:r>
              <a:rPr lang="en-US" sz="1000" dirty="0" err="1">
                <a:solidFill>
                  <a:srgbClr val="5B6176"/>
                </a:solidFill>
              </a:rPr>
              <a:t>연합뉴스</a:t>
            </a:r>
            <a:r>
              <a:rPr lang="en-US" sz="1000" dirty="0">
                <a:solidFill>
                  <a:srgbClr val="5B6176"/>
                </a:solidFill>
              </a:rPr>
              <a:t> </a:t>
            </a:r>
            <a:endParaRPr sz="1000" dirty="0">
              <a:solidFill>
                <a:srgbClr val="5B6176"/>
              </a:solidFill>
            </a:endParaRPr>
          </a:p>
        </p:txBody>
      </p:sp>
      <p:sp>
        <p:nvSpPr>
          <p:cNvPr id="30" name="Google Shape;111;p16">
            <a:extLst>
              <a:ext uri="{FF2B5EF4-FFF2-40B4-BE49-F238E27FC236}">
                <a16:creationId xmlns:a16="http://schemas.microsoft.com/office/drawing/2014/main" id="{8F633CED-ED7D-ADF6-FD5F-345BBF6B3764}"/>
              </a:ext>
            </a:extLst>
          </p:cNvPr>
          <p:cNvSpPr txBox="1"/>
          <p:nvPr/>
        </p:nvSpPr>
        <p:spPr>
          <a:xfrm>
            <a:off x="800710" y="1776111"/>
            <a:ext cx="4819918" cy="523190"/>
          </a:xfrm>
          <a:prstGeom prst="rect">
            <a:avLst/>
          </a:prstGeom>
          <a:noFill/>
          <a:ln w="28575" cap="flat" cmpd="sng">
            <a:solidFill>
              <a:srgbClr val="5B61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5B6176"/>
                </a:solidFill>
              </a:rPr>
              <a:t>“ </a:t>
            </a:r>
            <a:r>
              <a:rPr lang="en-US" sz="1100" b="1" dirty="0" err="1">
                <a:solidFill>
                  <a:srgbClr val="5B6176"/>
                </a:solidFill>
              </a:rPr>
              <a:t>반복되는</a:t>
            </a:r>
            <a:r>
              <a:rPr lang="en-US" sz="1100" b="1" dirty="0">
                <a:solidFill>
                  <a:srgbClr val="5B6176"/>
                </a:solidFill>
              </a:rPr>
              <a:t> </a:t>
            </a:r>
            <a:r>
              <a:rPr lang="en-US" sz="1100" b="1" dirty="0" err="1">
                <a:solidFill>
                  <a:srgbClr val="5B6176"/>
                </a:solidFill>
              </a:rPr>
              <a:t>방송이</a:t>
            </a:r>
            <a:r>
              <a:rPr lang="en-US" sz="1100" b="1" dirty="0">
                <a:solidFill>
                  <a:srgbClr val="5B6176"/>
                </a:solidFill>
              </a:rPr>
              <a:t> </a:t>
            </a:r>
            <a:r>
              <a:rPr lang="en-US" sz="1100" b="1" dirty="0" err="1">
                <a:solidFill>
                  <a:srgbClr val="5B6176"/>
                </a:solidFill>
              </a:rPr>
              <a:t>많고</a:t>
            </a:r>
            <a:r>
              <a:rPr lang="en-US" sz="1100" b="1" dirty="0">
                <a:solidFill>
                  <a:srgbClr val="5B6176"/>
                </a:solidFill>
              </a:rPr>
              <a:t> </a:t>
            </a:r>
            <a:r>
              <a:rPr lang="en-US" sz="1100" b="1" dirty="0" err="1">
                <a:solidFill>
                  <a:srgbClr val="5B6176"/>
                </a:solidFill>
              </a:rPr>
              <a:t>재난</a:t>
            </a:r>
            <a:r>
              <a:rPr lang="en-US" sz="1100" b="1" dirty="0">
                <a:solidFill>
                  <a:srgbClr val="5B6176"/>
                </a:solidFill>
              </a:rPr>
              <a:t> </a:t>
            </a:r>
            <a:r>
              <a:rPr lang="en-US" sz="1100" b="1" dirty="0" err="1">
                <a:solidFill>
                  <a:srgbClr val="5B6176"/>
                </a:solidFill>
              </a:rPr>
              <a:t>시에는</a:t>
            </a:r>
            <a:r>
              <a:rPr lang="en-US" sz="1100" b="1" dirty="0">
                <a:solidFill>
                  <a:srgbClr val="5B6176"/>
                </a:solidFill>
              </a:rPr>
              <a:t> </a:t>
            </a:r>
            <a:r>
              <a:rPr lang="en-US" sz="1100" b="1" dirty="0" err="1">
                <a:solidFill>
                  <a:srgbClr val="5B6176"/>
                </a:solidFill>
              </a:rPr>
              <a:t>방송할</a:t>
            </a:r>
            <a:r>
              <a:rPr lang="en-US" sz="1100" b="1" dirty="0">
                <a:solidFill>
                  <a:srgbClr val="5B6176"/>
                </a:solidFill>
              </a:rPr>
              <a:t> </a:t>
            </a:r>
            <a:r>
              <a:rPr lang="en-US" sz="1100" b="1" dirty="0" err="1">
                <a:solidFill>
                  <a:srgbClr val="5B6176"/>
                </a:solidFill>
              </a:rPr>
              <a:t>시간</a:t>
            </a:r>
            <a:r>
              <a:rPr lang="en-US" sz="1100" b="1" dirty="0">
                <a:solidFill>
                  <a:srgbClr val="5B6176"/>
                </a:solidFill>
              </a:rPr>
              <a:t> </a:t>
            </a:r>
            <a:r>
              <a:rPr lang="en-US" sz="1100" b="1" dirty="0" err="1">
                <a:solidFill>
                  <a:srgbClr val="5B6176"/>
                </a:solidFill>
              </a:rPr>
              <a:t>조차</a:t>
            </a:r>
            <a:r>
              <a:rPr lang="en-US" sz="1100" b="1" dirty="0">
                <a:solidFill>
                  <a:srgbClr val="5B6176"/>
                </a:solidFill>
              </a:rPr>
              <a:t> </a:t>
            </a:r>
            <a:r>
              <a:rPr lang="en-US" sz="1100" b="1" dirty="0" err="1">
                <a:solidFill>
                  <a:srgbClr val="5B6176"/>
                </a:solidFill>
              </a:rPr>
              <a:t>없어</a:t>
            </a:r>
            <a:r>
              <a:rPr lang="en-US" sz="1100" b="1" dirty="0">
                <a:solidFill>
                  <a:srgbClr val="5B6176"/>
                </a:solidFill>
              </a:rPr>
              <a:t> … ”</a:t>
            </a:r>
            <a:endParaRPr sz="1100" b="1" dirty="0">
              <a:solidFill>
                <a:srgbClr val="5B617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rgbClr val="5B6176"/>
                </a:solidFill>
              </a:rPr>
              <a:t>경기도</a:t>
            </a:r>
            <a:r>
              <a:rPr lang="en-US" sz="1000" dirty="0">
                <a:solidFill>
                  <a:srgbClr val="5B6176"/>
                </a:solidFill>
              </a:rPr>
              <a:t> </a:t>
            </a:r>
            <a:r>
              <a:rPr lang="en-US" sz="1000" dirty="0" err="1">
                <a:solidFill>
                  <a:srgbClr val="5B6176"/>
                </a:solidFill>
              </a:rPr>
              <a:t>양주시</a:t>
            </a:r>
            <a:r>
              <a:rPr lang="en-US" sz="1000" dirty="0">
                <a:solidFill>
                  <a:srgbClr val="5B6176"/>
                </a:solidFill>
              </a:rPr>
              <a:t> </a:t>
            </a:r>
            <a:r>
              <a:rPr lang="en-US" sz="1000" dirty="0" err="1">
                <a:solidFill>
                  <a:srgbClr val="5B6176"/>
                </a:solidFill>
              </a:rPr>
              <a:t>백석읍</a:t>
            </a:r>
            <a:r>
              <a:rPr lang="en-US" sz="1000" dirty="0">
                <a:solidFill>
                  <a:srgbClr val="5B6176"/>
                </a:solidFill>
              </a:rPr>
              <a:t> </a:t>
            </a:r>
            <a:r>
              <a:rPr lang="en-US" sz="1000" dirty="0" err="1">
                <a:solidFill>
                  <a:srgbClr val="5B6176"/>
                </a:solidFill>
              </a:rPr>
              <a:t>복지리</a:t>
            </a:r>
            <a:r>
              <a:rPr lang="en-US" sz="1000" dirty="0">
                <a:solidFill>
                  <a:srgbClr val="5B6176"/>
                </a:solidFill>
              </a:rPr>
              <a:t> | </a:t>
            </a:r>
            <a:r>
              <a:rPr lang="en-US" sz="1000" dirty="0" err="1">
                <a:solidFill>
                  <a:srgbClr val="5B6176"/>
                </a:solidFill>
              </a:rPr>
              <a:t>이장</a:t>
            </a:r>
            <a:r>
              <a:rPr lang="en-US" sz="1000" dirty="0">
                <a:solidFill>
                  <a:srgbClr val="5B6176"/>
                </a:solidFill>
              </a:rPr>
              <a:t> 이** </a:t>
            </a:r>
            <a:endParaRPr sz="1000" b="1" dirty="0">
              <a:solidFill>
                <a:srgbClr val="5B6176"/>
              </a:solidFill>
            </a:endParaRPr>
          </a:p>
        </p:txBody>
      </p:sp>
      <p:sp>
        <p:nvSpPr>
          <p:cNvPr id="31" name="Google Shape;119;p17">
            <a:extLst>
              <a:ext uri="{FF2B5EF4-FFF2-40B4-BE49-F238E27FC236}">
                <a16:creationId xmlns:a16="http://schemas.microsoft.com/office/drawing/2014/main" id="{3D5F45D6-3A54-B087-75F0-A0EC34ADC08B}"/>
              </a:ext>
            </a:extLst>
          </p:cNvPr>
          <p:cNvSpPr txBox="1"/>
          <p:nvPr/>
        </p:nvSpPr>
        <p:spPr>
          <a:xfrm>
            <a:off x="809097" y="3036982"/>
            <a:ext cx="4819917" cy="523190"/>
          </a:xfrm>
          <a:prstGeom prst="rect">
            <a:avLst/>
          </a:prstGeom>
          <a:noFill/>
          <a:ln w="28575" cap="flat" cmpd="sng">
            <a:solidFill>
              <a:srgbClr val="5B61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5B6176"/>
                </a:solidFill>
              </a:rPr>
              <a:t>마을방송</a:t>
            </a:r>
            <a:r>
              <a:rPr lang="en-US" sz="1200" b="1" dirty="0">
                <a:solidFill>
                  <a:srgbClr val="5B6176"/>
                </a:solidFill>
              </a:rPr>
              <a:t> </a:t>
            </a:r>
            <a:r>
              <a:rPr lang="en-US" sz="1200" b="1" dirty="0" err="1">
                <a:solidFill>
                  <a:srgbClr val="5B6176"/>
                </a:solidFill>
              </a:rPr>
              <a:t>고도화</a:t>
            </a:r>
            <a:r>
              <a:rPr lang="en-US" sz="1200" b="1" dirty="0">
                <a:solidFill>
                  <a:srgbClr val="5B6176"/>
                </a:solidFill>
              </a:rPr>
              <a:t> … </a:t>
            </a:r>
            <a:r>
              <a:rPr lang="en-US" sz="1200" b="1" dirty="0" err="1">
                <a:solidFill>
                  <a:srgbClr val="5B6176"/>
                </a:solidFill>
              </a:rPr>
              <a:t>비방송사</a:t>
            </a:r>
            <a:r>
              <a:rPr lang="en-US" sz="1200" b="1" dirty="0">
                <a:solidFill>
                  <a:srgbClr val="5B6176"/>
                </a:solidFill>
              </a:rPr>
              <a:t> </a:t>
            </a:r>
            <a:r>
              <a:rPr lang="en-US" sz="1200" b="1" dirty="0" err="1">
                <a:solidFill>
                  <a:srgbClr val="5B6176"/>
                </a:solidFill>
              </a:rPr>
              <a:t>유망시장</a:t>
            </a:r>
            <a:r>
              <a:rPr lang="en-US" sz="1200" b="1" dirty="0">
                <a:solidFill>
                  <a:srgbClr val="5B6176"/>
                </a:solidFill>
              </a:rPr>
              <a:t> </a:t>
            </a:r>
            <a:r>
              <a:rPr lang="en-US" sz="1200" b="1" dirty="0" err="1">
                <a:solidFill>
                  <a:srgbClr val="5B6176"/>
                </a:solidFill>
              </a:rPr>
              <a:t>주목</a:t>
            </a:r>
            <a:endParaRPr sz="1200" b="1" dirty="0">
              <a:solidFill>
                <a:srgbClr val="5B617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5B6176"/>
                </a:solidFill>
              </a:rPr>
              <a:t>https://www.koit.co.kr/news/articleView.html?idxno=72523 | </a:t>
            </a:r>
            <a:r>
              <a:rPr lang="en-US" sz="1000" dirty="0" err="1">
                <a:solidFill>
                  <a:srgbClr val="5B6176"/>
                </a:solidFill>
              </a:rPr>
              <a:t>한국정보통신신문사</a:t>
            </a:r>
            <a:endParaRPr sz="1000" dirty="0">
              <a:solidFill>
                <a:srgbClr val="5B6176"/>
              </a:solidFill>
            </a:endParaRPr>
          </a:p>
        </p:txBody>
      </p:sp>
      <p:sp>
        <p:nvSpPr>
          <p:cNvPr id="32" name="Google Shape;125;p17">
            <a:extLst>
              <a:ext uri="{FF2B5EF4-FFF2-40B4-BE49-F238E27FC236}">
                <a16:creationId xmlns:a16="http://schemas.microsoft.com/office/drawing/2014/main" id="{7B6B4C8E-AE04-E670-B11E-98CF06DED32D}"/>
              </a:ext>
            </a:extLst>
          </p:cNvPr>
          <p:cNvSpPr txBox="1"/>
          <p:nvPr/>
        </p:nvSpPr>
        <p:spPr>
          <a:xfrm>
            <a:off x="809096" y="3607160"/>
            <a:ext cx="4819918" cy="523190"/>
          </a:xfrm>
          <a:prstGeom prst="rect">
            <a:avLst/>
          </a:prstGeom>
          <a:noFill/>
          <a:ln w="28575" cap="flat" cmpd="sng">
            <a:solidFill>
              <a:srgbClr val="5B61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5B6176"/>
                </a:solidFill>
              </a:rPr>
              <a:t>미래부</a:t>
            </a:r>
            <a:r>
              <a:rPr lang="en-US" sz="1200" b="1" dirty="0">
                <a:solidFill>
                  <a:srgbClr val="5B6176"/>
                </a:solidFill>
              </a:rPr>
              <a:t>, </a:t>
            </a:r>
            <a:r>
              <a:rPr lang="en-US" sz="1200" b="1" dirty="0" err="1">
                <a:solidFill>
                  <a:srgbClr val="5B6176"/>
                </a:solidFill>
              </a:rPr>
              <a:t>마을방송</a:t>
            </a:r>
            <a:r>
              <a:rPr lang="en-US" sz="1200" b="1" dirty="0">
                <a:solidFill>
                  <a:srgbClr val="5B6176"/>
                </a:solidFill>
              </a:rPr>
              <a:t> </a:t>
            </a:r>
            <a:r>
              <a:rPr lang="en-US" sz="1200" b="1" dirty="0" err="1">
                <a:solidFill>
                  <a:srgbClr val="5B6176"/>
                </a:solidFill>
              </a:rPr>
              <a:t>시스템</a:t>
            </a:r>
            <a:r>
              <a:rPr lang="en-US" sz="1200" b="1" dirty="0">
                <a:solidFill>
                  <a:srgbClr val="5B6176"/>
                </a:solidFill>
              </a:rPr>
              <a:t> </a:t>
            </a:r>
            <a:r>
              <a:rPr lang="en-US" sz="1200" b="1" dirty="0" err="1">
                <a:solidFill>
                  <a:srgbClr val="5B6176"/>
                </a:solidFill>
              </a:rPr>
              <a:t>교체</a:t>
            </a:r>
            <a:r>
              <a:rPr lang="en-US" sz="1200" b="1" dirty="0">
                <a:solidFill>
                  <a:srgbClr val="5B6176"/>
                </a:solidFill>
              </a:rPr>
              <a:t> </a:t>
            </a:r>
            <a:r>
              <a:rPr lang="en-US" sz="1200" b="1" dirty="0" err="1">
                <a:solidFill>
                  <a:srgbClr val="5B6176"/>
                </a:solidFill>
              </a:rPr>
              <a:t>규제</a:t>
            </a:r>
            <a:r>
              <a:rPr lang="en-US" sz="1200" b="1" dirty="0">
                <a:solidFill>
                  <a:srgbClr val="5B6176"/>
                </a:solidFill>
              </a:rPr>
              <a:t> </a:t>
            </a:r>
            <a:r>
              <a:rPr lang="en-US" sz="1200" b="1" dirty="0" err="1">
                <a:solidFill>
                  <a:srgbClr val="5B6176"/>
                </a:solidFill>
              </a:rPr>
              <a:t>완화</a:t>
            </a:r>
            <a:endParaRPr sz="1200" b="1" dirty="0">
              <a:solidFill>
                <a:srgbClr val="5B617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5B6176"/>
                </a:solidFill>
              </a:rPr>
              <a:t>https://zdnet.co.kr/view/?no=20131106161308 | </a:t>
            </a:r>
            <a:r>
              <a:rPr lang="en-US" sz="1000" dirty="0" err="1">
                <a:solidFill>
                  <a:srgbClr val="5B6176"/>
                </a:solidFill>
              </a:rPr>
              <a:t>박수형</a:t>
            </a:r>
            <a:r>
              <a:rPr lang="en-US" sz="1000" dirty="0">
                <a:solidFill>
                  <a:srgbClr val="5B6176"/>
                </a:solidFill>
              </a:rPr>
              <a:t> </a:t>
            </a:r>
            <a:r>
              <a:rPr lang="en-US" sz="1000" dirty="0" err="1">
                <a:solidFill>
                  <a:srgbClr val="5B6176"/>
                </a:solidFill>
              </a:rPr>
              <a:t>기자</a:t>
            </a:r>
            <a:endParaRPr sz="1000" dirty="0">
              <a:solidFill>
                <a:srgbClr val="5B6176"/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CAA46C09-434A-431A-4C74-7BB669328CDD}"/>
              </a:ext>
            </a:extLst>
          </p:cNvPr>
          <p:cNvSpPr/>
          <p:nvPr/>
        </p:nvSpPr>
        <p:spPr>
          <a:xfrm>
            <a:off x="6215769" y="2158034"/>
            <a:ext cx="889233" cy="40639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509D5DF-513E-ED32-7DFF-A45B3C2D0F77}"/>
              </a:ext>
            </a:extLst>
          </p:cNvPr>
          <p:cNvSpPr/>
          <p:nvPr/>
        </p:nvSpPr>
        <p:spPr>
          <a:xfrm>
            <a:off x="6207620" y="3403962"/>
            <a:ext cx="889233" cy="40639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Google Shape;123;p17">
            <a:extLst>
              <a:ext uri="{FF2B5EF4-FFF2-40B4-BE49-F238E27FC236}">
                <a16:creationId xmlns:a16="http://schemas.microsoft.com/office/drawing/2014/main" id="{D10A7F63-8E7E-BB82-3ACD-957A7FFD81D0}"/>
              </a:ext>
            </a:extLst>
          </p:cNvPr>
          <p:cNvSpPr/>
          <p:nvPr/>
        </p:nvSpPr>
        <p:spPr>
          <a:xfrm>
            <a:off x="7700143" y="1862796"/>
            <a:ext cx="3223997" cy="996869"/>
          </a:xfrm>
          <a:prstGeom prst="flowChartAlternateProcess">
            <a:avLst/>
          </a:prstGeom>
          <a:noFill/>
          <a:ln w="38100" cap="flat" cmpd="sng">
            <a:solidFill>
              <a:srgbClr val="5B61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400" b="1" dirty="0"/>
              <a:t>마을 방송의 재난 안전 취약성</a:t>
            </a:r>
            <a:endParaRPr lang="en-US" altLang="ko-KR" sz="1400" b="1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400" b="1" dirty="0"/>
              <a:t>수동적인 시스템으로 인한 불편</a:t>
            </a:r>
            <a:endParaRPr sz="1400" b="1" dirty="0"/>
          </a:p>
        </p:txBody>
      </p:sp>
      <p:sp>
        <p:nvSpPr>
          <p:cNvPr id="35" name="Google Shape;123;p17">
            <a:extLst>
              <a:ext uri="{FF2B5EF4-FFF2-40B4-BE49-F238E27FC236}">
                <a16:creationId xmlns:a16="http://schemas.microsoft.com/office/drawing/2014/main" id="{AF3E49D4-2543-7C85-0861-2839FDC7568B}"/>
              </a:ext>
            </a:extLst>
          </p:cNvPr>
          <p:cNvSpPr/>
          <p:nvPr/>
        </p:nvSpPr>
        <p:spPr>
          <a:xfrm>
            <a:off x="7700143" y="3108724"/>
            <a:ext cx="3223997" cy="996869"/>
          </a:xfrm>
          <a:prstGeom prst="flowChartAlternateProcess">
            <a:avLst/>
          </a:prstGeom>
          <a:noFill/>
          <a:ln w="38100" cap="flat" cmpd="sng">
            <a:solidFill>
              <a:srgbClr val="5B61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400" b="1" dirty="0"/>
              <a:t>고도화된 방송시스템 수요 증가</a:t>
            </a:r>
            <a:endParaRPr lang="en-US" altLang="ko-KR" sz="14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400" b="1" dirty="0"/>
              <a:t>높은 고용 유발 효과 예상</a:t>
            </a:r>
            <a:endParaRPr sz="14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95F1933-AF34-6F3B-B3EB-783870AE46D7}"/>
              </a:ext>
            </a:extLst>
          </p:cNvPr>
          <p:cNvSpPr/>
          <p:nvPr/>
        </p:nvSpPr>
        <p:spPr>
          <a:xfrm>
            <a:off x="800707" y="4368347"/>
            <a:ext cx="2622734" cy="307777"/>
          </a:xfrm>
          <a:prstGeom prst="rect">
            <a:avLst/>
          </a:prstGeom>
          <a:solidFill>
            <a:srgbClr val="5B6176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프로젝트 목적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8" name="Google Shape;123;p17">
            <a:extLst>
              <a:ext uri="{FF2B5EF4-FFF2-40B4-BE49-F238E27FC236}">
                <a16:creationId xmlns:a16="http://schemas.microsoft.com/office/drawing/2014/main" id="{77B40A1B-2620-4662-8852-78A2E710353E}"/>
              </a:ext>
            </a:extLst>
          </p:cNvPr>
          <p:cNvSpPr/>
          <p:nvPr/>
        </p:nvSpPr>
        <p:spPr>
          <a:xfrm>
            <a:off x="1349577" y="4933700"/>
            <a:ext cx="8465542" cy="996869"/>
          </a:xfrm>
          <a:prstGeom prst="flowChartAlternateProcess">
            <a:avLst/>
          </a:prstGeom>
          <a:noFill/>
          <a:ln w="38100" cap="flat" cmpd="sng">
            <a:solidFill>
              <a:srgbClr val="5B61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5B6176"/>
                </a:solidFill>
              </a:rPr>
              <a:t>마을 주민</a:t>
            </a:r>
            <a:r>
              <a:rPr lang="ko-KR" altLang="en-US" sz="1400" b="1" i="0" u="none" strike="noStrike" cap="none" dirty="0">
                <a:solidFill>
                  <a:srgbClr val="5B6176"/>
                </a:solidFill>
                <a:latin typeface="Arial"/>
                <a:ea typeface="Arial"/>
                <a:cs typeface="Arial"/>
                <a:sym typeface="Arial"/>
              </a:rPr>
              <a:t>의 편</a:t>
            </a:r>
            <a:r>
              <a:rPr lang="ko-KR" altLang="en-US" sz="1400" b="1" dirty="0">
                <a:solidFill>
                  <a:srgbClr val="5B6176"/>
                </a:solidFill>
              </a:rPr>
              <a:t>리</a:t>
            </a:r>
            <a:r>
              <a:rPr lang="ko-KR" altLang="en-US" sz="1400" b="1" i="0" u="none" strike="noStrike" cap="none" dirty="0">
                <a:solidFill>
                  <a:srgbClr val="5B6176"/>
                </a:solidFill>
                <a:latin typeface="Arial"/>
                <a:ea typeface="Arial"/>
                <a:cs typeface="Arial"/>
                <a:sym typeface="Arial"/>
              </a:rPr>
              <a:t>하고 안전한 생활을 보장하기 위한 </a:t>
            </a:r>
            <a:r>
              <a:rPr lang="ko-KR" altLang="en-US" sz="1400" b="1" dirty="0">
                <a:solidFill>
                  <a:srgbClr val="5B6176"/>
                </a:solidFill>
              </a:rPr>
              <a:t>관제 </a:t>
            </a:r>
            <a:r>
              <a:rPr lang="ko-KR" altLang="en-US" sz="1400" b="1" i="0" u="none" strike="noStrike" cap="none" dirty="0">
                <a:solidFill>
                  <a:srgbClr val="5B6176"/>
                </a:solidFill>
                <a:latin typeface="Arial"/>
                <a:ea typeface="Arial"/>
                <a:cs typeface="Arial"/>
                <a:sym typeface="Arial"/>
              </a:rPr>
              <a:t>시스템 구축</a:t>
            </a:r>
            <a:endParaRPr lang="ko-KR" altLang="en-US" sz="10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2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B617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목표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srgbClr val="5B617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Capstone</a:t>
              </a: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Design</a:t>
              </a:r>
              <a:endParaRPr kumimoji="0" lang="ko-KR" alt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8" name="직선 연결선 17"/>
          <p:cNvCxnSpPr>
            <a:cxnSpLocks/>
          </p:cNvCxnSpPr>
          <p:nvPr/>
        </p:nvCxnSpPr>
        <p:spPr>
          <a:xfrm>
            <a:off x="2565400" y="251691"/>
            <a:ext cx="92052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D32ACA6-0B2E-4E57-BAC2-2E6EF783A59A}"/>
              </a:ext>
            </a:extLst>
          </p:cNvPr>
          <p:cNvSpPr/>
          <p:nvPr/>
        </p:nvSpPr>
        <p:spPr>
          <a:xfrm>
            <a:off x="809096" y="1174877"/>
            <a:ext cx="2622734" cy="307777"/>
          </a:xfrm>
          <a:prstGeom prst="rect">
            <a:avLst/>
          </a:prstGeom>
          <a:solidFill>
            <a:srgbClr val="5B6176"/>
          </a:solidFill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목표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Google Shape;141;p19">
            <a:extLst>
              <a:ext uri="{FF2B5EF4-FFF2-40B4-BE49-F238E27FC236}">
                <a16:creationId xmlns:a16="http://schemas.microsoft.com/office/drawing/2014/main" id="{3F97E36B-5314-E349-972B-4ADEAF0C3938}"/>
              </a:ext>
            </a:extLst>
          </p:cNvPr>
          <p:cNvSpPr/>
          <p:nvPr/>
        </p:nvSpPr>
        <p:spPr>
          <a:xfrm>
            <a:off x="2120462" y="1874540"/>
            <a:ext cx="6771867" cy="3930904"/>
          </a:xfrm>
          <a:prstGeom prst="flowChartAlternateProcess">
            <a:avLst/>
          </a:prstGeom>
          <a:noFill/>
          <a:ln w="76200" cap="flat" cmpd="sng">
            <a:solidFill>
              <a:srgbClr val="5B61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8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</a:pPr>
            <a:r>
              <a:rPr lang="en-US" altLang="ko-KR" dirty="0">
                <a:solidFill>
                  <a:srgbClr val="5B6176"/>
                </a:solidFill>
              </a:rPr>
              <a:t>1. </a:t>
            </a:r>
            <a:r>
              <a:rPr lang="ko-KR" altLang="en-US" sz="1800" dirty="0">
                <a:solidFill>
                  <a:srgbClr val="5B6176"/>
                </a:solidFill>
              </a:rPr>
              <a:t>시</a:t>
            </a:r>
            <a:r>
              <a:rPr lang="en-US" altLang="ko-KR" sz="1800" dirty="0">
                <a:solidFill>
                  <a:srgbClr val="5B6176"/>
                </a:solidFill>
              </a:rPr>
              <a:t>,</a:t>
            </a:r>
            <a:r>
              <a:rPr lang="ko-KR" altLang="en-US" sz="1800" dirty="0">
                <a:solidFill>
                  <a:srgbClr val="5B6176"/>
                </a:solidFill>
              </a:rPr>
              <a:t>공간적 제약에서 탈피</a:t>
            </a: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dirty="0">
              <a:solidFill>
                <a:srgbClr val="5B6176"/>
              </a:solidFill>
            </a:endParaRPr>
          </a:p>
          <a:p>
            <a:pPr marL="88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</a:pPr>
            <a:r>
              <a:rPr lang="en-US" altLang="ko-KR" sz="1800" dirty="0">
                <a:solidFill>
                  <a:srgbClr val="5B6176"/>
                </a:solidFill>
              </a:rPr>
              <a:t>2. </a:t>
            </a:r>
            <a:r>
              <a:rPr lang="ko-KR" altLang="en-US" sz="1800" dirty="0">
                <a:solidFill>
                  <a:srgbClr val="5B6176"/>
                </a:solidFill>
              </a:rPr>
              <a:t>마을의 규모에 영향을 받지 않는 시스템 구축</a:t>
            </a: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dirty="0">
              <a:solidFill>
                <a:srgbClr val="5B6176"/>
              </a:solidFill>
            </a:endParaRPr>
          </a:p>
          <a:p>
            <a:pPr marL="88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</a:pPr>
            <a:r>
              <a:rPr lang="en-US" altLang="ko-KR" sz="1800" dirty="0">
                <a:solidFill>
                  <a:srgbClr val="5B6176"/>
                </a:solidFill>
              </a:rPr>
              <a:t>3. </a:t>
            </a:r>
            <a:r>
              <a:rPr lang="ko-KR" altLang="en-US" sz="1800" dirty="0">
                <a:solidFill>
                  <a:srgbClr val="5B6176"/>
                </a:solidFill>
              </a:rPr>
              <a:t>독거노인의 안전사고에 대해 즉각 대응</a:t>
            </a: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dirty="0">
              <a:solidFill>
                <a:srgbClr val="5B6176"/>
              </a:solidFill>
            </a:endParaRPr>
          </a:p>
          <a:p>
            <a:pPr marL="88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</a:pPr>
            <a:r>
              <a:rPr lang="en-US" altLang="ko-KR" sz="1800" dirty="0">
                <a:solidFill>
                  <a:srgbClr val="5B6176"/>
                </a:solidFill>
              </a:rPr>
              <a:t>4. </a:t>
            </a:r>
            <a:r>
              <a:rPr lang="ko-KR" altLang="en-US" sz="1800" dirty="0">
                <a:solidFill>
                  <a:srgbClr val="5B6176"/>
                </a:solidFill>
              </a:rPr>
              <a:t>마을 관리자의 효과적인 마을 관리</a:t>
            </a:r>
            <a:endParaRPr lang="ko-KR" altLang="en-US" b="1" dirty="0">
              <a:solidFill>
                <a:srgbClr val="5B617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6626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B617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구성도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srgbClr val="5B617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Capstone</a:t>
              </a:r>
              <a:r>
                <a:rPr lang="ko-KR" altLang="en-US" sz="900" kern="0" dirty="0">
                  <a:solidFill>
                    <a:srgbClr val="FF6600"/>
                  </a:solidFill>
                </a:rPr>
                <a:t> </a:t>
              </a:r>
              <a:r>
                <a:rPr lang="en-US" altLang="ko-KR" sz="900" kern="0" dirty="0">
                  <a:solidFill>
                    <a:srgbClr val="FF6600"/>
                  </a:solidFill>
                </a:rPr>
                <a:t>Design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8" name="직선 연결선 17"/>
          <p:cNvCxnSpPr>
            <a:cxnSpLocks/>
          </p:cNvCxnSpPr>
          <p:nvPr/>
        </p:nvCxnSpPr>
        <p:spPr>
          <a:xfrm>
            <a:off x="2565400" y="251691"/>
            <a:ext cx="92052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D32ACA6-0B2E-4E57-BAC2-2E6EF783A59A}"/>
              </a:ext>
            </a:extLst>
          </p:cNvPr>
          <p:cNvSpPr/>
          <p:nvPr/>
        </p:nvSpPr>
        <p:spPr>
          <a:xfrm>
            <a:off x="800707" y="1167677"/>
            <a:ext cx="2622734" cy="307777"/>
          </a:xfrm>
          <a:prstGeom prst="rect">
            <a:avLst/>
          </a:prstGeom>
          <a:solidFill>
            <a:srgbClr val="5B6176"/>
          </a:solidFill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구성도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 descr="내장 웹 서버 응용 - 서블릿 컨테이너와 포트">
            <a:extLst>
              <a:ext uri="{FF2B5EF4-FFF2-40B4-BE49-F238E27FC236}">
                <a16:creationId xmlns:a16="http://schemas.microsoft.com/office/drawing/2014/main" id="{4D9DDE74-BC3B-DA5A-8D36-47E09A66F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63" y="1704567"/>
            <a:ext cx="1037273" cy="54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er - Free technology icons">
            <a:extLst>
              <a:ext uri="{FF2B5EF4-FFF2-40B4-BE49-F238E27FC236}">
                <a16:creationId xmlns:a16="http://schemas.microsoft.com/office/drawing/2014/main" id="{D84179BB-8CE0-FE50-DED5-DAE360F49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638" y="2245814"/>
            <a:ext cx="1466491" cy="146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b 아이콘 무료 다운로드 도구">
            <a:extLst>
              <a:ext uri="{FF2B5EF4-FFF2-40B4-BE49-F238E27FC236}">
                <a16:creationId xmlns:a16="http://schemas.microsoft.com/office/drawing/2014/main" id="{F6AC4164-C4F8-0E7E-B87E-77D22C84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276" y="2637294"/>
            <a:ext cx="768823" cy="93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DB 이관 작업하기">
            <a:extLst>
              <a:ext uri="{FF2B5EF4-FFF2-40B4-BE49-F238E27FC236}">
                <a16:creationId xmlns:a16="http://schemas.microsoft.com/office/drawing/2014/main" id="{B899858E-B9EA-B3DA-28A6-A2564510F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208" y="2242809"/>
            <a:ext cx="944541" cy="39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81B4B9-2013-DE30-A35B-76BC26CC6129}"/>
              </a:ext>
            </a:extLst>
          </p:cNvPr>
          <p:cNvSpPr txBox="1"/>
          <p:nvPr/>
        </p:nvSpPr>
        <p:spPr>
          <a:xfrm>
            <a:off x="5782336" y="3761180"/>
            <a:ext cx="653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2784FA-C6DF-A1A0-D84A-0BC2A4004C7E}"/>
              </a:ext>
            </a:extLst>
          </p:cNvPr>
          <p:cNvSpPr txBox="1"/>
          <p:nvPr/>
        </p:nvSpPr>
        <p:spPr>
          <a:xfrm>
            <a:off x="8999215" y="3628122"/>
            <a:ext cx="477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DB</a:t>
            </a:r>
            <a:endParaRPr lang="ko-KR" altLang="en-US" sz="1400" dirty="0"/>
          </a:p>
        </p:txBody>
      </p:sp>
      <p:pic>
        <p:nvPicPr>
          <p:cNvPr id="1036" name="Picture 12" descr="돋보기, 검색, bar, web 아이콘 에 Digital Marketing">
            <a:extLst>
              <a:ext uri="{FF2B5EF4-FFF2-40B4-BE49-F238E27FC236}">
                <a16:creationId xmlns:a16="http://schemas.microsoft.com/office/drawing/2014/main" id="{4C3090F8-403B-6F23-D1F5-C7DC318E2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109" y="2416821"/>
            <a:ext cx="1186421" cy="118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C6FB1CD-118B-BDCC-F9C3-24618F4094E2}"/>
              </a:ext>
            </a:extLst>
          </p:cNvPr>
          <p:cNvSpPr txBox="1"/>
          <p:nvPr/>
        </p:nvSpPr>
        <p:spPr>
          <a:xfrm>
            <a:off x="2478635" y="3621025"/>
            <a:ext cx="917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관제 웹</a:t>
            </a:r>
            <a:endParaRPr lang="ko-KR" altLang="en-US" sz="1400" dirty="0"/>
          </a:p>
        </p:txBody>
      </p:sp>
      <p:pic>
        <p:nvPicPr>
          <p:cNvPr id="1040" name="Picture 16" descr="React란?">
            <a:extLst>
              <a:ext uri="{FF2B5EF4-FFF2-40B4-BE49-F238E27FC236}">
                <a16:creationId xmlns:a16="http://schemas.microsoft.com/office/drawing/2014/main" id="{083A8EC8-248E-A8C9-10DA-0086D5137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681" y="1926771"/>
            <a:ext cx="1037273" cy="51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D5ED701-3F61-7365-F790-E5B3B527E1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5743" y="4464320"/>
            <a:ext cx="503147" cy="11044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BEA5AB5-4AE2-BDAE-0EA0-32C8AB5C34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6044" y="4549800"/>
            <a:ext cx="1089391" cy="86210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3E0B813-7B62-30E5-81BF-0E66012D03B6}"/>
              </a:ext>
            </a:extLst>
          </p:cNvPr>
          <p:cNvSpPr txBox="1"/>
          <p:nvPr/>
        </p:nvSpPr>
        <p:spPr>
          <a:xfrm>
            <a:off x="2809963" y="5731654"/>
            <a:ext cx="477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앱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5D6040-F1A3-A9D5-47B7-1800D8350C13}"/>
              </a:ext>
            </a:extLst>
          </p:cNvPr>
          <p:cNvSpPr txBox="1"/>
          <p:nvPr/>
        </p:nvSpPr>
        <p:spPr>
          <a:xfrm>
            <a:off x="8914088" y="5545655"/>
            <a:ext cx="768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단말기</a:t>
            </a:r>
          </a:p>
        </p:txBody>
      </p:sp>
      <p:pic>
        <p:nvPicPr>
          <p:cNvPr id="34" name="Google Shape;171;p21">
            <a:extLst>
              <a:ext uri="{FF2B5EF4-FFF2-40B4-BE49-F238E27FC236}">
                <a16:creationId xmlns:a16="http://schemas.microsoft.com/office/drawing/2014/main" id="{A14C3B5B-6122-F1E7-E5D4-24F5754F13A7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l="17623" r="16956"/>
          <a:stretch/>
        </p:blipFill>
        <p:spPr>
          <a:xfrm>
            <a:off x="5445747" y="4684693"/>
            <a:ext cx="1154400" cy="882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AF2A7FA-72A1-30D9-F14C-075044667CC0}"/>
              </a:ext>
            </a:extLst>
          </p:cNvPr>
          <p:cNvCxnSpPr>
            <a:cxnSpLocks/>
          </p:cNvCxnSpPr>
          <p:nvPr/>
        </p:nvCxnSpPr>
        <p:spPr>
          <a:xfrm>
            <a:off x="3758268" y="3070371"/>
            <a:ext cx="157894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259DF9C-9F8F-A170-6F66-9A9F2D865FAF}"/>
              </a:ext>
            </a:extLst>
          </p:cNvPr>
          <p:cNvCxnSpPr>
            <a:cxnSpLocks/>
          </p:cNvCxnSpPr>
          <p:nvPr/>
        </p:nvCxnSpPr>
        <p:spPr>
          <a:xfrm>
            <a:off x="6801129" y="3070371"/>
            <a:ext cx="172208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EB18316-C957-17D9-2658-CB6E360EA682}"/>
              </a:ext>
            </a:extLst>
          </p:cNvPr>
          <p:cNvCxnSpPr>
            <a:cxnSpLocks/>
          </p:cNvCxnSpPr>
          <p:nvPr/>
        </p:nvCxnSpPr>
        <p:spPr>
          <a:xfrm>
            <a:off x="6801129" y="5118840"/>
            <a:ext cx="172208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61591DD-9631-0B7F-3A47-0FF6198D45D9}"/>
              </a:ext>
            </a:extLst>
          </p:cNvPr>
          <p:cNvCxnSpPr>
            <a:cxnSpLocks/>
          </p:cNvCxnSpPr>
          <p:nvPr/>
        </p:nvCxnSpPr>
        <p:spPr>
          <a:xfrm>
            <a:off x="6022947" y="4068957"/>
            <a:ext cx="0" cy="53551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7FE0D0E-246E-8668-44F0-3D795D121260}"/>
              </a:ext>
            </a:extLst>
          </p:cNvPr>
          <p:cNvCxnSpPr>
            <a:cxnSpLocks/>
          </p:cNvCxnSpPr>
          <p:nvPr/>
        </p:nvCxnSpPr>
        <p:spPr>
          <a:xfrm flipV="1">
            <a:off x="3423441" y="3650898"/>
            <a:ext cx="1945901" cy="13906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00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66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kern="0" dirty="0">
                <a:solidFill>
                  <a:srgbClr val="5B6176"/>
                </a:solidFill>
              </a:rPr>
              <a:t>기능 설명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Capstone</a:t>
              </a:r>
              <a:r>
                <a:rPr lang="ko-KR" altLang="en-US" sz="900" kern="0" dirty="0">
                  <a:solidFill>
                    <a:srgbClr val="FF6600"/>
                  </a:solidFill>
                </a:rPr>
                <a:t> </a:t>
              </a:r>
              <a:r>
                <a:rPr lang="en-US" altLang="ko-KR" sz="900" kern="0" dirty="0">
                  <a:solidFill>
                    <a:srgbClr val="FF6600"/>
                  </a:solidFill>
                </a:rPr>
                <a:t>Design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>
            <a:cxnSpLocks/>
          </p:cNvCxnSpPr>
          <p:nvPr/>
        </p:nvCxnSpPr>
        <p:spPr>
          <a:xfrm>
            <a:off x="2565400" y="251691"/>
            <a:ext cx="92052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39C189-0945-4D4B-AE77-191AB625D551}"/>
              </a:ext>
            </a:extLst>
          </p:cNvPr>
          <p:cNvSpPr/>
          <p:nvPr/>
        </p:nvSpPr>
        <p:spPr>
          <a:xfrm>
            <a:off x="1737109" y="1280135"/>
            <a:ext cx="2622734" cy="307777"/>
          </a:xfrm>
          <a:prstGeom prst="rect">
            <a:avLst/>
          </a:prstGeom>
          <a:solidFill>
            <a:srgbClr val="5B6176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관리자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FA64C6-4114-4CB7-B7FC-503883074197}"/>
              </a:ext>
            </a:extLst>
          </p:cNvPr>
          <p:cNvSpPr/>
          <p:nvPr/>
        </p:nvSpPr>
        <p:spPr>
          <a:xfrm>
            <a:off x="1737109" y="3944724"/>
            <a:ext cx="2622734" cy="307777"/>
          </a:xfrm>
          <a:prstGeom prst="rect">
            <a:avLst/>
          </a:prstGeom>
          <a:solidFill>
            <a:srgbClr val="5B6176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마을 이장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3B74C5-0D4D-43BC-BDF3-2DC64B5C3521}"/>
              </a:ext>
            </a:extLst>
          </p:cNvPr>
          <p:cNvSpPr/>
          <p:nvPr/>
        </p:nvSpPr>
        <p:spPr>
          <a:xfrm>
            <a:off x="1898717" y="4385634"/>
            <a:ext cx="4469409" cy="1718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방송 녹음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및 전송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방송 게시판 확인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마을 구독자 정보 확인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댁내 단말기 사용자 등록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댁내 단말기 사용자 상태 정보 확인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긴급 호출 수신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347E62A-6198-4662-87F4-E45B6C98F6F7}"/>
              </a:ext>
            </a:extLst>
          </p:cNvPr>
          <p:cNvSpPr/>
          <p:nvPr/>
        </p:nvSpPr>
        <p:spPr>
          <a:xfrm>
            <a:off x="1898717" y="1852454"/>
            <a:ext cx="4469409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마을 등록 및 해제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마을 이장 등록 및 해제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마을 정보 및 각 마을 별 사용자 정보 확인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마을 별 통신상태 확인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댁내 단말기 사용자 상태 정보 확인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238089-FEEA-D955-E2FE-49D3C67298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533" y="1492429"/>
            <a:ext cx="2758062" cy="2150691"/>
          </a:xfrm>
          <a:prstGeom prst="rect">
            <a:avLst/>
          </a:prstGeom>
        </p:spPr>
      </p:pic>
      <p:pic>
        <p:nvPicPr>
          <p:cNvPr id="5" name="그림 4" descr="텍스트, 전화, 휴대폰, 스크린샷이(가) 표시된 사진&#10;&#10;자동 생성된 설명">
            <a:extLst>
              <a:ext uri="{FF2B5EF4-FFF2-40B4-BE49-F238E27FC236}">
                <a16:creationId xmlns:a16="http://schemas.microsoft.com/office/drawing/2014/main" id="{0DFDD48D-6172-BD79-E243-C035B069FF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65" y="4004692"/>
            <a:ext cx="1028789" cy="21795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9C2FF3D-C2C4-C9C9-6278-115DC4D8AB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16" y="3981830"/>
            <a:ext cx="1028789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1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66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kern="0" dirty="0">
                <a:solidFill>
                  <a:srgbClr val="5B6176"/>
                </a:solidFill>
              </a:rPr>
              <a:t>기능 설명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Capstone</a:t>
              </a:r>
              <a:r>
                <a:rPr lang="ko-KR" altLang="en-US" sz="900" kern="0" dirty="0">
                  <a:solidFill>
                    <a:srgbClr val="FF6600"/>
                  </a:solidFill>
                </a:rPr>
                <a:t> </a:t>
              </a:r>
              <a:r>
                <a:rPr lang="en-US" altLang="ko-KR" sz="900" kern="0" dirty="0">
                  <a:solidFill>
                    <a:srgbClr val="FF6600"/>
                  </a:solidFill>
                </a:rPr>
                <a:t>Design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>
            <a:cxnSpLocks/>
          </p:cNvCxnSpPr>
          <p:nvPr/>
        </p:nvCxnSpPr>
        <p:spPr>
          <a:xfrm>
            <a:off x="2565400" y="251691"/>
            <a:ext cx="92052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FEE831-977C-8001-E9DD-4898A3D19B07}"/>
              </a:ext>
            </a:extLst>
          </p:cNvPr>
          <p:cNvSpPr/>
          <p:nvPr/>
        </p:nvSpPr>
        <p:spPr>
          <a:xfrm>
            <a:off x="1840942" y="1315850"/>
            <a:ext cx="2622734" cy="307777"/>
          </a:xfrm>
          <a:prstGeom prst="rect">
            <a:avLst/>
          </a:prstGeom>
          <a:solidFill>
            <a:srgbClr val="5B6176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마을 주민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921AA47-4199-FA5A-D96C-6EB08DDD5E63}"/>
              </a:ext>
            </a:extLst>
          </p:cNvPr>
          <p:cNvSpPr/>
          <p:nvPr/>
        </p:nvSpPr>
        <p:spPr>
          <a:xfrm>
            <a:off x="1840942" y="3990070"/>
            <a:ext cx="2622734" cy="307777"/>
          </a:xfrm>
          <a:prstGeom prst="rect">
            <a:avLst/>
          </a:prstGeom>
          <a:solidFill>
            <a:srgbClr val="5B6176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보호자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FDA676-BEC3-A805-E7EA-D75CE8643D7F}"/>
              </a:ext>
            </a:extLst>
          </p:cNvPr>
          <p:cNvSpPr/>
          <p:nvPr/>
        </p:nvSpPr>
        <p:spPr>
          <a:xfrm>
            <a:off x="1990114" y="4558817"/>
            <a:ext cx="4469409" cy="1718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마을 정보 확인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방송 게시판 확인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본인 정보 확인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 탈퇴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피보호자 상태 정보 확인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긴급 호출 수신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04D4A0-37B6-A65C-75D7-4F4F2D51702E}"/>
              </a:ext>
            </a:extLst>
          </p:cNvPr>
          <p:cNvSpPr/>
          <p:nvPr/>
        </p:nvSpPr>
        <p:spPr>
          <a:xfrm>
            <a:off x="1990114" y="1889307"/>
            <a:ext cx="4469409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마을 정보 확인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방송 게시판 확인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본인 정보 확인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 탈퇴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피보호자 등록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-&gt;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보호자 전환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15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66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kern="0" dirty="0">
                <a:solidFill>
                  <a:srgbClr val="5B6176"/>
                </a:solidFill>
              </a:rPr>
              <a:t>기능 설명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Capstone</a:t>
              </a:r>
              <a:r>
                <a:rPr lang="ko-KR" altLang="en-US" sz="900" kern="0" dirty="0">
                  <a:solidFill>
                    <a:srgbClr val="FF6600"/>
                  </a:solidFill>
                </a:rPr>
                <a:t> </a:t>
              </a:r>
              <a:r>
                <a:rPr lang="en-US" altLang="ko-KR" sz="900" kern="0" dirty="0">
                  <a:solidFill>
                    <a:srgbClr val="FF6600"/>
                  </a:solidFill>
                </a:rPr>
                <a:t>Design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>
            <a:cxnSpLocks/>
          </p:cNvCxnSpPr>
          <p:nvPr/>
        </p:nvCxnSpPr>
        <p:spPr>
          <a:xfrm>
            <a:off x="2565400" y="251691"/>
            <a:ext cx="92052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39C189-0945-4D4B-AE77-191AB625D551}"/>
              </a:ext>
            </a:extLst>
          </p:cNvPr>
          <p:cNvSpPr/>
          <p:nvPr/>
        </p:nvSpPr>
        <p:spPr>
          <a:xfrm>
            <a:off x="1628421" y="1316231"/>
            <a:ext cx="2622734" cy="307777"/>
          </a:xfrm>
          <a:prstGeom prst="rect">
            <a:avLst/>
          </a:prstGeom>
          <a:solidFill>
            <a:srgbClr val="5B6176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단말기 사용자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347E62A-6198-4662-87F4-E45B6C98F6F7}"/>
              </a:ext>
            </a:extLst>
          </p:cNvPr>
          <p:cNvSpPr/>
          <p:nvPr/>
        </p:nvSpPr>
        <p:spPr>
          <a:xfrm>
            <a:off x="1827615" y="1817592"/>
            <a:ext cx="4469409" cy="1718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방송 수신 및 확인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방송 재생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긴급 호출 송신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라디오 수신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상태 데이터 전송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663181-5B82-036F-8771-51A7F2F68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557" y="1512482"/>
            <a:ext cx="2430493" cy="19165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2582FD-5DE7-4FF1-FF33-A7FF38DDC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260" y="1552808"/>
            <a:ext cx="2343155" cy="187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5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66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kern="0" dirty="0">
                <a:solidFill>
                  <a:srgbClr val="5B6176"/>
                </a:solidFill>
              </a:rPr>
              <a:t>활용 가능성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Capstone</a:t>
              </a:r>
              <a:r>
                <a:rPr lang="ko-KR" altLang="en-US" sz="900" kern="0" dirty="0">
                  <a:solidFill>
                    <a:srgbClr val="FF6600"/>
                  </a:solidFill>
                </a:rPr>
                <a:t> </a:t>
              </a:r>
              <a:r>
                <a:rPr lang="en-US" altLang="ko-KR" sz="900" kern="0" dirty="0">
                  <a:solidFill>
                    <a:srgbClr val="FF6600"/>
                  </a:solidFill>
                </a:rPr>
                <a:t>Design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>
            <a:cxnSpLocks/>
          </p:cNvCxnSpPr>
          <p:nvPr/>
        </p:nvCxnSpPr>
        <p:spPr>
          <a:xfrm>
            <a:off x="2565400" y="251691"/>
            <a:ext cx="92052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39C189-0945-4D4B-AE77-191AB625D551}"/>
              </a:ext>
            </a:extLst>
          </p:cNvPr>
          <p:cNvSpPr/>
          <p:nvPr/>
        </p:nvSpPr>
        <p:spPr>
          <a:xfrm>
            <a:off x="800707" y="1167677"/>
            <a:ext cx="2622734" cy="307777"/>
          </a:xfrm>
          <a:prstGeom prst="rect">
            <a:avLst/>
          </a:prstGeom>
          <a:solidFill>
            <a:srgbClr val="5B6176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활용 가능성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2ED247-494F-44CD-8A87-73E42C9E4F65}"/>
              </a:ext>
            </a:extLst>
          </p:cNvPr>
          <p:cNvSpPr/>
          <p:nvPr/>
        </p:nvSpPr>
        <p:spPr>
          <a:xfrm>
            <a:off x="1321004" y="2332043"/>
            <a:ext cx="2622734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어디서든 방송 송출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87776-6979-4AB1-AF3A-A697462937FD}"/>
              </a:ext>
            </a:extLst>
          </p:cNvPr>
          <p:cNvSpPr/>
          <p:nvPr/>
        </p:nvSpPr>
        <p:spPr>
          <a:xfrm>
            <a:off x="7924694" y="2332042"/>
            <a:ext cx="2622734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독거노인 케어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DAAE3F-F39A-4BF9-8DC9-D6D31700DB3A}"/>
              </a:ext>
            </a:extLst>
          </p:cNvPr>
          <p:cNvSpPr/>
          <p:nvPr/>
        </p:nvSpPr>
        <p:spPr>
          <a:xfrm>
            <a:off x="1351523" y="2810877"/>
            <a:ext cx="2622734" cy="2728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5B6176"/>
                </a:solidFill>
              </a:rPr>
              <a:t>기존 마을 방송실에 국한되었던 방송 장소를 어플과 단말기만 있다면 어디서든지 방송을 송</a:t>
            </a:r>
            <a:r>
              <a:rPr lang="en-US" altLang="ko-KR" sz="1200" dirty="0">
                <a:solidFill>
                  <a:srgbClr val="5B6176"/>
                </a:solidFill>
              </a:rPr>
              <a:t>/</a:t>
            </a:r>
            <a:r>
              <a:rPr lang="ko-KR" altLang="en-US" sz="1200" dirty="0">
                <a:solidFill>
                  <a:srgbClr val="5B6176"/>
                </a:solidFill>
              </a:rPr>
              <a:t>수신할 수 있다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200" dirty="0">
              <a:solidFill>
                <a:srgbClr val="5B6176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5B6176"/>
                </a:solidFill>
              </a:rPr>
              <a:t>재난 발생시와 같이 마을 이장이 방송실로 방송을 하러 갈 수 없는 상황에서도 언제든지 방송이 가능하다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152ECF-049E-4107-A72A-93DA0E27421C}"/>
              </a:ext>
            </a:extLst>
          </p:cNvPr>
          <p:cNvSpPr/>
          <p:nvPr/>
        </p:nvSpPr>
        <p:spPr>
          <a:xfrm>
            <a:off x="4577070" y="2807794"/>
            <a:ext cx="2683773" cy="2082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200" dirty="0">
                <a:solidFill>
                  <a:srgbClr val="5B6176"/>
                </a:solidFill>
              </a:rPr>
              <a:t>기존 유선 스피커가 설치되어 있는 곳과 멀거나 방송 시기를 놓쳤을 때 지나간 방송 내용을 확인할 수 있다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ko-KR" altLang="en-US" sz="1000" dirty="0">
              <a:solidFill>
                <a:srgbClr val="5B6176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400" dirty="0">
                <a:solidFill>
                  <a:srgbClr val="5B6176"/>
                </a:solidFill>
              </a:rPr>
              <a:t>시간과 공간의 제약 없이 최근 방송 내용을 확인 및 청취할 수 있다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B29041-833F-871E-2AAF-ED8752728FA1}"/>
              </a:ext>
            </a:extLst>
          </p:cNvPr>
          <p:cNvSpPr/>
          <p:nvPr/>
        </p:nvSpPr>
        <p:spPr>
          <a:xfrm>
            <a:off x="4638109" y="2332043"/>
            <a:ext cx="2622734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언제든 방송 확인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385EE9-3C1B-131D-8C7C-9E89EEE71E08}"/>
              </a:ext>
            </a:extLst>
          </p:cNvPr>
          <p:cNvSpPr/>
          <p:nvPr/>
        </p:nvSpPr>
        <p:spPr>
          <a:xfrm>
            <a:off x="7894175" y="2765317"/>
            <a:ext cx="2683773" cy="2082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5B6176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보호자가 없거나 외출 중인 상황에서 독거노인이 빠르게 도움을 요청할 수단이 없다</a:t>
            </a:r>
            <a:endParaRPr lang="en-US" altLang="ko-KR" sz="1200" dirty="0">
              <a:solidFill>
                <a:srgbClr val="5B617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000" dirty="0">
              <a:solidFill>
                <a:srgbClr val="5B617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5B6176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보호자의 불가피한 외출 상황에서 불안감을 해소시켜줄 수 있다</a:t>
            </a:r>
          </a:p>
        </p:txBody>
      </p:sp>
    </p:spTree>
    <p:extLst>
      <p:ext uri="{BB962C8B-B14F-4D97-AF65-F5344CB8AC3E}">
        <p14:creationId xmlns:p14="http://schemas.microsoft.com/office/powerpoint/2010/main" val="255294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66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>
                <a:solidFill>
                  <a:srgbClr val="5B6176"/>
                </a:solidFill>
              </a:rPr>
              <a:t>Demo scenario</a:t>
            </a:r>
            <a:endParaRPr lang="ko-KR" altLang="en-US" sz="2000" b="1" i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Capstone</a:t>
              </a:r>
              <a:r>
                <a:rPr lang="ko-KR" altLang="en-US" sz="900" kern="0" dirty="0">
                  <a:solidFill>
                    <a:srgbClr val="FF6600"/>
                  </a:solidFill>
                </a:rPr>
                <a:t> </a:t>
              </a:r>
              <a:r>
                <a:rPr lang="en-US" altLang="ko-KR" sz="900" kern="0" dirty="0">
                  <a:solidFill>
                    <a:srgbClr val="FF6600"/>
                  </a:solidFill>
                </a:rPr>
                <a:t>Design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>
            <a:cxnSpLocks/>
          </p:cNvCxnSpPr>
          <p:nvPr/>
        </p:nvCxnSpPr>
        <p:spPr>
          <a:xfrm>
            <a:off x="2565400" y="251691"/>
            <a:ext cx="92052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39C189-0945-4D4B-AE77-191AB625D551}"/>
              </a:ext>
            </a:extLst>
          </p:cNvPr>
          <p:cNvSpPr/>
          <p:nvPr/>
        </p:nvSpPr>
        <p:spPr>
          <a:xfrm>
            <a:off x="800707" y="1305848"/>
            <a:ext cx="2622734" cy="307777"/>
          </a:xfrm>
          <a:prstGeom prst="rect">
            <a:avLst/>
          </a:prstGeom>
          <a:solidFill>
            <a:srgbClr val="5B6176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시나리오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72E6F1-CAA0-444F-AD08-05E7F9ADEC8C}"/>
              </a:ext>
            </a:extLst>
          </p:cNvPr>
          <p:cNvSpPr txBox="1"/>
          <p:nvPr/>
        </p:nvSpPr>
        <p:spPr>
          <a:xfrm>
            <a:off x="8909109" y="4874004"/>
            <a:ext cx="880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엄지 지지대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EBFF6F-7C6A-40E9-8E61-87D43A0E5BF1}"/>
              </a:ext>
            </a:extLst>
          </p:cNvPr>
          <p:cNvSpPr txBox="1"/>
          <p:nvPr/>
        </p:nvSpPr>
        <p:spPr>
          <a:xfrm>
            <a:off x="9982235" y="5063540"/>
            <a:ext cx="468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solidFill>
                  <a:schemeClr val="bg1"/>
                </a:solidFill>
              </a:rPr>
              <a:t>전원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3B74C5-0D4D-43BC-BDF3-2DC64B5C3521}"/>
              </a:ext>
            </a:extLst>
          </p:cNvPr>
          <p:cNvSpPr/>
          <p:nvPr/>
        </p:nvSpPr>
        <p:spPr>
          <a:xfrm>
            <a:off x="800707" y="1718108"/>
            <a:ext cx="4437118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관리자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마을 주민 가입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마을 이장 등록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사용자 등록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2.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방송 등록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방송 알림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방송 확인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3.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보호자 등록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단말기 사용자 확인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상호작용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sym typeface="Wingdings" panose="05000000000000000000" pitchFamily="2" charset="2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7CFF19-C1F9-4D01-B82A-276BD1637802}"/>
              </a:ext>
            </a:extLst>
          </p:cNvPr>
          <p:cNvSpPr/>
          <p:nvPr/>
        </p:nvSpPr>
        <p:spPr>
          <a:xfrm>
            <a:off x="800707" y="2987899"/>
            <a:ext cx="2622734" cy="307777"/>
          </a:xfrm>
          <a:prstGeom prst="rect">
            <a:avLst/>
          </a:prstGeom>
          <a:solidFill>
            <a:srgbClr val="5B6176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예상 결과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A573DF-51B2-4AE4-94FE-68F22AA3FAFA}"/>
              </a:ext>
            </a:extLst>
          </p:cNvPr>
          <p:cNvSpPr/>
          <p:nvPr/>
        </p:nvSpPr>
        <p:spPr>
          <a:xfrm>
            <a:off x="768657" y="3400853"/>
            <a:ext cx="6813982" cy="2826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1-1.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관리자를 통해 마을이 등록되고 앱 사용자들은 해당 마을에 가입된다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1-2.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관리자를 통해 마을 주민 중 한 명이 마을 이장으로 등록된다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    1-3.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마을 이장의 앱을 통해 단말기 사용자가 등록된다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2.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    2-1.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마을 이장이 방송을 녹음하여 확인 후 등록하면 방송이 등록된다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    2-2.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방송이 등록되면 앱과 단말기에 알림이 울린다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    2-3.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관리자는 단말기에 방송이 전송됐는지 알 수 있다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    2-4.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단말기 사용자가 방송을 확인하면 관리자는 단말기에서 방송을 확인했는지 알 수 있다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85434853"/>
      </p:ext>
    </p:extLst>
  </p:cSld>
  <p:clrMapOvr>
    <a:masterClrMapping/>
  </p:clrMapOvr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607</Words>
  <Application>Microsoft Office PowerPoint</Application>
  <PresentationFormat>와이드스크린</PresentationFormat>
  <Paragraphs>124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맑은 고딕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1720</cp:lastModifiedBy>
  <cp:revision>26</cp:revision>
  <dcterms:created xsi:type="dcterms:W3CDTF">2021-04-05T15:03:00Z</dcterms:created>
  <dcterms:modified xsi:type="dcterms:W3CDTF">2022-06-05T01:44:37Z</dcterms:modified>
</cp:coreProperties>
</file>