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4F0D1E-8ACE-4FD4-BA3B-86C153E9FCA6}">
  <a:tblStyle styleId="{CB4F0D1E-8ACE-4FD4-BA3B-86C153E9FC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c79857588_4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c79857588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c79857588_4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bc79857588_4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c79857588_4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c79857588_4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c79857588_4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bc79857588_4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c79857588_4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c79857588_4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c7985758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c7985758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c79857588_4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c79857588_4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bc7985758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bc7985758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c79857588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c79857588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c79857588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c79857588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c79857588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c79857588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bc79857588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bc79857588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c79857588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bc79857588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9EAD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46121" y="4329396"/>
            <a:ext cx="1137276" cy="692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744575"/>
            <a:ext cx="8520600" cy="18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Week 4 Summary Presentation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“Unified Path Following Guidance For Hybrid VTOLs”</a:t>
            </a:r>
            <a:endParaRPr sz="20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02625"/>
            <a:ext cx="8520600" cy="16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Junwoo Hwang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19.12.2022, Monday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Bearing Feasibility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50084" r="0" t="48961"/>
          <a:stretch/>
        </p:blipFill>
        <p:spPr>
          <a:xfrm>
            <a:off x="1474597" y="1226575"/>
            <a:ext cx="3235681" cy="32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805" y="1192259"/>
            <a:ext cx="3062372" cy="32618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/>
          <p:nvPr/>
        </p:nvSpPr>
        <p:spPr>
          <a:xfrm>
            <a:off x="5335600" y="2416950"/>
            <a:ext cx="148800" cy="154800"/>
          </a:xfrm>
          <a:prstGeom prst="smileyFace">
            <a:avLst>
              <a:gd fmla="val 4653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80525" y="3796350"/>
            <a:ext cx="148800" cy="154800"/>
          </a:xfrm>
          <a:prstGeom prst="smileyFace">
            <a:avLst>
              <a:gd fmla="val 4653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Bearing Feasibility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0" l="50084" r="0" t="48961"/>
          <a:stretch/>
        </p:blipFill>
        <p:spPr>
          <a:xfrm>
            <a:off x="1474597" y="1226575"/>
            <a:ext cx="3235681" cy="32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805" y="1192259"/>
            <a:ext cx="3062372" cy="32618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/>
          <p:nvPr/>
        </p:nvSpPr>
        <p:spPr>
          <a:xfrm>
            <a:off x="5440950" y="2494350"/>
            <a:ext cx="148800" cy="154800"/>
          </a:xfrm>
          <a:prstGeom prst="smileyFace">
            <a:avLst>
              <a:gd fmla="val 4653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2891475" y="2606525"/>
            <a:ext cx="148800" cy="154800"/>
          </a:xfrm>
          <a:prstGeom prst="smileyFace">
            <a:avLst>
              <a:gd fmla="val 4653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Bearing Feasibility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0" l="50084" r="0" t="48961"/>
          <a:stretch/>
        </p:blipFill>
        <p:spPr>
          <a:xfrm>
            <a:off x="1474597" y="1226575"/>
            <a:ext cx="3235681" cy="32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805" y="1192259"/>
            <a:ext cx="3062372" cy="3261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/>
          <p:nvPr/>
        </p:nvSpPr>
        <p:spPr>
          <a:xfrm>
            <a:off x="5434750" y="2571750"/>
            <a:ext cx="148800" cy="154800"/>
          </a:xfrm>
          <a:prstGeom prst="smileyFace">
            <a:avLst>
              <a:gd fmla="val 4653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3195125" y="2024025"/>
            <a:ext cx="148800" cy="154800"/>
          </a:xfrm>
          <a:prstGeom prst="smileyFace">
            <a:avLst>
              <a:gd fmla="val 4653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Bearing Feasibility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 b="0" l="50084" r="0" t="48961"/>
          <a:stretch/>
        </p:blipFill>
        <p:spPr>
          <a:xfrm>
            <a:off x="1474597" y="1226575"/>
            <a:ext cx="3235681" cy="32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805" y="1192259"/>
            <a:ext cx="3062372" cy="326187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/>
          <p:nvPr/>
        </p:nvSpPr>
        <p:spPr>
          <a:xfrm>
            <a:off x="5434750" y="2571750"/>
            <a:ext cx="148800" cy="1548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3195125" y="2024025"/>
            <a:ext cx="148800" cy="1548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Multicopter vs Fixed-wing dynamics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975" y="957175"/>
            <a:ext cx="384705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6399" y="1008361"/>
            <a:ext cx="3491176" cy="3718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Week 4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Air-velocity reference vector based path following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Differences in control of multicopter / fixed-wing in Path-following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Different ramp-in/ramp-out function to derive air-velocity reference vector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Week 4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Air-velocity reference vector based path following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Differences in control of multicopter / fixed-wing in Path-following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Different ramp-in/ramp-out function to derive air-velocity reference vector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Multicopter Point-mass model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738" y="1200350"/>
            <a:ext cx="3098526" cy="32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/>
        </p:nvGraphicFramePr>
        <p:xfrm>
          <a:off x="1417975" y="115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{CB4F0D1E-8ACE-4FD4-BA3B-86C153E9FCA6}</a:tableStyleId>
              </a:tblPr>
              <a:tblGrid>
                <a:gridCol w="3619500"/>
                <a:gridCol w="3619500"/>
              </a:tblGrid>
              <a:tr h="72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User-set minimum ground speed = 5.0 m/s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User-set minimum ground speed = 0.0 m/s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1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Track-keeping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700" y="2005426"/>
            <a:ext cx="2541551" cy="26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8371" y="2005429"/>
            <a:ext cx="2541551" cy="2685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NPFG Track-keeping feature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447800"/>
            <a:ext cx="59436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NPFG Track-keeping feature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268950"/>
            <a:ext cx="5943600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/>
          <p:nvPr/>
        </p:nvSpPr>
        <p:spPr>
          <a:xfrm>
            <a:off x="4115900" y="2647950"/>
            <a:ext cx="823200" cy="202800"/>
          </a:xfrm>
          <a:prstGeom prst="frame">
            <a:avLst>
              <a:gd fmla="val 12500" name="adj1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Bearing Feasibility</a:t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3503600" y="1066800"/>
            <a:ext cx="1394400" cy="102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feasibility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950425" y="1273350"/>
            <a:ext cx="139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 Speed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5062025" y="1381050"/>
            <a:ext cx="139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6620450" y="1066800"/>
            <a:ext cx="1462800" cy="102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 Speed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Track-Keeping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208875" y="1381050"/>
            <a:ext cx="139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Bearing Feasibility</a:t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3503600" y="1066800"/>
            <a:ext cx="1394400" cy="102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feasibility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950425" y="1273350"/>
            <a:ext cx="139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 Speed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5062025" y="1381050"/>
            <a:ext cx="139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6620450" y="1066800"/>
            <a:ext cx="1462800" cy="102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 Speed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Track-Keeping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2208875" y="1381050"/>
            <a:ext cx="139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013" y="2259175"/>
            <a:ext cx="2803574" cy="27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