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58" r:id="rId5"/>
    <p:sldId id="304" r:id="rId6"/>
    <p:sldId id="306" r:id="rId7"/>
    <p:sldId id="282" r:id="rId8"/>
    <p:sldId id="307" r:id="rId9"/>
    <p:sldId id="283" r:id="rId10"/>
    <p:sldId id="308" r:id="rId11"/>
    <p:sldId id="309" r:id="rId12"/>
    <p:sldId id="310" r:id="rId13"/>
    <p:sldId id="284" r:id="rId14"/>
    <p:sldId id="311" r:id="rId15"/>
    <p:sldId id="312" r:id="rId16"/>
    <p:sldId id="302" r:id="rId17"/>
    <p:sldId id="303" r:id="rId18"/>
    <p:sldId id="281" r:id="rId19"/>
    <p:sldId id="285" r:id="rId20"/>
    <p:sldId id="286" r:id="rId21"/>
    <p:sldId id="299" r:id="rId22"/>
    <p:sldId id="287" r:id="rId23"/>
    <p:sldId id="288" r:id="rId24"/>
    <p:sldId id="298" r:id="rId25"/>
    <p:sldId id="289" r:id="rId26"/>
    <p:sldId id="290" r:id="rId27"/>
    <p:sldId id="313" r:id="rId28"/>
    <p:sldId id="291" r:id="rId29"/>
    <p:sldId id="292" r:id="rId30"/>
    <p:sldId id="293" r:id="rId31"/>
    <p:sldId id="294" r:id="rId32"/>
    <p:sldId id="295" r:id="rId33"/>
    <p:sldId id="300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3661" autoAdjust="0"/>
  </p:normalViewPr>
  <p:slideViewPr>
    <p:cSldViewPr snapToGrid="0">
      <p:cViewPr>
        <p:scale>
          <a:sx n="60" d="100"/>
          <a:sy n="60" d="100"/>
        </p:scale>
        <p:origin x="1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1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정상적인 레이아웃에서 벗어나 다른 요소와 겹칠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7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실습하면서 확인하기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2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0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3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각각에 위치에 따른 사진필요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모든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position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속성의 기본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설정값은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static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52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사진필요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사진필요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사진필요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3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플로트</a:t>
            </a:r>
            <a:r>
              <a:rPr lang="en-US" altLang="ko-KR" dirty="0"/>
              <a:t>(float)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속성을 적용할 요소를 다 작성한 후</a:t>
            </a:r>
            <a:r>
              <a:rPr lang="en-US" altLang="ko-KR" dirty="0"/>
              <a:t> clear </a:t>
            </a:r>
            <a:r>
              <a:rPr lang="ko-KR" altLang="en-US" dirty="0"/>
              <a:t>속성을 사용하여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이후에 등장하는 요소들이 더는 </a:t>
            </a:r>
            <a:r>
              <a:rPr lang="en-US" altLang="ko-KR" dirty="0"/>
              <a:t>float </a:t>
            </a:r>
            <a:r>
              <a:rPr lang="ko-KR" altLang="en-US" dirty="0"/>
              <a:t>속성에 영향을 받지 않도록 설정</a:t>
            </a:r>
            <a:endParaRPr lang="en-US" altLang="ko-KR" dirty="0"/>
          </a:p>
          <a:p>
            <a:r>
              <a:rPr lang="en-US" altLang="ko-KR" dirty="0"/>
              <a:t>{ clear: both;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플로트</a:t>
            </a:r>
            <a:r>
              <a:rPr lang="en-US" altLang="ko-KR" dirty="0"/>
              <a:t>(float)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664208"/>
            <a:ext cx="8915400" cy="4247014"/>
          </a:xfrm>
        </p:spPr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/>
              <a:t>속성</a:t>
            </a:r>
          </a:p>
          <a:p>
            <a:r>
              <a:rPr lang="en-US" altLang="ko-KR" dirty="0"/>
              <a:t>float </a:t>
            </a:r>
            <a:r>
              <a:rPr lang="ko-KR" altLang="en-US" dirty="0"/>
              <a:t>속성이 적용된 </a:t>
            </a:r>
            <a:r>
              <a:rPr lang="en-US" altLang="ko-KR" dirty="0"/>
              <a:t>HTML </a:t>
            </a:r>
            <a:r>
              <a:rPr lang="ko-KR" altLang="en-US" dirty="0"/>
              <a:t>요소가 자신을 감싸고 있는 컨테이너 요소보다 크면</a:t>
            </a:r>
            <a:r>
              <a:rPr lang="en-US" altLang="ko-KR" dirty="0"/>
              <a:t>, </a:t>
            </a:r>
            <a:r>
              <a:rPr lang="ko-KR" altLang="en-US" dirty="0"/>
              <a:t>해당 요소의 일부가 밖으로 넘침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overflow </a:t>
            </a:r>
            <a:r>
              <a:rPr lang="ko-KR" altLang="en-US" dirty="0"/>
              <a:t>속성값을 </a:t>
            </a:r>
            <a:r>
              <a:rPr lang="en-US" altLang="ko-KR" dirty="0"/>
              <a:t>auto</a:t>
            </a:r>
            <a:r>
              <a:rPr lang="ko-KR" altLang="en-US" dirty="0"/>
              <a:t>로 설정하면</a:t>
            </a:r>
            <a:r>
              <a:rPr lang="en-US" altLang="ko-KR" dirty="0"/>
              <a:t>, </a:t>
            </a:r>
            <a:r>
              <a:rPr lang="ko-KR" altLang="en-US" dirty="0"/>
              <a:t>컨테이너 요소의 크기가 자동으로 내부의 요소를 감쌀 수 있을 만큼 커짐</a:t>
            </a:r>
            <a:endParaRPr lang="en-US" altLang="ko-KR" dirty="0"/>
          </a:p>
          <a:p>
            <a:r>
              <a:rPr lang="en-US" altLang="ko-KR" dirty="0"/>
              <a:t>{ overflow: auto; }</a:t>
            </a:r>
          </a:p>
          <a:p>
            <a:r>
              <a:rPr lang="ko-KR" altLang="en-US" dirty="0"/>
              <a:t>컨테이너 요소 </a:t>
            </a:r>
            <a:r>
              <a:rPr lang="en-US" altLang="ko-KR" dirty="0"/>
              <a:t>: div</a:t>
            </a:r>
            <a:r>
              <a:rPr lang="ko-KR" altLang="en-US" dirty="0"/>
              <a:t>같이 다른 태그를 감싸는 태그</a:t>
            </a:r>
          </a:p>
        </p:txBody>
      </p:sp>
    </p:spTree>
    <p:extLst>
      <p:ext uri="{BB962C8B-B14F-4D97-AF65-F5344CB8AC3E}">
        <p14:creationId xmlns:p14="http://schemas.microsoft.com/office/powerpoint/2010/main" val="21252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플로트</a:t>
            </a:r>
            <a:r>
              <a:rPr lang="en-US" altLang="ko-KR" dirty="0"/>
              <a:t>(float)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71" y="1469354"/>
            <a:ext cx="5096586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(align)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55648"/>
            <a:ext cx="8915400" cy="4155574"/>
          </a:xfrm>
        </p:spPr>
        <p:txBody>
          <a:bodyPr/>
          <a:lstStyle/>
          <a:p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타입의 요소를 정렬하기 위한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margin </a:t>
            </a:r>
            <a:r>
              <a:rPr lang="ko-KR" altLang="en-US" dirty="0"/>
              <a:t>속성을 이용한 가운데 정렬</a:t>
            </a:r>
            <a:endParaRPr lang="en-US" altLang="ko-KR" dirty="0"/>
          </a:p>
          <a:p>
            <a:r>
              <a:rPr lang="en-US" altLang="ko-KR" dirty="0"/>
              <a:t>margin </a:t>
            </a:r>
            <a:r>
              <a:rPr lang="ko-KR" altLang="en-US" dirty="0"/>
              <a:t>속성값 </a:t>
            </a:r>
            <a:r>
              <a:rPr lang="en-US" altLang="ko-KR" dirty="0"/>
              <a:t>: auto - </a:t>
            </a:r>
            <a:r>
              <a:rPr lang="ko-KR" altLang="en-US" dirty="0"/>
              <a:t>컨테이너 요소를 기준으로 수평 방향 가운데 정렬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반드시 해당 요소의 </a:t>
            </a:r>
            <a:r>
              <a:rPr lang="en-US" altLang="ko-KR" dirty="0"/>
              <a:t>width </a:t>
            </a:r>
            <a:r>
              <a:rPr lang="ko-KR" altLang="en-US" dirty="0"/>
              <a:t>속성값을 먼저 설정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8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(align)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55648"/>
            <a:ext cx="8915400" cy="4155574"/>
          </a:xfrm>
        </p:spPr>
        <p:txBody>
          <a:bodyPr/>
          <a:lstStyle/>
          <a:p>
            <a:r>
              <a:rPr lang="en-US" altLang="ko-KR" dirty="0"/>
              <a:t>position </a:t>
            </a:r>
            <a:r>
              <a:rPr lang="ko-KR" altLang="en-US" dirty="0"/>
              <a:t>속성을 이용한 좌우 정렬</a:t>
            </a:r>
            <a:endParaRPr lang="en-US" altLang="ko-KR" dirty="0"/>
          </a:p>
          <a:p>
            <a:r>
              <a:rPr lang="en-US" altLang="ko-KR" dirty="0"/>
              <a:t>div { width: 300px; position: absolute; right: 0; }</a:t>
            </a:r>
          </a:p>
          <a:p>
            <a:endParaRPr lang="en-US" altLang="ko-KR" dirty="0"/>
          </a:p>
          <a:p>
            <a:r>
              <a:rPr lang="en-US" altLang="ko-KR" dirty="0"/>
              <a:t>position </a:t>
            </a:r>
            <a:r>
              <a:rPr lang="ko-KR" altLang="en-US" dirty="0"/>
              <a:t>속성을 이용하여 정렬할 경우에는 </a:t>
            </a:r>
            <a:r>
              <a:rPr lang="en-US" altLang="ko-KR" dirty="0"/>
              <a:t>&lt;body&gt;</a:t>
            </a:r>
            <a:r>
              <a:rPr lang="ko-KR" altLang="en-US" dirty="0"/>
              <a:t>요소에 </a:t>
            </a:r>
            <a:r>
              <a:rPr lang="en-US" altLang="ko-KR" dirty="0"/>
              <a:t>margin</a:t>
            </a:r>
            <a:r>
              <a:rPr lang="ko-KR" altLang="en-US" dirty="0"/>
              <a:t>과 </a:t>
            </a:r>
            <a:r>
              <a:rPr lang="en-US" altLang="ko-KR" dirty="0"/>
              <a:t>padding </a:t>
            </a:r>
            <a:r>
              <a:rPr lang="ko-KR" altLang="en-US" dirty="0"/>
              <a:t>속성값을 설정</a:t>
            </a:r>
          </a:p>
          <a:p>
            <a:r>
              <a:rPr lang="en-US" altLang="ko-KR" dirty="0"/>
              <a:t>body { padding: 0; margin: 0; }</a:t>
            </a:r>
          </a:p>
          <a:p>
            <a:r>
              <a:rPr lang="ko-KR" altLang="en-US" dirty="0"/>
              <a:t>웹 브라우저마다 레이아웃이 다르게 보이는 것을 미리 방지</a:t>
            </a:r>
          </a:p>
        </p:txBody>
      </p:sp>
    </p:spTree>
    <p:extLst>
      <p:ext uri="{BB962C8B-B14F-4D97-AF65-F5344CB8AC3E}">
        <p14:creationId xmlns:p14="http://schemas.microsoft.com/office/powerpoint/2010/main" val="33388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(align)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55648"/>
            <a:ext cx="8915400" cy="4155574"/>
          </a:xfrm>
        </p:spPr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속성을 이용한 좌우 정렬</a:t>
            </a:r>
            <a:endParaRPr lang="en-US" altLang="ko-KR" dirty="0"/>
          </a:p>
          <a:p>
            <a:r>
              <a:rPr lang="en-US" altLang="ko-KR" dirty="0"/>
              <a:t>div { width: 350px; padding: 10px; margin: 0; }</a:t>
            </a:r>
          </a:p>
          <a:p>
            <a:r>
              <a:rPr lang="en-US" altLang="ko-KR" dirty="0" err="1"/>
              <a:t>div.left</a:t>
            </a:r>
            <a:r>
              <a:rPr lang="en-US" altLang="ko-KR" dirty="0"/>
              <a:t> { float: left }</a:t>
            </a:r>
          </a:p>
          <a:p>
            <a:r>
              <a:rPr lang="en-US" altLang="ko-KR" dirty="0" err="1"/>
              <a:t>div.right</a:t>
            </a:r>
            <a:r>
              <a:rPr lang="en-US" altLang="ko-KR" dirty="0"/>
              <a:t> { float: right 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위치 속성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27262" y="2209800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position</a:t>
            </a:r>
            <a:r>
              <a:rPr lang="ko-KR" altLang="en-US" dirty="0"/>
              <a:t>속성의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fixed</a:t>
            </a:r>
            <a:r>
              <a:rPr lang="ko-KR" altLang="en-US" dirty="0"/>
              <a:t>를 사용해서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맨위쪽</a:t>
            </a:r>
            <a:r>
              <a:rPr lang="en-US" altLang="ko-KR" dirty="0"/>
              <a:t>, </a:t>
            </a:r>
            <a:r>
              <a:rPr lang="ko-KR" altLang="en-US" dirty="0"/>
              <a:t>아래쪽으로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가는 책갈피를 만드세요</a:t>
            </a:r>
            <a:endParaRPr lang="en-US" altLang="ko-KR" dirty="0"/>
          </a:p>
          <a:p>
            <a:r>
              <a:rPr lang="en-US" altLang="ko-KR" dirty="0"/>
              <a:t>hover</a:t>
            </a:r>
            <a:r>
              <a:rPr lang="ko-KR" altLang="en-US" dirty="0"/>
              <a:t>효과를 주어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마우스를 </a:t>
            </a:r>
            <a:r>
              <a:rPr lang="ko-KR" altLang="en-US" dirty="0" smtClean="0"/>
              <a:t>올렸을 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흰색으로 바뀝니다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34BE25-2CA1-44E7-B1D7-6970DF1C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72" y="1905000"/>
            <a:ext cx="613495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위치 속성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ul</a:t>
            </a:r>
            <a:r>
              <a:rPr lang="en-US" altLang="ko-KR" dirty="0"/>
              <a:t> </a:t>
            </a:r>
            <a:r>
              <a:rPr lang="en-US" altLang="ko-KR" dirty="0" smtClean="0"/>
              <a:t>{overflow</a:t>
            </a:r>
            <a:r>
              <a:rPr lang="en-US" altLang="ko-KR" dirty="0"/>
              <a:t>: </a:t>
            </a:r>
            <a:r>
              <a:rPr lang="en-US" altLang="ko-KR" dirty="0" smtClean="0"/>
              <a:t>auto;</a:t>
            </a:r>
            <a:br>
              <a:rPr lang="en-US" altLang="ko-KR" dirty="0" smtClean="0"/>
            </a:br>
            <a:r>
              <a:rPr lang="en-US" altLang="ko-KR" dirty="0" smtClean="0"/>
              <a:t>padding</a:t>
            </a:r>
            <a:r>
              <a:rPr lang="en-US" altLang="ko-KR" dirty="0"/>
              <a:t>: </a:t>
            </a:r>
            <a:r>
              <a:rPr lang="en-US" altLang="ko-KR" dirty="0" smtClean="0"/>
              <a:t>20px;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를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998" y="3022878"/>
            <a:ext cx="7213002" cy="19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B0920-3210-4830-BC83-8662F431F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FA40F-5D58-4E29-A161-E629AC7D4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ko-KR" altLang="en-US" dirty="0"/>
              <a:t>  </a:t>
            </a:r>
            <a:r>
              <a:rPr lang="ko-KR" altLang="en-US" b="1" u="sng" dirty="0" smtClean="0"/>
              <a:t>*</a:t>
            </a:r>
            <a:r>
              <a:rPr lang="ko-KR" altLang="en-US" dirty="0" smtClean="0"/>
              <a:t> </a:t>
            </a:r>
            <a:r>
              <a:rPr lang="en-US" altLang="ko-KR" dirty="0"/>
              <a:t>{}</a:t>
            </a:r>
            <a:endParaRPr lang="ko-KR" altLang="en-US" dirty="0"/>
          </a:p>
          <a:p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p</a:t>
            </a:r>
            <a:endParaRPr lang="ko-KR" altLang="en-US" dirty="0"/>
          </a:p>
          <a:p>
            <a:r>
              <a:rPr lang="ko-KR" altLang="en-US" dirty="0"/>
              <a:t>아이디</a:t>
            </a:r>
            <a:r>
              <a:rPr lang="en-US" altLang="ko-KR" dirty="0"/>
              <a:t>(id)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id=“name” #name</a:t>
            </a:r>
            <a:endParaRPr lang="ko-KR" altLang="en-US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.class</a:t>
            </a:r>
            <a:endParaRPr lang="ko-KR" altLang="en-US" dirty="0"/>
          </a:p>
          <a:p>
            <a:r>
              <a:rPr lang="ko-KR" altLang="en-US" dirty="0"/>
              <a:t>그룹</a:t>
            </a:r>
            <a:r>
              <a:rPr lang="en-US" altLang="ko-KR" dirty="0"/>
              <a:t>(group)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.class, 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3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CSS </a:t>
            </a:r>
            <a:r>
              <a:rPr lang="ko-KR" altLang="en-US" dirty="0">
                <a:latin typeface="+mn-ea"/>
              </a:rPr>
              <a:t>위치 속성</a:t>
            </a:r>
          </a:p>
          <a:p>
            <a:r>
              <a:rPr lang="en-US" altLang="ko-KR" dirty="0">
                <a:latin typeface="+mn-ea"/>
              </a:rPr>
              <a:t>CSS </a:t>
            </a:r>
            <a:r>
              <a:rPr lang="ko-KR" altLang="en-US" dirty="0" err="1">
                <a:latin typeface="+mn-ea"/>
              </a:rPr>
              <a:t>선택자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 </a:t>
            </a:r>
            <a:r>
              <a:rPr lang="ko-KR" altLang="en-US" dirty="0" err="1"/>
              <a:t>선택자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자손 </a:t>
            </a:r>
            <a:r>
              <a:rPr lang="ko-KR" altLang="en-US" dirty="0" err="1"/>
              <a:t>선택자</a:t>
            </a:r>
            <a:r>
              <a:rPr lang="en-US" altLang="ko-KR" dirty="0"/>
              <a:t>(descendant selector)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요소의 하위 요소 중에서 특정 타입의 요소를 모두 선택</a:t>
            </a:r>
            <a:endParaRPr lang="en-US" altLang="ko-KR" dirty="0"/>
          </a:p>
          <a:p>
            <a:r>
              <a:rPr lang="en-US" altLang="ko-KR" dirty="0"/>
              <a:t>div p {</a:t>
            </a:r>
            <a:r>
              <a:rPr lang="ko-KR" altLang="en-US" dirty="0"/>
              <a:t>스타일</a:t>
            </a:r>
            <a:r>
              <a:rPr lang="en-US" altLang="ko-KR" dirty="0"/>
              <a:t>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 </a:t>
            </a:r>
            <a:r>
              <a:rPr lang="ko-KR" altLang="en-US" dirty="0" err="1"/>
              <a:t>선택자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자식 </a:t>
            </a:r>
            <a:r>
              <a:rPr lang="ko-KR" altLang="en-US" dirty="0" err="1"/>
              <a:t>선택자</a:t>
            </a:r>
            <a:r>
              <a:rPr lang="en-US" altLang="ko-KR" dirty="0"/>
              <a:t>(child selector)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요소의 바로 밑에 존재하는 하위 요소 중에서 특정 타입의 요소를 모두 선택</a:t>
            </a:r>
            <a:endParaRPr lang="en-US" altLang="ko-KR" dirty="0"/>
          </a:p>
          <a:p>
            <a:r>
              <a:rPr lang="en-US" altLang="ko-KR" dirty="0"/>
              <a:t>div &gt; p {</a:t>
            </a:r>
            <a:r>
              <a:rPr lang="ko-KR" altLang="en-US" dirty="0"/>
              <a:t>스타일</a:t>
            </a:r>
            <a:r>
              <a:rPr lang="en-US" altLang="ko-KR" dirty="0"/>
              <a:t>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7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동위 </a:t>
            </a:r>
            <a:r>
              <a:rPr lang="ko-KR" altLang="en-US" dirty="0" err="1"/>
              <a:t>선택자</a:t>
            </a:r>
            <a:r>
              <a:rPr lang="en-US" altLang="ko-KR" dirty="0"/>
              <a:t>(sibling selector)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일반 동위 </a:t>
            </a:r>
            <a:r>
              <a:rPr lang="ko-KR" altLang="en-US" dirty="0" err="1"/>
              <a:t>선택자</a:t>
            </a:r>
            <a:r>
              <a:rPr lang="en-US" altLang="ko-KR" dirty="0"/>
              <a:t>(general sibling selector)</a:t>
            </a:r>
          </a:p>
          <a:p>
            <a:r>
              <a:rPr lang="ko-KR" altLang="en-US" dirty="0"/>
              <a:t>해당 요소와 동위 관계에 있으며</a:t>
            </a:r>
            <a:r>
              <a:rPr lang="en-US" altLang="ko-KR" dirty="0"/>
              <a:t>, </a:t>
            </a:r>
            <a:r>
              <a:rPr lang="ko-KR" altLang="en-US" dirty="0"/>
              <a:t>해당 요소보다 </a:t>
            </a:r>
            <a:r>
              <a:rPr lang="ko-KR" altLang="en-US" u="sng" dirty="0"/>
              <a:t>뒤에</a:t>
            </a:r>
            <a:r>
              <a:rPr lang="ko-KR" altLang="en-US" dirty="0"/>
              <a:t> 존재하는 특정 타입의 요소를 모두 선택</a:t>
            </a:r>
          </a:p>
          <a:p>
            <a:r>
              <a:rPr lang="en-US" altLang="ko-KR" dirty="0"/>
              <a:t>div ~ p {</a:t>
            </a:r>
            <a:r>
              <a:rPr lang="ko-KR" altLang="en-US" dirty="0"/>
              <a:t>스타일</a:t>
            </a:r>
            <a:r>
              <a:rPr lang="en-US" altLang="ko-KR" dirty="0"/>
              <a:t>;}</a:t>
            </a:r>
          </a:p>
          <a:p>
            <a:endParaRPr lang="en-US" altLang="ko-KR" dirty="0"/>
          </a:p>
          <a:p>
            <a:r>
              <a:rPr lang="ko-KR" altLang="en-US" dirty="0"/>
              <a:t>인접 동위 </a:t>
            </a:r>
            <a:r>
              <a:rPr lang="ko-KR" altLang="en-US" dirty="0" err="1"/>
              <a:t>선택자</a:t>
            </a:r>
            <a:r>
              <a:rPr lang="en-US" altLang="ko-KR" dirty="0"/>
              <a:t>(adjacent sibling selector)</a:t>
            </a:r>
          </a:p>
          <a:p>
            <a:r>
              <a:rPr lang="ko-KR" altLang="en-US" dirty="0"/>
              <a:t>해당 요소와 동위 관계에 있으며</a:t>
            </a:r>
            <a:r>
              <a:rPr lang="en-US" altLang="ko-KR" dirty="0"/>
              <a:t>, </a:t>
            </a:r>
            <a:r>
              <a:rPr lang="ko-KR" altLang="en-US" dirty="0"/>
              <a:t>해당 요소의 </a:t>
            </a:r>
            <a:r>
              <a:rPr lang="ko-KR" altLang="en-US" u="sng" dirty="0"/>
              <a:t>바로</a:t>
            </a:r>
            <a:r>
              <a:rPr lang="ko-KR" altLang="en-US" dirty="0"/>
              <a:t> 뒤에 존재하는 특정 타입의 요소를 모두 선택</a:t>
            </a:r>
            <a:endParaRPr lang="en-US" altLang="ko-KR" dirty="0"/>
          </a:p>
          <a:p>
            <a:r>
              <a:rPr lang="en-US" altLang="ko-KR" dirty="0"/>
              <a:t>div + p {</a:t>
            </a:r>
            <a:r>
              <a:rPr lang="ko-KR" altLang="en-US" dirty="0"/>
              <a:t>스타일</a:t>
            </a:r>
            <a:r>
              <a:rPr lang="en-US" altLang="ko-KR" dirty="0"/>
              <a:t>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1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클래스</a:t>
            </a:r>
            <a:r>
              <a:rPr lang="en-US" altLang="ko-KR" dirty="0"/>
              <a:t>(pseudo-class)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선택하고자 하는 </a:t>
            </a:r>
            <a:r>
              <a:rPr lang="en-US" altLang="ko-KR" dirty="0"/>
              <a:t>HTML </a:t>
            </a:r>
            <a:r>
              <a:rPr lang="ko-KR" altLang="en-US" dirty="0"/>
              <a:t>요소의 특별한 </a:t>
            </a:r>
            <a:r>
              <a:rPr lang="en-US" altLang="ko-KR" dirty="0"/>
              <a:t>'</a:t>
            </a:r>
            <a:r>
              <a:rPr lang="ko-KR" altLang="en-US" dirty="0"/>
              <a:t>상태</a:t>
            </a:r>
            <a:r>
              <a:rPr lang="en-US" altLang="ko-KR" dirty="0"/>
              <a:t>(state)'</a:t>
            </a:r>
            <a:r>
              <a:rPr lang="ko-KR" altLang="en-US" dirty="0"/>
              <a:t>를 명시할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 의사 클래스</a:t>
            </a:r>
            <a:r>
              <a:rPr lang="en-US" altLang="ko-KR" dirty="0"/>
              <a:t>(dynamic pseudo-classes)</a:t>
            </a:r>
          </a:p>
          <a:p>
            <a:r>
              <a:rPr lang="ko-KR" altLang="en-US" dirty="0"/>
              <a:t>상태 의사 클래스</a:t>
            </a:r>
            <a:r>
              <a:rPr lang="en-US" altLang="ko-KR" dirty="0"/>
              <a:t>(UI element states pseudo-classes)</a:t>
            </a:r>
          </a:p>
          <a:p>
            <a:r>
              <a:rPr lang="ko-KR" altLang="en-US" dirty="0"/>
              <a:t>구조 의사 클래스</a:t>
            </a:r>
            <a:r>
              <a:rPr lang="en-US" altLang="ko-KR" dirty="0"/>
              <a:t>(structural pseudo-classes)</a:t>
            </a:r>
          </a:p>
          <a:p>
            <a:r>
              <a:rPr lang="ko-KR" altLang="en-US" dirty="0"/>
              <a:t>기타 의사 클래스</a:t>
            </a:r>
          </a:p>
        </p:txBody>
      </p:sp>
    </p:spTree>
    <p:extLst>
      <p:ext uri="{BB962C8B-B14F-4D97-AF65-F5344CB8AC3E}">
        <p14:creationId xmlns:p14="http://schemas.microsoft.com/office/powerpoint/2010/main" val="30690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의사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(dynamic pseudo-classes)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:link </a:t>
            </a:r>
            <a:r>
              <a:rPr lang="ko-KR" altLang="en-US" dirty="0"/>
              <a:t>기본 상태이며</a:t>
            </a:r>
            <a:r>
              <a:rPr lang="en-US" altLang="ko-KR" dirty="0"/>
              <a:t>, </a:t>
            </a:r>
            <a:r>
              <a:rPr lang="ko-KR" altLang="en-US" dirty="0"/>
              <a:t>페이지를 방문하지 않은 상태</a:t>
            </a:r>
            <a:endParaRPr lang="en-US" altLang="ko-KR" dirty="0"/>
          </a:p>
          <a:p>
            <a:r>
              <a:rPr lang="en-US" altLang="ko-KR" dirty="0"/>
              <a:t>:visited </a:t>
            </a:r>
            <a:r>
              <a:rPr lang="ko-KR" altLang="en-US" dirty="0"/>
              <a:t>한 번이라도 이 링크를 통해 연결된 페이지를 방문한 상태</a:t>
            </a:r>
            <a:endParaRPr lang="en-US" altLang="ko-KR" dirty="0"/>
          </a:p>
          <a:p>
            <a:r>
              <a:rPr lang="en-US" altLang="ko-KR" dirty="0"/>
              <a:t>:hover </a:t>
            </a:r>
            <a:r>
              <a:rPr lang="ko-KR" altLang="en-US" dirty="0"/>
              <a:t>사용자의 마우스 커서가 링크 위에 올라가 있는 상태</a:t>
            </a:r>
            <a:endParaRPr lang="en-US" altLang="ko-KR" dirty="0"/>
          </a:p>
          <a:p>
            <a:r>
              <a:rPr lang="en-US" altLang="ko-KR" dirty="0"/>
              <a:t>:active </a:t>
            </a:r>
            <a:r>
              <a:rPr lang="ko-KR" altLang="en-US" dirty="0"/>
              <a:t>사용자가 마우스로 링크를 클릭하고 있는 상태</a:t>
            </a:r>
            <a:endParaRPr lang="en-US" altLang="ko-KR" dirty="0"/>
          </a:p>
          <a:p>
            <a:r>
              <a:rPr lang="en-US" altLang="ko-KR" dirty="0"/>
              <a:t>:focus </a:t>
            </a:r>
            <a:r>
              <a:rPr lang="ko-KR" altLang="en-US" dirty="0"/>
              <a:t>키보드나 마우스의 이벤트</a:t>
            </a:r>
            <a:r>
              <a:rPr lang="en-US" altLang="ko-KR" dirty="0"/>
              <a:t>(event) </a:t>
            </a:r>
            <a:r>
              <a:rPr lang="ko-KR" altLang="en-US" dirty="0"/>
              <a:t>또는 다른 형태로 해당 요소가 포커스</a:t>
            </a:r>
            <a:r>
              <a:rPr lang="en-US" altLang="ko-KR" dirty="0"/>
              <a:t>(focus)</a:t>
            </a:r>
            <a:r>
              <a:rPr lang="ko-KR" altLang="en-US" dirty="0"/>
              <a:t>를 가지고 있는 상태</a:t>
            </a:r>
          </a:p>
        </p:txBody>
      </p:sp>
    </p:spTree>
    <p:extLst>
      <p:ext uri="{BB962C8B-B14F-4D97-AF65-F5344CB8AC3E}">
        <p14:creationId xmlns:p14="http://schemas.microsoft.com/office/powerpoint/2010/main" val="13336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 의사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(UI element states pseudo-classes)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:checked</a:t>
            </a:r>
          </a:p>
          <a:p>
            <a:r>
              <a:rPr lang="en-US" altLang="ko-KR" dirty="0"/>
              <a:t>:enabled</a:t>
            </a:r>
          </a:p>
          <a:p>
            <a:r>
              <a:rPr lang="en-US" altLang="ko-KR" dirty="0"/>
              <a:t>:disabled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 의사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(structural pseudo-classes)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:</a:t>
            </a:r>
            <a:r>
              <a:rPr lang="en-US" altLang="ko-KR" dirty="0" smtClean="0"/>
              <a:t>first-child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/>
              <a:t>모든 자식</a:t>
            </a:r>
            <a:r>
              <a:rPr lang="en-US" altLang="ko-KR" dirty="0"/>
              <a:t>(child) </a:t>
            </a:r>
            <a:r>
              <a:rPr lang="ko-KR" altLang="en-US" dirty="0"/>
              <a:t>요소 중에서 맨 앞에 위치하는 자식</a:t>
            </a:r>
            <a:r>
              <a:rPr lang="en-US" altLang="ko-KR" dirty="0"/>
              <a:t>(child) </a:t>
            </a:r>
            <a:r>
              <a:rPr lang="ko-KR" altLang="en-US" dirty="0"/>
              <a:t>요소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en-US" altLang="ko-KR" dirty="0" smtClean="0"/>
              <a:t>last-child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/>
              <a:t>모든 자식</a:t>
            </a:r>
            <a:r>
              <a:rPr lang="en-US" altLang="ko-KR" dirty="0"/>
              <a:t>(child) </a:t>
            </a:r>
            <a:r>
              <a:rPr lang="ko-KR" altLang="en-US" dirty="0"/>
              <a:t>요소 중에서 맨 마지막에 위치하는 자식</a:t>
            </a:r>
            <a:r>
              <a:rPr lang="en-US" altLang="ko-KR" dirty="0"/>
              <a:t>(child) </a:t>
            </a:r>
            <a:r>
              <a:rPr lang="ko-KR" altLang="en-US" dirty="0"/>
              <a:t>요소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en-US" altLang="ko-KR" dirty="0" smtClean="0"/>
              <a:t>nth-child</a:t>
            </a:r>
            <a:br>
              <a:rPr lang="en-US" altLang="ko-KR" dirty="0" smtClean="0"/>
            </a:br>
            <a:r>
              <a:rPr lang="ko-KR" altLang="en-US" dirty="0" smtClean="0"/>
              <a:t>모든 </a:t>
            </a:r>
            <a:r>
              <a:rPr lang="ko-KR" altLang="en-US" dirty="0"/>
              <a:t>자식</a:t>
            </a:r>
            <a:r>
              <a:rPr lang="en-US" altLang="ko-KR" dirty="0"/>
              <a:t>(child) </a:t>
            </a:r>
            <a:r>
              <a:rPr lang="ko-KR" altLang="en-US" dirty="0"/>
              <a:t>요소 중에서 앞에서부터 </a:t>
            </a:r>
            <a:r>
              <a:rPr lang="en-US" altLang="ko-KR" dirty="0"/>
              <a:t>n</a:t>
            </a:r>
            <a:r>
              <a:rPr lang="ko-KR" altLang="en-US" dirty="0"/>
              <a:t>번째에 위치하는 자식</a:t>
            </a:r>
            <a:r>
              <a:rPr lang="en-US" altLang="ko-KR" dirty="0"/>
              <a:t>(child)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/>
              <a:t>p:nth-child(2n)</a:t>
            </a:r>
            <a:endParaRPr lang="en-US" altLang="ko-KR" dirty="0" smtClean="0"/>
          </a:p>
          <a:p>
            <a:r>
              <a:rPr lang="en-US" altLang="ko-KR" dirty="0" smtClean="0"/>
              <a:t>:nth-last-child </a:t>
            </a:r>
            <a:r>
              <a:rPr lang="ko-KR" altLang="en-US" dirty="0"/>
              <a:t> 뒤에서부터 </a:t>
            </a:r>
            <a:r>
              <a:rPr lang="en-US" altLang="ko-KR" dirty="0"/>
              <a:t>n</a:t>
            </a:r>
            <a:r>
              <a:rPr lang="ko-KR" altLang="en-US" dirty="0"/>
              <a:t>번째에 위치하는 자식</a:t>
            </a:r>
            <a:r>
              <a:rPr lang="en-US" altLang="ko-KR" dirty="0"/>
              <a:t>(child)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 p:nth-last-child(3n)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3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 의사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(structural pseudo-classes)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:</a:t>
            </a:r>
            <a:r>
              <a:rPr lang="en-US" altLang="ko-KR" dirty="0"/>
              <a:t>first-</a:t>
            </a:r>
            <a:r>
              <a:rPr lang="en-US" altLang="ko-KR" u="sng" dirty="0"/>
              <a:t>of-type</a:t>
            </a:r>
          </a:p>
          <a:p>
            <a:r>
              <a:rPr lang="en-US" altLang="ko-KR" dirty="0"/>
              <a:t>:last-</a:t>
            </a:r>
            <a:r>
              <a:rPr lang="en-US" altLang="ko-KR" u="sng" dirty="0"/>
              <a:t>of-type</a:t>
            </a:r>
          </a:p>
          <a:p>
            <a:r>
              <a:rPr lang="en-US" altLang="ko-KR" dirty="0"/>
              <a:t>:nth-of-type</a:t>
            </a:r>
          </a:p>
          <a:p>
            <a:r>
              <a:rPr lang="en-US" altLang="ko-KR" dirty="0"/>
              <a:t>:nth-last-of-type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0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요소</a:t>
            </a:r>
            <a:r>
              <a:rPr lang="en-US" altLang="ko-KR" dirty="0"/>
              <a:t>(pseudo-element)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HTML </a:t>
            </a:r>
            <a:r>
              <a:rPr lang="ko-KR" altLang="en-US" dirty="0"/>
              <a:t>요소의 특정 부분만을 선택할 때 사용</a:t>
            </a:r>
            <a:endParaRPr lang="en-US" altLang="ko-KR" dirty="0"/>
          </a:p>
          <a:p>
            <a:r>
              <a:rPr lang="en-US" altLang="ko-KR" dirty="0"/>
              <a:t>::first-letter </a:t>
            </a:r>
            <a:r>
              <a:rPr lang="ko-KR" altLang="en-US" dirty="0"/>
              <a:t>텍스트의 첫 </a:t>
            </a:r>
            <a:r>
              <a:rPr lang="ko-KR" altLang="en-US" dirty="0" err="1"/>
              <a:t>글자만을</a:t>
            </a:r>
            <a:r>
              <a:rPr lang="ko-KR" altLang="en-US" dirty="0"/>
              <a:t> 선택</a:t>
            </a:r>
            <a:r>
              <a:rPr lang="en-US" altLang="ko-KR" dirty="0"/>
              <a:t>-</a:t>
            </a:r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타입의 요소</a:t>
            </a:r>
            <a:endParaRPr lang="en-US" altLang="ko-KR" dirty="0"/>
          </a:p>
          <a:p>
            <a:r>
              <a:rPr lang="en-US" altLang="ko-KR" dirty="0"/>
              <a:t>::first-line </a:t>
            </a:r>
            <a:r>
              <a:rPr lang="ko-KR" altLang="en-US" dirty="0"/>
              <a:t> 텍스트의 첫 </a:t>
            </a:r>
            <a:r>
              <a:rPr lang="ko-KR" altLang="en-US" dirty="0" err="1"/>
              <a:t>라인만을</a:t>
            </a:r>
            <a:r>
              <a:rPr lang="ko-KR" altLang="en-US" dirty="0"/>
              <a:t> 선택 </a:t>
            </a:r>
            <a:r>
              <a:rPr lang="en-US" altLang="ko-KR" dirty="0"/>
              <a:t>- </a:t>
            </a:r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타입의 요소</a:t>
            </a:r>
            <a:endParaRPr lang="en-US" altLang="ko-KR" dirty="0"/>
          </a:p>
          <a:p>
            <a:r>
              <a:rPr lang="en-US" altLang="ko-KR" dirty="0"/>
              <a:t>::before  </a:t>
            </a:r>
            <a:r>
              <a:rPr lang="ko-KR" altLang="en-US" dirty="0"/>
              <a:t>특정 요소의 내용</a:t>
            </a:r>
            <a:r>
              <a:rPr lang="en-US" altLang="ko-KR" dirty="0"/>
              <a:t>(content) </a:t>
            </a:r>
            <a:r>
              <a:rPr lang="ko-KR" altLang="en-US" dirty="0"/>
              <a:t>부분 바로 앞에 다른 요소를 삽입</a:t>
            </a:r>
            <a:endParaRPr lang="en-US" altLang="ko-KR" dirty="0"/>
          </a:p>
          <a:p>
            <a:r>
              <a:rPr lang="en-US" altLang="ko-KR" dirty="0"/>
              <a:t>::after </a:t>
            </a:r>
            <a:r>
              <a:rPr lang="ko-KR" altLang="en-US" dirty="0"/>
              <a:t>바로 뒤에 다른 요소를 삽입</a:t>
            </a:r>
            <a:endParaRPr lang="en-US" altLang="ko-KR" dirty="0"/>
          </a:p>
          <a:p>
            <a:r>
              <a:rPr lang="en-US" altLang="ko-KR" dirty="0"/>
              <a:t>::selection </a:t>
            </a:r>
            <a:r>
              <a:rPr lang="ko-KR" altLang="en-US" dirty="0"/>
              <a:t>해당 요소에서 사용자가 선택한 부분만을 선택</a:t>
            </a:r>
          </a:p>
        </p:txBody>
      </p:sp>
    </p:spTree>
    <p:extLst>
      <p:ext uri="{BB962C8B-B14F-4D97-AF65-F5344CB8AC3E}">
        <p14:creationId xmlns:p14="http://schemas.microsoft.com/office/powerpoint/2010/main" val="26223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6751" y="1716832"/>
            <a:ext cx="9511574" cy="4292081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특정 속성이나 특정 속성값을 가지고 있는 </a:t>
            </a:r>
            <a:r>
              <a:rPr lang="en-US" altLang="ko-KR" dirty="0"/>
              <a:t>HTML </a:t>
            </a:r>
            <a:r>
              <a:rPr lang="ko-KR" altLang="en-US" dirty="0"/>
              <a:t>요소를 선택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dirty="0"/>
              <a:t>] - </a:t>
            </a:r>
            <a:r>
              <a:rPr lang="ko-KR" altLang="en-US" dirty="0" err="1"/>
              <a:t>모두선택</a:t>
            </a:r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b="1" dirty="0"/>
              <a:t>~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</a:t>
            </a:r>
            <a:r>
              <a:rPr lang="ko-KR" altLang="en-US" dirty="0"/>
              <a:t> 특정 문자열로 이루어진 하나의 단어를 포함하는 요소 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b="1" dirty="0"/>
              <a:t>|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 </a:t>
            </a:r>
            <a:r>
              <a:rPr lang="ko-KR" altLang="en-US" dirty="0"/>
              <a:t>하나의 단어로 시작하는 요소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b="1" dirty="0"/>
              <a:t>^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</a:t>
            </a:r>
            <a:r>
              <a:rPr lang="ko-KR" altLang="en-US" dirty="0"/>
              <a:t> 특정 문자열로 시작하는 요소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b="1" dirty="0"/>
              <a:t>$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 </a:t>
            </a:r>
            <a:r>
              <a:rPr lang="ko-KR" altLang="en-US" dirty="0"/>
              <a:t> 특정 문자열로 끝나는 요소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ko-KR" altLang="en-US" b="1" dirty="0"/>
              <a:t>*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 </a:t>
            </a:r>
            <a:r>
              <a:rPr lang="ko-KR" altLang="en-US" dirty="0"/>
              <a:t>특정 </a:t>
            </a:r>
            <a:r>
              <a:rPr lang="ko-KR" altLang="en-US" dirty="0" err="1"/>
              <a:t>문자열를</a:t>
            </a:r>
            <a:r>
              <a:rPr lang="ko-KR" altLang="en-US" dirty="0"/>
              <a:t> 포함하는 요소</a:t>
            </a:r>
          </a:p>
        </p:txBody>
      </p:sp>
    </p:spTree>
    <p:extLst>
      <p:ext uri="{BB962C8B-B14F-4D97-AF65-F5344CB8AC3E}">
        <p14:creationId xmlns:p14="http://schemas.microsoft.com/office/powerpoint/2010/main" val="18218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위치 속성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의사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:</a:t>
            </a:r>
            <a:r>
              <a:rPr lang="en-US" altLang="ko-KR" dirty="0" smtClean="0"/>
              <a:t>not  </a:t>
            </a:r>
            <a:r>
              <a:rPr lang="ko-KR" altLang="en-US" dirty="0"/>
              <a:t>모든 </a:t>
            </a:r>
            <a:r>
              <a:rPr lang="ko-KR" altLang="en-US" dirty="0" err="1"/>
              <a:t>선택자와</a:t>
            </a:r>
            <a:r>
              <a:rPr lang="ko-KR" altLang="en-US" dirty="0"/>
              <a:t> 함께 사용할 수 있으며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선택자를</a:t>
            </a:r>
            <a:r>
              <a:rPr lang="ko-KR" altLang="en-US" dirty="0"/>
              <a:t> 반대로 적용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 </a:t>
            </a:r>
            <a:r>
              <a:rPr lang="ko-KR" altLang="en-US" dirty="0"/>
              <a:t>컴퓨터의 언어 설정에 따라 다르게 표현할 때 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    :</a:t>
            </a:r>
            <a:r>
              <a:rPr lang="en-US" altLang="ko-KR" dirty="0" err="1"/>
              <a:t>lang</a:t>
            </a:r>
            <a:r>
              <a:rPr lang="en-US" altLang="ko-KR" dirty="0"/>
              <a:t>(</a:t>
            </a:r>
            <a:r>
              <a:rPr lang="en-US" altLang="ko-KR" dirty="0" err="1"/>
              <a:t>en</a:t>
            </a:r>
            <a:r>
              <a:rPr lang="en-US" altLang="ko-KR" dirty="0"/>
              <a:t>) { quotes: '"' '"'  "'"  "'"; 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/>
              <a:t>    :</a:t>
            </a:r>
            <a:r>
              <a:rPr lang="en-US" altLang="ko-KR" dirty="0" err="1"/>
              <a:t>lang</a:t>
            </a:r>
            <a:r>
              <a:rPr lang="en-US" altLang="ko-KR" dirty="0"/>
              <a:t>(</a:t>
            </a:r>
            <a:r>
              <a:rPr lang="en-US" altLang="ko-KR" dirty="0" err="1"/>
              <a:t>fr</a:t>
            </a:r>
            <a:r>
              <a:rPr lang="en-US" altLang="ko-KR" dirty="0"/>
              <a:t>) { quotes: "&lt;&lt;" "&gt;&gt;" "&lt;" "&gt;";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r>
              <a:rPr lang="ko-KR" altLang="en-US" dirty="0"/>
              <a:t>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만드세요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33" y="2017295"/>
            <a:ext cx="5669754" cy="35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r>
              <a:rPr lang="ko-KR" altLang="en-US" dirty="0"/>
              <a:t>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::after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content:“N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Display :inline-block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08" y="1264555"/>
            <a:ext cx="5567536" cy="46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3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</a:t>
            </a:r>
            <a:r>
              <a:rPr lang="en-US" altLang="ko-KR" dirty="0"/>
              <a:t>(display)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display </a:t>
            </a:r>
            <a:r>
              <a:rPr lang="ko-KR" altLang="en-US" b="1" dirty="0"/>
              <a:t>속성</a:t>
            </a:r>
          </a:p>
          <a:p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r>
              <a:rPr lang="ko-KR" altLang="en-US" dirty="0"/>
              <a:t>인라인</a:t>
            </a:r>
            <a:r>
              <a:rPr lang="en-US" altLang="ko-KR" dirty="0"/>
              <a:t>(inline)</a:t>
            </a:r>
          </a:p>
          <a:p>
            <a:r>
              <a:rPr lang="ko-KR" altLang="en-US" dirty="0"/>
              <a:t>인라인</a:t>
            </a:r>
            <a:r>
              <a:rPr lang="en-US" altLang="ko-KR" dirty="0"/>
              <a:t>-</a:t>
            </a:r>
            <a:r>
              <a:rPr lang="ko-KR" altLang="en-US" dirty="0"/>
              <a:t>블록</a:t>
            </a:r>
            <a:r>
              <a:rPr lang="en-US" altLang="ko-KR" dirty="0"/>
              <a:t>(inline-block)</a:t>
            </a:r>
            <a:br>
              <a:rPr lang="en-US" altLang="ko-KR" dirty="0"/>
            </a:br>
            <a:r>
              <a:rPr lang="ko-KR" altLang="en-US" dirty="0"/>
              <a:t>요소 자체는 인라인</a:t>
            </a:r>
            <a:r>
              <a:rPr lang="en-US" altLang="ko-KR" dirty="0"/>
              <a:t>(inline) </a:t>
            </a:r>
            <a:r>
              <a:rPr lang="ko-KR" altLang="en-US" dirty="0"/>
              <a:t>요소처럼 동작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요소 내부에서는 블록</a:t>
            </a:r>
            <a:r>
              <a:rPr lang="en-US" altLang="ko-KR" dirty="0"/>
              <a:t>(block) </a:t>
            </a:r>
            <a:r>
              <a:rPr lang="ko-KR" altLang="en-US" dirty="0"/>
              <a:t>요소처럼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</a:t>
            </a:r>
            <a:r>
              <a:rPr lang="en-US" altLang="ko-KR" dirty="0"/>
              <a:t>(display)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ko-KR" b="1" dirty="0"/>
              <a:t>visibility </a:t>
            </a:r>
            <a:r>
              <a:rPr lang="ko-KR" altLang="en-US" b="1" dirty="0"/>
              <a:t>속성</a:t>
            </a:r>
          </a:p>
          <a:p>
            <a:r>
              <a:rPr lang="en-US" altLang="ko-KR" dirty="0"/>
              <a:t>visible : </a:t>
            </a:r>
            <a:r>
              <a:rPr lang="ko-KR" altLang="en-US" dirty="0"/>
              <a:t>해당 </a:t>
            </a:r>
            <a:r>
              <a:rPr lang="en-US" altLang="ko-KR" dirty="0"/>
              <a:t>HTML </a:t>
            </a:r>
            <a:r>
              <a:rPr lang="ko-KR" altLang="en-US" dirty="0"/>
              <a:t>요소를 웹 페이지에 나타냄</a:t>
            </a:r>
            <a:endParaRPr lang="en-US" altLang="ko-KR" dirty="0"/>
          </a:p>
          <a:p>
            <a:r>
              <a:rPr lang="en-US" altLang="ko-KR" dirty="0"/>
              <a:t>hidden : HTML </a:t>
            </a:r>
            <a:r>
              <a:rPr lang="ko-KR" altLang="en-US" dirty="0"/>
              <a:t>요소를 웹 페이지에 나타내지 않음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여전히 웹 페이지의 레이아웃에는 존재</a:t>
            </a:r>
            <a:endParaRPr lang="en-US" altLang="ko-KR" dirty="0"/>
          </a:p>
          <a:p>
            <a:r>
              <a:rPr lang="en-US" altLang="ko-KR" dirty="0"/>
              <a:t>collapse : </a:t>
            </a:r>
            <a:r>
              <a:rPr lang="ko-KR" altLang="en-US" dirty="0"/>
              <a:t>동적인 테이블에서만 사용가능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테이블의 테두리를 한 줄만 보여줍니다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visible:hidden</a:t>
            </a:r>
            <a:r>
              <a:rPr lang="en-US" altLang="ko-KR" dirty="0"/>
              <a:t> </a:t>
            </a:r>
            <a:r>
              <a:rPr lang="ko-KR" altLang="en-US" dirty="0"/>
              <a:t>과</a:t>
            </a:r>
            <a:r>
              <a:rPr lang="en-US" altLang="ko-KR" dirty="0"/>
              <a:t> display: none;</a:t>
            </a:r>
          </a:p>
        </p:txBody>
      </p:sp>
    </p:spTree>
    <p:extLst>
      <p:ext uri="{BB962C8B-B14F-4D97-AF65-F5344CB8AC3E}">
        <p14:creationId xmlns:p14="http://schemas.microsoft.com/office/powerpoint/2010/main" val="417382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</a:t>
            </a:r>
            <a:r>
              <a:rPr lang="en-US" altLang="ko-KR" dirty="0"/>
              <a:t>(display)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ko-KR" b="1" dirty="0"/>
              <a:t>opacity </a:t>
            </a:r>
            <a:r>
              <a:rPr lang="ko-KR" altLang="en-US" b="1" dirty="0"/>
              <a:t>속성</a:t>
            </a:r>
          </a:p>
          <a:p>
            <a:r>
              <a:rPr lang="en-US" altLang="ko-KR" dirty="0" err="1"/>
              <a:t>filter:opacity</a:t>
            </a:r>
            <a:r>
              <a:rPr lang="en-US" altLang="ko-KR" dirty="0"/>
              <a:t> (x%)</a:t>
            </a:r>
          </a:p>
          <a:p>
            <a:r>
              <a:rPr lang="en-US" altLang="ko-KR" dirty="0"/>
              <a:t> x : 0~100 </a:t>
            </a:r>
            <a:r>
              <a:rPr lang="ko-KR" altLang="en-US" dirty="0"/>
              <a:t>값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0</a:t>
            </a:r>
            <a:r>
              <a:rPr lang="ko-KR" altLang="en-US" dirty="0"/>
              <a:t>에 가까울수록 투명한 상태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297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포지션</a:t>
            </a:r>
            <a:r>
              <a:rPr lang="en-US" altLang="ko-KR" dirty="0"/>
              <a:t>(position)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정적 위치</a:t>
            </a:r>
            <a:r>
              <a:rPr lang="en-US" altLang="ko-KR" b="1" dirty="0"/>
              <a:t>(static position) </a:t>
            </a:r>
            <a:r>
              <a:rPr lang="ko-KR" altLang="en-US" b="1" dirty="0"/>
              <a:t>지정 방식 </a:t>
            </a:r>
            <a:r>
              <a:rPr lang="en-US" altLang="ko-KR" b="1" dirty="0"/>
              <a:t> { position: static; }</a:t>
            </a:r>
            <a:endParaRPr lang="ko-KR" altLang="en-US" b="1" dirty="0"/>
          </a:p>
          <a:p>
            <a:r>
              <a:rPr lang="ko-KR" altLang="en-US" dirty="0"/>
              <a:t>상대 위치</a:t>
            </a:r>
            <a:r>
              <a:rPr lang="en-US" altLang="ko-KR" dirty="0"/>
              <a:t>(relative position) </a:t>
            </a:r>
            <a:r>
              <a:rPr lang="ko-KR" altLang="en-US" dirty="0"/>
              <a:t>지정 방식 </a:t>
            </a:r>
            <a:r>
              <a:rPr lang="en-US" altLang="ko-KR" dirty="0"/>
              <a:t>{ position: relative; left: </a:t>
            </a:r>
            <a:r>
              <a:rPr lang="en-US" altLang="ko-KR" b="1" dirty="0"/>
              <a:t>30px</a:t>
            </a:r>
            <a:r>
              <a:rPr lang="en-US" altLang="ko-KR" dirty="0"/>
              <a:t>; }</a:t>
            </a:r>
            <a:endParaRPr lang="ko-KR" altLang="en-US" dirty="0"/>
          </a:p>
          <a:p>
            <a:r>
              <a:rPr lang="ko-KR" altLang="en-US" dirty="0"/>
              <a:t>고정 위치</a:t>
            </a:r>
            <a:r>
              <a:rPr lang="en-US" altLang="ko-KR" dirty="0"/>
              <a:t>(fixed position) </a:t>
            </a:r>
            <a:r>
              <a:rPr lang="ko-KR" altLang="en-US" dirty="0"/>
              <a:t>지정 방식 </a:t>
            </a:r>
            <a:r>
              <a:rPr lang="en-US" altLang="ko-KR" dirty="0"/>
              <a:t> { position: fixed; top: </a:t>
            </a:r>
            <a:r>
              <a:rPr lang="en-US" altLang="ko-KR" b="1" dirty="0"/>
              <a:t>0</a:t>
            </a:r>
            <a:r>
              <a:rPr lang="en-US" altLang="ko-KR" dirty="0"/>
              <a:t>; right: </a:t>
            </a:r>
            <a:r>
              <a:rPr lang="en-US" altLang="ko-KR" b="1" dirty="0"/>
              <a:t>0</a:t>
            </a:r>
            <a:r>
              <a:rPr lang="en-US" altLang="ko-KR" dirty="0"/>
              <a:t>; }</a:t>
            </a:r>
            <a:endParaRPr lang="ko-KR" altLang="en-US" dirty="0"/>
          </a:p>
          <a:p>
            <a:r>
              <a:rPr lang="ko-KR" altLang="en-US" dirty="0"/>
              <a:t>절대 위치</a:t>
            </a:r>
            <a:r>
              <a:rPr lang="en-US" altLang="ko-KR" dirty="0"/>
              <a:t>(absolute position) </a:t>
            </a:r>
            <a:r>
              <a:rPr lang="ko-KR" altLang="en-US" dirty="0"/>
              <a:t>지정 방식 </a:t>
            </a: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{ position: absolute; top: </a:t>
            </a:r>
            <a:r>
              <a:rPr lang="en-US" altLang="ko-KR" b="1" dirty="0"/>
              <a:t>50px</a:t>
            </a:r>
            <a:r>
              <a:rPr lang="en-US" altLang="ko-KR" dirty="0"/>
              <a:t>; right: </a:t>
            </a:r>
            <a:r>
              <a:rPr lang="en-US" altLang="ko-KR" b="1" dirty="0"/>
              <a:t>0</a:t>
            </a:r>
            <a:r>
              <a:rPr lang="en-US" altLang="ko-KR" dirty="0"/>
              <a:t>; 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9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포지션</a:t>
            </a:r>
            <a:r>
              <a:rPr lang="en-US" altLang="ko-KR" dirty="0"/>
              <a:t>(position)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z-index </a:t>
            </a:r>
            <a:r>
              <a:rPr lang="ko-KR" altLang="en-US" dirty="0"/>
              <a:t>속성</a:t>
            </a:r>
          </a:p>
          <a:p>
            <a:r>
              <a:rPr lang="ko-KR" altLang="en-US" dirty="0"/>
              <a:t>겹쳐지는 요소들이 쌓이는 스택</a:t>
            </a:r>
            <a:r>
              <a:rPr lang="en-US" altLang="ko-KR" dirty="0"/>
              <a:t>(stack)</a:t>
            </a:r>
            <a:r>
              <a:rPr lang="ko-KR" altLang="en-US" dirty="0"/>
              <a:t>의 순서를 설정</a:t>
            </a:r>
          </a:p>
          <a:p>
            <a:endParaRPr lang="ko-KR" altLang="en-US" dirty="0"/>
          </a:p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r>
              <a:rPr lang="ko-KR" altLang="en-US" dirty="0"/>
              <a:t>의 순서는 양수나 음수 모두 설정할 수 있으며</a:t>
            </a:r>
            <a:r>
              <a:rPr lang="en-US" altLang="ko-KR" dirty="0"/>
              <a:t>, </a:t>
            </a:r>
            <a:r>
              <a:rPr lang="ko-KR" altLang="en-US" dirty="0"/>
              <a:t>크기가 클수록 앞쪽에 위치</a:t>
            </a:r>
            <a:r>
              <a:rPr lang="en-US" altLang="ko-KR" dirty="0"/>
              <a:t>, </a:t>
            </a:r>
            <a:r>
              <a:rPr lang="ko-KR" altLang="en-US" dirty="0"/>
              <a:t>작을수록 뒤쪽에 위치</a:t>
            </a:r>
          </a:p>
        </p:txBody>
      </p:sp>
    </p:spTree>
    <p:extLst>
      <p:ext uri="{BB962C8B-B14F-4D97-AF65-F5344CB8AC3E}">
        <p14:creationId xmlns:p14="http://schemas.microsoft.com/office/powerpoint/2010/main" val="39204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플로트</a:t>
            </a:r>
            <a:r>
              <a:rPr lang="en-US" altLang="ko-KR" dirty="0"/>
              <a:t>(float)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요소가 주변의 다른 요소들과 자연스럽게 어울리도록 만드는 속성</a:t>
            </a:r>
          </a:p>
          <a:p>
            <a:r>
              <a:rPr lang="ko-KR" altLang="en-US" dirty="0"/>
              <a:t>현재는 웹 페이지의 레이아웃</a:t>
            </a:r>
            <a:r>
              <a:rPr lang="en-US" altLang="ko-KR" dirty="0"/>
              <a:t>(layout)</a:t>
            </a:r>
            <a:r>
              <a:rPr lang="ko-KR" altLang="en-US" dirty="0"/>
              <a:t>을 작성할 때 자주 사용</a:t>
            </a:r>
            <a:endParaRPr lang="en-US" altLang="ko-KR" dirty="0"/>
          </a:p>
          <a:p>
            <a:r>
              <a:rPr lang="en-US" altLang="ko-KR" dirty="0"/>
              <a:t>{ float: left; 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6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1858</TotalTime>
  <Words>835</Words>
  <Application>Microsoft Office PowerPoint</Application>
  <PresentationFormat>와이드스크린</PresentationFormat>
  <Paragraphs>163</Paragraphs>
  <Slides>34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CSS 2</vt:lpstr>
      <vt:lpstr>오늘 배울 내용</vt:lpstr>
      <vt:lpstr>CSS 위치 속성</vt:lpstr>
      <vt:lpstr>디스플레이(display)</vt:lpstr>
      <vt:lpstr>디스플레이(display)</vt:lpstr>
      <vt:lpstr>디스플레이(display)</vt:lpstr>
      <vt:lpstr>포지션(position) </vt:lpstr>
      <vt:lpstr>포지션(position) </vt:lpstr>
      <vt:lpstr>플로트(float) </vt:lpstr>
      <vt:lpstr>플로트(float) </vt:lpstr>
      <vt:lpstr>플로트(float) </vt:lpstr>
      <vt:lpstr>플로트(float) - 레이아웃</vt:lpstr>
      <vt:lpstr>정렬(align)</vt:lpstr>
      <vt:lpstr>정렬(align)</vt:lpstr>
      <vt:lpstr>정렬(align)</vt:lpstr>
      <vt:lpstr>CSS 위치 속성 실습 1</vt:lpstr>
      <vt:lpstr>CSS 위치 속성 실습 2</vt:lpstr>
      <vt:lpstr>CSS 선택자</vt:lpstr>
      <vt:lpstr>선택자(selector) </vt:lpstr>
      <vt:lpstr>결합 선택자  - 자손 선택자(descendant selector)</vt:lpstr>
      <vt:lpstr>결합 선택자  - 자식 선택자(child selector)</vt:lpstr>
      <vt:lpstr>동위 선택자(sibling selector)</vt:lpstr>
      <vt:lpstr>의사 클래스(pseudo-class)</vt:lpstr>
      <vt:lpstr>동적 의사 클래스 (dynamic pseudo-classes)</vt:lpstr>
      <vt:lpstr>상태 의사 클래스 (UI element states pseudo-classes)</vt:lpstr>
      <vt:lpstr>구조 의사 클래스 (structural pseudo-classes)</vt:lpstr>
      <vt:lpstr>구조 의사 클래스 (structural pseudo-classes)</vt:lpstr>
      <vt:lpstr>의사 요소(pseudo-element)</vt:lpstr>
      <vt:lpstr>속성 선택자(attribute selectors)</vt:lpstr>
      <vt:lpstr>기타 의사 클래스</vt:lpstr>
      <vt:lpstr>CSS 선택자 실습 1</vt:lpstr>
      <vt:lpstr>CSS 선택자 실습 2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44</cp:revision>
  <dcterms:created xsi:type="dcterms:W3CDTF">2022-01-26T22:21:15Z</dcterms:created>
  <dcterms:modified xsi:type="dcterms:W3CDTF">2022-02-10T08:18:40Z</dcterms:modified>
</cp:coreProperties>
</file>