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60" r:id="rId4"/>
    <p:sldId id="258" r:id="rId5"/>
    <p:sldId id="284" r:id="rId6"/>
    <p:sldId id="287" r:id="rId7"/>
    <p:sldId id="286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14" r:id="rId17"/>
    <p:sldId id="281" r:id="rId18"/>
    <p:sldId id="282" r:id="rId19"/>
    <p:sldId id="283" r:id="rId20"/>
    <p:sldId id="313" r:id="rId21"/>
    <p:sldId id="308" r:id="rId22"/>
    <p:sldId id="316" r:id="rId23"/>
    <p:sldId id="315" r:id="rId24"/>
    <p:sldId id="309" r:id="rId25"/>
    <p:sldId id="310" r:id="rId26"/>
    <p:sldId id="311" r:id="rId27"/>
    <p:sldId id="298" r:id="rId28"/>
    <p:sldId id="299" r:id="rId29"/>
    <p:sldId id="317" r:id="rId30"/>
    <p:sldId id="288" r:id="rId31"/>
    <p:sldId id="289" r:id="rId32"/>
    <p:sldId id="290" r:id="rId33"/>
    <p:sldId id="319" r:id="rId34"/>
    <p:sldId id="320" r:id="rId35"/>
    <p:sldId id="291" r:id="rId36"/>
    <p:sldId id="321" r:id="rId37"/>
    <p:sldId id="322" r:id="rId38"/>
    <p:sldId id="292" r:id="rId39"/>
    <p:sldId id="323" r:id="rId40"/>
    <p:sldId id="325" r:id="rId41"/>
    <p:sldId id="326" r:id="rId42"/>
    <p:sldId id="293" r:id="rId43"/>
    <p:sldId id="294" r:id="rId44"/>
    <p:sldId id="327" r:id="rId45"/>
    <p:sldId id="328" r:id="rId46"/>
    <p:sldId id="280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0" autoAdjust="0"/>
    <p:restoredTop sz="87977" autoAdjust="0"/>
  </p:normalViewPr>
  <p:slideViewPr>
    <p:cSldViewPr snapToGrid="0">
      <p:cViewPr varScale="1">
        <p:scale>
          <a:sx n="61" d="100"/>
          <a:sy n="61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D77C6-F2B3-4510-9CC9-89FD691C6D7E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5809B-62B9-4FDB-9775-31BC7B953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7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89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817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824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816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038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&lt;input&gt;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태그의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type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속성값은 익스플로러에서는 대부분 동작하지 않습니다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350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591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457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90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407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22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288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0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>
              <a:defRPr sz="18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>
              <a:defRPr sz="16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053F1-DC7A-42EC-82C5-5DAEEE218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HTML5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766140-ACC9-4D65-B6FE-4EEC0DA00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048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F3377-2D3D-4A9B-802B-BB603145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nav </a:t>
            </a:r>
            <a:r>
              <a:rPr lang="ko-KR" altLang="en-US" dirty="0"/>
              <a:t>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8D9622-53D6-4F7A-937F-4C1045A8D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문서 사이를 탐색할 수 있는 링크</a:t>
            </a:r>
            <a:r>
              <a:rPr lang="en-US" altLang="ko-KR" dirty="0"/>
              <a:t>(link)</a:t>
            </a:r>
            <a:r>
              <a:rPr lang="ko-KR" altLang="en-US" dirty="0"/>
              <a:t>의 집합을 정의</a:t>
            </a:r>
            <a:endParaRPr lang="en-US" altLang="ko-KR" dirty="0"/>
          </a:p>
          <a:p>
            <a:r>
              <a:rPr lang="ko-KR" altLang="en-US" dirty="0"/>
              <a:t>링크의 커다란 집합을 의미하지만</a:t>
            </a:r>
            <a:r>
              <a:rPr lang="en-US" altLang="ko-KR" dirty="0"/>
              <a:t>, </a:t>
            </a:r>
            <a:r>
              <a:rPr lang="ko-KR" altLang="en-US" dirty="0"/>
              <a:t>문서 내의 모든 링크가 </a:t>
            </a:r>
            <a:r>
              <a:rPr lang="en-US" altLang="ko-KR" dirty="0"/>
              <a:t>nav </a:t>
            </a:r>
            <a:r>
              <a:rPr lang="ko-KR" altLang="en-US" dirty="0"/>
              <a:t>요소에 포함되는 것은 아님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20388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68A59-4E4B-4FE7-9B3F-803C8A341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ko-KR" altLang="en-US" dirty="0"/>
              <a:t>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F180C-9A7F-40B4-810D-997D942F3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문서에서 섹션</a:t>
            </a:r>
            <a:r>
              <a:rPr lang="en-US" altLang="ko-KR" dirty="0"/>
              <a:t>(section) </a:t>
            </a:r>
            <a:r>
              <a:rPr lang="ko-KR" altLang="en-US" dirty="0"/>
              <a:t>부분을 정의</a:t>
            </a:r>
          </a:p>
          <a:p>
            <a:r>
              <a:rPr lang="ko-KR" altLang="en-US" dirty="0"/>
              <a:t>제목을 가지고 있으며</a:t>
            </a:r>
            <a:r>
              <a:rPr lang="en-US" altLang="ko-KR" dirty="0"/>
              <a:t>, HTML </a:t>
            </a:r>
            <a:r>
              <a:rPr lang="ko-KR" altLang="en-US" dirty="0"/>
              <a:t>문서의 전체적인 내용과 관련이 있는 콘텐츠들의 집합</a:t>
            </a:r>
          </a:p>
        </p:txBody>
      </p:sp>
    </p:spTree>
    <p:extLst>
      <p:ext uri="{BB962C8B-B14F-4D97-AF65-F5344CB8AC3E}">
        <p14:creationId xmlns:p14="http://schemas.microsoft.com/office/powerpoint/2010/main" val="3665255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9779F-6080-40F9-B6E3-3433162C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article </a:t>
            </a:r>
            <a:r>
              <a:rPr lang="ko-KR" altLang="en-US" dirty="0"/>
              <a:t>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1B5E8B-CA92-4FAA-96CB-24FBBA257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문서에서 독립적인 하나의 기사</a:t>
            </a:r>
            <a:r>
              <a:rPr lang="en-US" altLang="ko-KR" dirty="0"/>
              <a:t>(article) </a:t>
            </a:r>
            <a:r>
              <a:rPr lang="ko-KR" altLang="en-US" dirty="0"/>
              <a:t>부분</a:t>
            </a:r>
          </a:p>
          <a:p>
            <a:r>
              <a:rPr lang="ko-KR" altLang="en-US" dirty="0"/>
              <a:t>그 자체만으로도 이해가 되어야 하며</a:t>
            </a:r>
            <a:r>
              <a:rPr lang="en-US" altLang="ko-KR" dirty="0"/>
              <a:t>, </a:t>
            </a:r>
            <a:r>
              <a:rPr lang="ko-KR" altLang="en-US" dirty="0"/>
              <a:t>웹 사이트의 나머지 부분과는 별도로 읽을 수 있어야 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section </a:t>
            </a:r>
            <a:r>
              <a:rPr lang="ko-KR" altLang="en-US" dirty="0"/>
              <a:t>요소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HTML </a:t>
            </a:r>
            <a:r>
              <a:rPr lang="ko-KR" altLang="en-US" dirty="0"/>
              <a:t>문서의 전체적인 내용 포함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article </a:t>
            </a:r>
            <a:r>
              <a:rPr lang="ko-KR" altLang="en-US" dirty="0"/>
              <a:t>요소</a:t>
            </a:r>
            <a:r>
              <a:rPr lang="en-US" altLang="ko-KR" dirty="0"/>
              <a:t>:</a:t>
            </a:r>
            <a:r>
              <a:rPr lang="ko-KR" altLang="en-US" dirty="0"/>
              <a:t> 문서의 전체적인 내용과는 별도의 독립적인 내용</a:t>
            </a:r>
          </a:p>
        </p:txBody>
      </p:sp>
    </p:spTree>
    <p:extLst>
      <p:ext uri="{BB962C8B-B14F-4D97-AF65-F5344CB8AC3E}">
        <p14:creationId xmlns:p14="http://schemas.microsoft.com/office/powerpoint/2010/main" val="3530384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6A1EB-4A8D-405F-8273-675A17BB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figure </a:t>
            </a:r>
            <a:r>
              <a:rPr lang="ko-KR" altLang="en-US" dirty="0"/>
              <a:t>요소와 </a:t>
            </a:r>
            <a:r>
              <a:rPr lang="en-US" altLang="ko-KR" dirty="0" err="1"/>
              <a:t>figcaption</a:t>
            </a:r>
            <a:r>
              <a:rPr lang="en-US" altLang="ko-KR" dirty="0"/>
              <a:t> </a:t>
            </a:r>
            <a:r>
              <a:rPr lang="ko-KR" altLang="en-US" dirty="0"/>
              <a:t>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A508FC-F3AE-452C-9F73-09282BF3A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책이나 신문 등에 포함되는 이미지와 바로 아래에는 해당 이미지를 설명하는 캡션</a:t>
            </a:r>
            <a:r>
              <a:rPr lang="en-US" altLang="ko-KR" dirty="0"/>
              <a:t>(caption)</a:t>
            </a:r>
          </a:p>
          <a:p>
            <a:r>
              <a:rPr lang="en-US" altLang="ko-KR" dirty="0"/>
              <a:t>figure </a:t>
            </a:r>
            <a:r>
              <a:rPr lang="ko-KR" altLang="en-US" dirty="0"/>
              <a:t>요소 </a:t>
            </a:r>
            <a:r>
              <a:rPr lang="en-US" altLang="ko-KR" dirty="0"/>
              <a:t>: HTML </a:t>
            </a:r>
            <a:r>
              <a:rPr lang="ko-KR" altLang="en-US" dirty="0"/>
              <a:t>문서에서 그래픽과 비디오 등의 독립적인 콘텐츠</a:t>
            </a:r>
            <a:r>
              <a:rPr lang="en-US" altLang="ko-KR" dirty="0"/>
              <a:t>(content)</a:t>
            </a:r>
            <a:r>
              <a:rPr lang="ko-KR" altLang="en-US" dirty="0"/>
              <a:t>를 정의</a:t>
            </a:r>
          </a:p>
          <a:p>
            <a:r>
              <a:rPr lang="en-US" altLang="ko-KR" dirty="0" err="1"/>
              <a:t>figcaption</a:t>
            </a:r>
            <a:r>
              <a:rPr lang="en-US" altLang="ko-KR" dirty="0"/>
              <a:t> </a:t>
            </a:r>
            <a:r>
              <a:rPr lang="ko-KR" altLang="en-US" dirty="0"/>
              <a:t>요소 </a:t>
            </a:r>
            <a:r>
              <a:rPr lang="en-US" altLang="ko-KR" dirty="0"/>
              <a:t>:  figure </a:t>
            </a:r>
            <a:r>
              <a:rPr lang="ko-KR" altLang="en-US" dirty="0"/>
              <a:t>요소를 위한 캡션을 정의</a:t>
            </a:r>
          </a:p>
        </p:txBody>
      </p:sp>
    </p:spTree>
    <p:extLst>
      <p:ext uri="{BB962C8B-B14F-4D97-AF65-F5344CB8AC3E}">
        <p14:creationId xmlns:p14="http://schemas.microsoft.com/office/powerpoint/2010/main" val="1977254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F1900-F4FE-423A-B533-AB1F0E35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이전의 레이아웃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20F2BA-DD34-492A-B4B3-EBBECEEF8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div </a:t>
            </a:r>
            <a:r>
              <a:rPr lang="ko-KR" altLang="en-US" dirty="0"/>
              <a:t>요소를 사용하여 레이아웃을 작성</a:t>
            </a:r>
          </a:p>
        </p:txBody>
      </p:sp>
    </p:spTree>
    <p:extLst>
      <p:ext uri="{BB962C8B-B14F-4D97-AF65-F5344CB8AC3E}">
        <p14:creationId xmlns:p14="http://schemas.microsoft.com/office/powerpoint/2010/main" val="3652974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8CB1E-058F-4B64-B859-0B5424D57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footer </a:t>
            </a:r>
            <a:r>
              <a:rPr lang="ko-KR" altLang="en-US" dirty="0"/>
              <a:t>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D1A15-01CF-4F68-ADCB-DD60EFC3E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문서나 섹션</a:t>
            </a:r>
            <a:r>
              <a:rPr lang="en-US" altLang="ko-KR" dirty="0"/>
              <a:t>(section) </a:t>
            </a:r>
            <a:r>
              <a:rPr lang="ko-KR" altLang="en-US" dirty="0"/>
              <a:t>부분에 대한 </a:t>
            </a:r>
            <a:r>
              <a:rPr lang="ko-KR" altLang="en-US" dirty="0" err="1"/>
              <a:t>푸터</a:t>
            </a:r>
            <a:r>
              <a:rPr lang="en-US" altLang="ko-KR" dirty="0"/>
              <a:t>(footer)</a:t>
            </a:r>
            <a:r>
              <a:rPr lang="ko-KR" altLang="en-US" dirty="0"/>
              <a:t>을 정의합니다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사이트의 작성자나 그에 따른 저작권 정보</a:t>
            </a:r>
            <a:r>
              <a:rPr lang="en-US" altLang="ko-KR" dirty="0"/>
              <a:t>, </a:t>
            </a:r>
            <a:r>
              <a:rPr lang="ko-KR" altLang="en-US" dirty="0"/>
              <a:t>연락처 등을 명시</a:t>
            </a:r>
          </a:p>
          <a:p>
            <a:r>
              <a:rPr lang="ko-KR" altLang="en-US" dirty="0"/>
              <a:t>한 문서 내에 여러 개의 </a:t>
            </a:r>
            <a:r>
              <a:rPr lang="en-US" altLang="ko-KR" dirty="0"/>
              <a:t>footer </a:t>
            </a:r>
            <a:r>
              <a:rPr lang="ko-KR" altLang="en-US" dirty="0"/>
              <a:t>요소가 존재 가능</a:t>
            </a:r>
          </a:p>
        </p:txBody>
      </p:sp>
    </p:spTree>
    <p:extLst>
      <p:ext uri="{BB962C8B-B14F-4D97-AF65-F5344CB8AC3E}">
        <p14:creationId xmlns:p14="http://schemas.microsoft.com/office/powerpoint/2010/main" val="2901080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31DDA-99A2-4626-9F3A-1846EFAE1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/>
              <a:t>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FDA180-163B-41F9-8E80-C29222B15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77042"/>
            <a:ext cx="8915400" cy="5080958"/>
          </a:xfrm>
        </p:spPr>
        <p:txBody>
          <a:bodyPr>
            <a:normAutofit/>
          </a:bodyPr>
          <a:lstStyle/>
          <a:p>
            <a:r>
              <a:rPr lang="ko-KR" altLang="en-US" dirty="0"/>
              <a:t>텍스트 입력</a:t>
            </a:r>
          </a:p>
          <a:p>
            <a:r>
              <a:rPr lang="ko-KR" altLang="en-US" dirty="0"/>
              <a:t>비밀번호 입력</a:t>
            </a:r>
          </a:p>
          <a:p>
            <a:r>
              <a:rPr lang="ko-KR" altLang="en-US" dirty="0"/>
              <a:t>라디오 버튼</a:t>
            </a:r>
          </a:p>
          <a:p>
            <a:r>
              <a:rPr lang="ko-KR" altLang="en-US" dirty="0"/>
              <a:t>체크박스</a:t>
            </a:r>
            <a:r>
              <a:rPr lang="en-US" altLang="ko-KR" dirty="0"/>
              <a:t>(check box)</a:t>
            </a:r>
          </a:p>
          <a:p>
            <a:r>
              <a:rPr lang="ko-KR" altLang="en-US" dirty="0"/>
              <a:t>파일 선택 박스</a:t>
            </a:r>
          </a:p>
          <a:p>
            <a:r>
              <a:rPr lang="ko-KR" altLang="en-US" dirty="0"/>
              <a:t>선택</a:t>
            </a:r>
            <a:r>
              <a:rPr lang="en-US" altLang="ko-KR" dirty="0"/>
              <a:t>(select) </a:t>
            </a:r>
            <a:r>
              <a:rPr lang="ko-KR" altLang="en-US" dirty="0"/>
              <a:t>입력</a:t>
            </a:r>
            <a:r>
              <a:rPr lang="en-US" altLang="ko-KR" dirty="0"/>
              <a:t>(drop-down </a:t>
            </a:r>
            <a:r>
              <a:rPr lang="ko-KR" altLang="en-US" dirty="0"/>
              <a:t>리스트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문장 입력</a:t>
            </a:r>
          </a:p>
          <a:p>
            <a:r>
              <a:rPr lang="ko-KR" altLang="en-US" dirty="0"/>
              <a:t>버튼</a:t>
            </a:r>
            <a:r>
              <a:rPr lang="en-US" altLang="ko-KR" dirty="0"/>
              <a:t>(button) </a:t>
            </a:r>
            <a:r>
              <a:rPr lang="ko-KR" altLang="en-US" dirty="0"/>
              <a:t>입력</a:t>
            </a:r>
          </a:p>
          <a:p>
            <a:r>
              <a:rPr lang="ko-KR" altLang="en-US" dirty="0"/>
              <a:t>전송 버튼</a:t>
            </a:r>
            <a:r>
              <a:rPr lang="en-US" altLang="ko-KR" dirty="0"/>
              <a:t>(submit)</a:t>
            </a:r>
          </a:p>
          <a:p>
            <a:r>
              <a:rPr lang="ko-KR" altLang="en-US" dirty="0" err="1"/>
              <a:t>필드셋</a:t>
            </a:r>
            <a:r>
              <a:rPr lang="en-US" altLang="ko-KR" dirty="0"/>
              <a:t>(</a:t>
            </a:r>
            <a:r>
              <a:rPr lang="en-US" altLang="ko-KR" dirty="0" err="1"/>
              <a:t>fieldset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146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31DDA-99A2-4626-9F3A-1846EFAE1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추가된 </a:t>
            </a:r>
            <a:r>
              <a:rPr lang="en-US" altLang="ko-KR" dirty="0"/>
              <a:t>Input </a:t>
            </a:r>
            <a:r>
              <a:rPr lang="ko-KR" altLang="en-US" dirty="0"/>
              <a:t>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FDA180-163B-41F9-8E80-C29222B15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datalist</a:t>
            </a:r>
            <a:r>
              <a:rPr lang="en-US" altLang="ko-KR" dirty="0"/>
              <a:t> </a:t>
            </a:r>
            <a:r>
              <a:rPr lang="ko-KR" altLang="en-US" dirty="0"/>
              <a:t>요소 </a:t>
            </a:r>
            <a:r>
              <a:rPr lang="en-US" altLang="ko-KR" dirty="0"/>
              <a:t>: input </a:t>
            </a:r>
            <a:r>
              <a:rPr lang="ko-KR" altLang="en-US" dirty="0"/>
              <a:t>요소에 대해 미리 정의된 옵션 리스트를 명시</a:t>
            </a:r>
          </a:p>
          <a:p>
            <a:r>
              <a:rPr lang="en-US" altLang="ko-KR" dirty="0"/>
              <a:t>keygen </a:t>
            </a:r>
            <a:r>
              <a:rPr lang="ko-KR" altLang="en-US" dirty="0"/>
              <a:t>요소 </a:t>
            </a:r>
            <a:r>
              <a:rPr lang="en-US" altLang="ko-KR" dirty="0"/>
              <a:t>: </a:t>
            </a:r>
            <a:r>
              <a:rPr lang="ko-KR" altLang="en-US" dirty="0"/>
              <a:t>사용자가 인증할 수 있는 안전한 방법을 제공하는 것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form </a:t>
            </a:r>
            <a:r>
              <a:rPr lang="ko-KR" altLang="en-US" dirty="0"/>
              <a:t>요소 안에 두 개의 </a:t>
            </a:r>
            <a:r>
              <a:rPr lang="en-US" altLang="ko-KR" dirty="0"/>
              <a:t>key</a:t>
            </a:r>
            <a:r>
              <a:rPr lang="ko-KR" altLang="en-US" dirty="0"/>
              <a:t>를 만들어주는 생성기를 명시</a:t>
            </a:r>
          </a:p>
          <a:p>
            <a:r>
              <a:rPr lang="en-US" altLang="ko-KR" dirty="0"/>
              <a:t>output </a:t>
            </a:r>
            <a:r>
              <a:rPr lang="ko-KR" altLang="en-US" dirty="0"/>
              <a:t>요소 </a:t>
            </a:r>
            <a:r>
              <a:rPr lang="en-US" altLang="ko-KR" dirty="0"/>
              <a:t>:</a:t>
            </a:r>
            <a:r>
              <a:rPr lang="ko-KR" altLang="en-US" dirty="0"/>
              <a:t> 스크립트</a:t>
            </a:r>
            <a:r>
              <a:rPr lang="en-US" altLang="ko-KR" dirty="0"/>
              <a:t>(script) </a:t>
            </a:r>
            <a:r>
              <a:rPr lang="ko-KR" altLang="en-US" dirty="0"/>
              <a:t>등으로 실행된 계산의 결과를 바로 표시해주는 요소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위의 요소는 익스플로러에서 지원하지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0705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EDF75-CCB7-472B-8AD7-F11787A7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/>
              <a:t>요소의 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1A9DBF-86BA-477D-A02B-1ED90C882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text</a:t>
            </a:r>
          </a:p>
          <a:p>
            <a:r>
              <a:rPr lang="en-US" altLang="ko-KR" dirty="0"/>
              <a:t>password</a:t>
            </a:r>
          </a:p>
          <a:p>
            <a:r>
              <a:rPr lang="en-US" altLang="ko-KR" dirty="0"/>
              <a:t>submit</a:t>
            </a:r>
          </a:p>
          <a:p>
            <a:r>
              <a:rPr lang="en-US" altLang="ko-KR" dirty="0"/>
              <a:t>radio button</a:t>
            </a:r>
          </a:p>
          <a:p>
            <a:r>
              <a:rPr lang="en-US" altLang="ko-KR" dirty="0"/>
              <a:t>checkbox</a:t>
            </a:r>
          </a:p>
          <a:p>
            <a:r>
              <a:rPr lang="en-US" altLang="ko-KR" dirty="0"/>
              <a:t>button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4603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11463-D6D8-4D0B-8393-E57E2751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추가된 </a:t>
            </a:r>
            <a:r>
              <a:rPr lang="en-US" altLang="ko-KR" dirty="0"/>
              <a:t>Input </a:t>
            </a:r>
            <a:r>
              <a:rPr lang="ko-KR" altLang="en-US" dirty="0"/>
              <a:t>요소의 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E9649E-74EB-41C5-B27A-0F9E8511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74011"/>
            <a:ext cx="5398848" cy="3702170"/>
          </a:xfrm>
        </p:spPr>
        <p:txBody>
          <a:bodyPr>
            <a:normAutofit/>
          </a:bodyPr>
          <a:lstStyle/>
          <a:p>
            <a:r>
              <a:rPr lang="ko-KR" altLang="en-US" dirty="0"/>
              <a:t>숫자 입력</a:t>
            </a:r>
            <a:r>
              <a:rPr lang="en-US" altLang="ko-KR" dirty="0"/>
              <a:t>(number)</a:t>
            </a:r>
          </a:p>
          <a:p>
            <a:r>
              <a:rPr lang="ko-KR" altLang="en-US" dirty="0"/>
              <a:t>입력 범위 지정</a:t>
            </a:r>
            <a:r>
              <a:rPr lang="en-US" altLang="ko-KR" dirty="0"/>
              <a:t>(range)</a:t>
            </a:r>
          </a:p>
          <a:p>
            <a:r>
              <a:rPr lang="ko-KR" altLang="en-US" dirty="0"/>
              <a:t>색상 입력</a:t>
            </a:r>
            <a:r>
              <a:rPr lang="en-US" altLang="ko-KR" dirty="0"/>
              <a:t>(color)</a:t>
            </a:r>
          </a:p>
          <a:p>
            <a:r>
              <a:rPr lang="ko-KR" altLang="en-US" dirty="0"/>
              <a:t>날짜 입력</a:t>
            </a:r>
            <a:r>
              <a:rPr lang="en-US" altLang="ko-KR" dirty="0"/>
              <a:t>(date)</a:t>
            </a:r>
          </a:p>
          <a:p>
            <a:r>
              <a:rPr lang="ko-KR" altLang="en-US" dirty="0"/>
              <a:t>시간 입력</a:t>
            </a:r>
            <a:r>
              <a:rPr lang="en-US" altLang="ko-KR" dirty="0"/>
              <a:t>(time)</a:t>
            </a:r>
          </a:p>
          <a:p>
            <a:r>
              <a:rPr lang="ko-KR" altLang="en-US" dirty="0"/>
              <a:t>날짜와 시간 입력</a:t>
            </a:r>
            <a:r>
              <a:rPr lang="en-US" altLang="ko-KR" dirty="0"/>
              <a:t>(datetime-local)</a:t>
            </a:r>
          </a:p>
          <a:p>
            <a:r>
              <a:rPr lang="ko-KR" altLang="en-US" dirty="0"/>
              <a:t>연도와 월 입력</a:t>
            </a:r>
            <a:r>
              <a:rPr lang="en-US" altLang="ko-KR" dirty="0"/>
              <a:t>(month)</a:t>
            </a:r>
          </a:p>
          <a:p>
            <a:r>
              <a:rPr lang="ko-KR" altLang="en-US" dirty="0"/>
              <a:t>연도와 주 입력</a:t>
            </a:r>
            <a:r>
              <a:rPr lang="en-US" altLang="ko-KR" dirty="0"/>
              <a:t>(week)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021BC9C-0B6B-4FAF-AFAB-0A2B1668708B}"/>
              </a:ext>
            </a:extLst>
          </p:cNvPr>
          <p:cNvSpPr txBox="1">
            <a:spLocks/>
          </p:cNvSpPr>
          <p:nvPr/>
        </p:nvSpPr>
        <p:spPr>
          <a:xfrm>
            <a:off x="7202188" y="1974011"/>
            <a:ext cx="4150175" cy="4259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이메일 입력</a:t>
            </a:r>
            <a:r>
              <a:rPr lang="en-US" altLang="ko-KR" dirty="0"/>
              <a:t>(email)</a:t>
            </a:r>
          </a:p>
          <a:p>
            <a:r>
              <a:rPr lang="en-US" altLang="ko-KR" dirty="0"/>
              <a:t>URL </a:t>
            </a:r>
            <a:r>
              <a:rPr lang="ko-KR" altLang="en-US" dirty="0"/>
              <a:t>주소 입력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전화번호 입력</a:t>
            </a:r>
            <a:r>
              <a:rPr lang="en-US" altLang="ko-KR" dirty="0"/>
              <a:t>(</a:t>
            </a:r>
            <a:r>
              <a:rPr lang="en-US" altLang="ko-KR" dirty="0" err="1"/>
              <a:t>tel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검색어 입력</a:t>
            </a:r>
            <a:r>
              <a:rPr lang="en-US" altLang="ko-KR" dirty="0"/>
              <a:t>(search)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946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F338B-00A4-4C77-84B1-361321B3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배울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5D785-0D9E-43ED-91C7-58935D4D0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HTML5 </a:t>
            </a:r>
            <a:r>
              <a:rPr lang="ko-KR" altLang="en-US" dirty="0">
                <a:latin typeface="+mn-ea"/>
              </a:rPr>
              <a:t>시작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HTML5 </a:t>
            </a:r>
            <a:r>
              <a:rPr lang="ko-KR" altLang="en-US" dirty="0">
                <a:latin typeface="+mn-ea"/>
              </a:rPr>
              <a:t>요소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HTML5 </a:t>
            </a:r>
            <a:r>
              <a:rPr lang="ko-KR" altLang="en-US" dirty="0">
                <a:latin typeface="+mn-ea"/>
              </a:rPr>
              <a:t>멀티미디어 </a:t>
            </a:r>
          </a:p>
        </p:txBody>
      </p:sp>
    </p:spTree>
    <p:extLst>
      <p:ext uri="{BB962C8B-B14F-4D97-AF65-F5344CB8AC3E}">
        <p14:creationId xmlns:p14="http://schemas.microsoft.com/office/powerpoint/2010/main" val="3434254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11463-D6D8-4D0B-8393-E57E2751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추가된 </a:t>
            </a:r>
            <a:r>
              <a:rPr lang="en-US" altLang="ko-KR" dirty="0"/>
              <a:t>Form </a:t>
            </a:r>
            <a:r>
              <a:rPr lang="ko-KR" altLang="en-US" dirty="0"/>
              <a:t>요소의 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E9649E-74EB-41C5-B27A-0F9E8511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974011"/>
            <a:ext cx="8431633" cy="3702170"/>
          </a:xfrm>
        </p:spPr>
        <p:txBody>
          <a:bodyPr>
            <a:normAutofit/>
          </a:bodyPr>
          <a:lstStyle/>
          <a:p>
            <a:r>
              <a:rPr lang="en-US" altLang="ko-KR" dirty="0"/>
              <a:t>autocomplete </a:t>
            </a:r>
            <a:r>
              <a:rPr lang="ko-KR" altLang="en-US" dirty="0"/>
              <a:t>속성</a:t>
            </a:r>
          </a:p>
          <a:p>
            <a:r>
              <a:rPr lang="en-US" altLang="ko-KR" dirty="0" err="1"/>
              <a:t>novalidate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1828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E94D4-F8E5-4E2E-A7D9-8BB20A63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autocomplete </a:t>
            </a:r>
            <a:r>
              <a:rPr lang="ko-KR" altLang="en-US" dirty="0"/>
              <a:t>속성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4CAE4-42D7-4AC3-9495-CF06406BB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입력된 정보를 저장할지 안 할지를 명시</a:t>
            </a:r>
          </a:p>
          <a:p>
            <a:r>
              <a:rPr lang="ko-KR" altLang="en-US" dirty="0"/>
              <a:t>이 속성의 속성값이 </a:t>
            </a:r>
            <a:r>
              <a:rPr lang="en-US" altLang="ko-KR" dirty="0"/>
              <a:t>on</a:t>
            </a:r>
            <a:r>
              <a:rPr lang="ko-KR" altLang="en-US" dirty="0"/>
              <a:t>으로 설정되면</a:t>
            </a:r>
            <a:r>
              <a:rPr lang="en-US" altLang="ko-KR" dirty="0"/>
              <a:t>, </a:t>
            </a:r>
            <a:r>
              <a:rPr lang="ko-KR" altLang="en-US" dirty="0"/>
              <a:t>브라우저는 사용자가 입력하는 정보를 자동으로 저장</a:t>
            </a:r>
          </a:p>
          <a:p>
            <a:r>
              <a:rPr lang="ko-KR" altLang="en-US" dirty="0"/>
              <a:t>이 후에 입력되는 </a:t>
            </a:r>
            <a:r>
              <a:rPr lang="ko-KR" altLang="en-US" dirty="0" err="1"/>
              <a:t>입력값을</a:t>
            </a:r>
            <a:r>
              <a:rPr lang="ko-KR" altLang="en-US" dirty="0"/>
              <a:t> 저장된 정보를 바탕으로 자동 완성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5009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A5293-E25A-462E-96E3-D1E77E455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novalidate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C1D629-641A-4F83-A865-B30BC6339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입력한 정보</a:t>
            </a:r>
            <a:r>
              <a:rPr lang="en-US" altLang="ko-KR" dirty="0"/>
              <a:t>(data)</a:t>
            </a:r>
            <a:r>
              <a:rPr lang="ko-KR" altLang="en-US" dirty="0"/>
              <a:t>를 전송할 때 그 정보가 유효한지 아닌지를 검사하지 않았다는 것을 명시</a:t>
            </a:r>
          </a:p>
          <a:p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타입이나 </a:t>
            </a:r>
            <a:r>
              <a:rPr lang="en-US" altLang="ko-KR" dirty="0"/>
              <a:t>email </a:t>
            </a:r>
            <a:r>
              <a:rPr lang="ko-KR" altLang="en-US" dirty="0"/>
              <a:t>타입과 같이 자동으로 유효성 검사를 하는 </a:t>
            </a:r>
            <a:r>
              <a:rPr lang="en-US" altLang="ko-KR" dirty="0"/>
              <a:t>input </a:t>
            </a:r>
            <a:r>
              <a:rPr lang="ko-KR" altLang="en-US" dirty="0"/>
              <a:t>타입에 이 속성을 사용하면 유효성 검사를 하지 않는다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이 속성이 사용된 </a:t>
            </a:r>
            <a:r>
              <a:rPr lang="en-US" altLang="ko-KR" dirty="0"/>
              <a:t>form </a:t>
            </a:r>
            <a:r>
              <a:rPr lang="ko-KR" altLang="en-US" dirty="0"/>
              <a:t>요소로 전달받은 정보</a:t>
            </a:r>
            <a:r>
              <a:rPr lang="en-US" altLang="ko-KR" dirty="0"/>
              <a:t>(data)</a:t>
            </a:r>
            <a:r>
              <a:rPr lang="ko-KR" altLang="en-US" dirty="0"/>
              <a:t>는 반드시 서버 측에서 따로 유효성 검사를 실시</a:t>
            </a:r>
          </a:p>
        </p:txBody>
      </p:sp>
    </p:spTree>
    <p:extLst>
      <p:ext uri="{BB962C8B-B14F-4D97-AF65-F5344CB8AC3E}">
        <p14:creationId xmlns:p14="http://schemas.microsoft.com/office/powerpoint/2010/main" val="2717458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A25A2-E0A1-45D8-AE2B-B4B9693B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추가된 </a:t>
            </a:r>
            <a:r>
              <a:rPr lang="en-US" altLang="ko-KR" dirty="0"/>
              <a:t>input </a:t>
            </a:r>
            <a:r>
              <a:rPr lang="ko-KR" altLang="en-US" dirty="0"/>
              <a:t>요소의 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A8EA0-671C-4F3C-8654-102640B59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3915105" cy="3777622"/>
          </a:xfrm>
        </p:spPr>
        <p:txBody>
          <a:bodyPr/>
          <a:lstStyle/>
          <a:p>
            <a:r>
              <a:rPr lang="en-US" altLang="ko-KR" dirty="0"/>
              <a:t>autocomplete</a:t>
            </a:r>
          </a:p>
          <a:p>
            <a:r>
              <a:rPr lang="en-US" altLang="ko-KR" dirty="0"/>
              <a:t>autofocus</a:t>
            </a:r>
          </a:p>
          <a:p>
            <a:r>
              <a:rPr lang="en-US" altLang="ko-KR" dirty="0"/>
              <a:t>form</a:t>
            </a:r>
          </a:p>
          <a:p>
            <a:r>
              <a:rPr lang="en-US" altLang="ko-KR" dirty="0" err="1"/>
              <a:t>formaction</a:t>
            </a:r>
            <a:endParaRPr lang="en-US" altLang="ko-KR" dirty="0"/>
          </a:p>
          <a:p>
            <a:r>
              <a:rPr lang="en-US" altLang="ko-KR" dirty="0" err="1"/>
              <a:t>formenctype</a:t>
            </a:r>
            <a:endParaRPr lang="en-US" altLang="ko-KR" dirty="0"/>
          </a:p>
          <a:p>
            <a:r>
              <a:rPr lang="en-US" altLang="ko-KR" dirty="0" err="1"/>
              <a:t>formmethod</a:t>
            </a:r>
            <a:endParaRPr lang="en-US" altLang="ko-KR" dirty="0"/>
          </a:p>
          <a:p>
            <a:r>
              <a:rPr lang="en-US" altLang="ko-KR" dirty="0" err="1"/>
              <a:t>formnovalidate</a:t>
            </a:r>
            <a:endParaRPr lang="en-US" altLang="ko-KR" dirty="0"/>
          </a:p>
          <a:p>
            <a:r>
              <a:rPr lang="en-US" altLang="ko-KR" dirty="0" err="1"/>
              <a:t>formtarget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F563BC2-5B53-4EF5-800F-A78AA60F215D}"/>
              </a:ext>
            </a:extLst>
          </p:cNvPr>
          <p:cNvSpPr txBox="1">
            <a:spLocks/>
          </p:cNvSpPr>
          <p:nvPr/>
        </p:nvSpPr>
        <p:spPr>
          <a:xfrm>
            <a:off x="7048768" y="2133600"/>
            <a:ext cx="3915105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height and width</a:t>
            </a:r>
          </a:p>
          <a:p>
            <a:r>
              <a:rPr lang="en-US" altLang="ko-KR" dirty="0"/>
              <a:t>list</a:t>
            </a:r>
          </a:p>
          <a:p>
            <a:r>
              <a:rPr lang="en-US" altLang="ko-KR" dirty="0"/>
              <a:t>min and max</a:t>
            </a:r>
          </a:p>
          <a:p>
            <a:r>
              <a:rPr lang="en-US" altLang="ko-KR" dirty="0"/>
              <a:t>multiple</a:t>
            </a:r>
          </a:p>
          <a:p>
            <a:r>
              <a:rPr lang="en-US" altLang="ko-KR" dirty="0"/>
              <a:t>pattern</a:t>
            </a:r>
          </a:p>
          <a:p>
            <a:r>
              <a:rPr lang="en-US" altLang="ko-KR" dirty="0"/>
              <a:t>placeholder</a:t>
            </a:r>
          </a:p>
          <a:p>
            <a:r>
              <a:rPr lang="en-US" altLang="ko-KR" dirty="0"/>
              <a:t>required</a:t>
            </a:r>
          </a:p>
          <a:p>
            <a:r>
              <a:rPr lang="en-US" altLang="ko-KR" dirty="0"/>
              <a:t>step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210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954ED-2527-4C54-8563-5BF1B863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autofocus 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54FD7B-EFFE-4428-A573-8EE2E48A4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페이지가 로드</a:t>
            </a:r>
            <a:r>
              <a:rPr lang="en-US" altLang="ko-KR" dirty="0"/>
              <a:t>(load)</a:t>
            </a:r>
            <a:r>
              <a:rPr lang="ko-KR" altLang="en-US" dirty="0"/>
              <a:t>될 때</a:t>
            </a:r>
            <a:r>
              <a:rPr lang="en-US" altLang="ko-KR" dirty="0"/>
              <a:t>, </a:t>
            </a:r>
            <a:r>
              <a:rPr lang="ko-KR" altLang="en-US" dirty="0"/>
              <a:t>속성이 적용된 </a:t>
            </a:r>
            <a:r>
              <a:rPr lang="en-US" altLang="ko-KR" dirty="0"/>
              <a:t>input </a:t>
            </a:r>
            <a:r>
              <a:rPr lang="ko-KR" altLang="en-US" dirty="0"/>
              <a:t>요소에 자동으로 포커스</a:t>
            </a:r>
            <a:r>
              <a:rPr lang="en-US" altLang="ko-KR" dirty="0"/>
              <a:t>(focus)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335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29D6B-C18D-4099-87B2-1DE9C127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placeholder 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9B5628-6812-4B0B-841E-CBFAFE82C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/>
              <a:t>요소에 입력되어야 할 값에 대한 힌트를 제공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2D466E-5EFE-4AEC-93AC-8D585EE8A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101" y="2802350"/>
            <a:ext cx="5590110" cy="125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42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A8D3C-BCB6-4FD6-84B2-4F89C5D1B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required 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26F02D-F1BC-41D6-9FAF-A23DF4D06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반드시 입력되어야 할 필수 </a:t>
            </a:r>
            <a:r>
              <a:rPr lang="en-US" altLang="ko-KR" dirty="0"/>
              <a:t>input </a:t>
            </a:r>
            <a:r>
              <a:rPr lang="ko-KR" altLang="en-US" dirty="0"/>
              <a:t>요소를 명시합니다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속성이 설정된 모든 </a:t>
            </a:r>
            <a:r>
              <a:rPr lang="en-US" altLang="ko-KR" dirty="0"/>
              <a:t>input </a:t>
            </a:r>
            <a:r>
              <a:rPr lang="ko-KR" altLang="en-US" dirty="0"/>
              <a:t>요소에 </a:t>
            </a:r>
            <a:r>
              <a:rPr lang="ko-KR" altLang="en-US" dirty="0" err="1"/>
              <a:t>입력값이</a:t>
            </a:r>
            <a:r>
              <a:rPr lang="ko-KR" altLang="en-US" dirty="0"/>
              <a:t> 존재해야만 서버로 전송</a:t>
            </a:r>
            <a:r>
              <a:rPr lang="en-US" altLang="ko-KR" dirty="0"/>
              <a:t>(submit) </a:t>
            </a:r>
            <a:r>
              <a:rPr lang="ko-KR" altLang="en-US" dirty="0"/>
              <a:t>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A152BD-A643-45C0-94FB-E1CAE781A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796" y="3234906"/>
            <a:ext cx="3504823" cy="113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5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E6814-D0DD-4A56-967D-9FDC86DC8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요소 실습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F537D2-8333-464D-8167-426037A22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84960"/>
            <a:ext cx="8915400" cy="4326261"/>
          </a:xfrm>
        </p:spPr>
        <p:txBody>
          <a:bodyPr/>
          <a:lstStyle/>
          <a:p>
            <a:r>
              <a:rPr lang="en-US" altLang="ko-KR" dirty="0"/>
              <a:t>nav, section, footer</a:t>
            </a:r>
            <a:r>
              <a:rPr lang="ko-KR" altLang="en-US" dirty="0"/>
              <a:t>를 이용하여 아래와 같이 </a:t>
            </a:r>
            <a:r>
              <a:rPr lang="ko-KR" altLang="en-US" dirty="0" smtClean="0"/>
              <a:t>만드세요</a:t>
            </a:r>
            <a:endParaRPr lang="en-US" altLang="ko-KR" dirty="0" smtClean="0"/>
          </a:p>
          <a:p>
            <a:r>
              <a:rPr lang="ko-KR" altLang="en-US" dirty="0" smtClean="0"/>
              <a:t>메인</a:t>
            </a:r>
            <a:r>
              <a:rPr lang="en-US" altLang="ko-KR" dirty="0" smtClean="0"/>
              <a:t>.html, </a:t>
            </a:r>
            <a:r>
              <a:rPr lang="ko-KR" altLang="en-US" dirty="0" smtClean="0"/>
              <a:t>게시판</a:t>
            </a:r>
            <a:r>
              <a:rPr lang="en-US" altLang="ko-KR" dirty="0" smtClean="0"/>
              <a:t>.html, </a:t>
            </a:r>
            <a:r>
              <a:rPr lang="ko-KR" altLang="en-US" dirty="0" smtClean="0"/>
              <a:t>공지사항</a:t>
            </a:r>
            <a:r>
              <a:rPr lang="en-US" altLang="ko-KR" dirty="0" smtClean="0"/>
              <a:t>.html</a:t>
            </a:r>
            <a:endParaRPr lang="en-US" altLang="ko-KR" dirty="0"/>
          </a:p>
          <a:p>
            <a:r>
              <a:rPr lang="ko-KR" altLang="en-US" dirty="0"/>
              <a:t>사용된 </a:t>
            </a:r>
            <a:r>
              <a:rPr lang="en-US" altLang="ko-KR" dirty="0"/>
              <a:t>CSS</a:t>
            </a:r>
            <a:br>
              <a:rPr lang="en-US" altLang="ko-KR" dirty="0"/>
            </a:br>
            <a:r>
              <a:rPr lang="en-US" altLang="ko-KR" dirty="0"/>
              <a:t>nav {background-color : blue; }</a:t>
            </a:r>
            <a:br>
              <a:rPr lang="en-US" altLang="ko-KR" dirty="0"/>
            </a:br>
            <a:r>
              <a:rPr lang="en-US" altLang="ko-KR" dirty="0"/>
              <a:t>a {color: white;}</a:t>
            </a:r>
            <a:br>
              <a:rPr lang="en-US" altLang="ko-KR" dirty="0"/>
            </a:br>
            <a:r>
              <a:rPr lang="en-US" altLang="ko-KR" dirty="0"/>
              <a:t>footer {text-align: center;}</a:t>
            </a:r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894A1DF-C7CC-438E-B97B-0A7236DBE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441" y="3835505"/>
            <a:ext cx="5591955" cy="18766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B3A10E5-825D-4609-AEA0-B12E8346B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124524"/>
            <a:ext cx="5315692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F74A1-9F84-4178-ACDF-425B330F0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요소 실습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0A1D06-E695-49B2-BBBC-38262C661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 type date</a:t>
            </a:r>
            <a:r>
              <a:rPr lang="ko-KR" altLang="en-US" dirty="0"/>
              <a:t>와 </a:t>
            </a:r>
            <a:r>
              <a:rPr lang="en-US" altLang="ko-KR" dirty="0"/>
              <a:t>time</a:t>
            </a:r>
            <a:r>
              <a:rPr lang="ko-KR" altLang="en-US" dirty="0"/>
              <a:t>을 이용하여 식당예약 페이지를 만드세요</a:t>
            </a:r>
            <a:endParaRPr lang="en-US" altLang="ko-KR" dirty="0"/>
          </a:p>
          <a:p>
            <a:r>
              <a:rPr lang="en-US" altLang="ko-KR" dirty="0"/>
              <a:t>input type </a:t>
            </a:r>
            <a:r>
              <a:rPr lang="en-US" altLang="ko-KR" dirty="0" smtClean="0"/>
              <a:t>email</a:t>
            </a:r>
          </a:p>
          <a:p>
            <a:r>
              <a:rPr lang="ko-KR" altLang="en-US" dirty="0" smtClean="0"/>
              <a:t>추가적으로 </a:t>
            </a:r>
            <a:r>
              <a:rPr lang="ko-KR" altLang="en-US" dirty="0" err="1" smtClean="0"/>
              <a:t>만들수</a:t>
            </a:r>
            <a:r>
              <a:rPr lang="ko-KR" altLang="en-US" dirty="0" smtClean="0"/>
              <a:t> 있는 부분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+min, max</a:t>
            </a:r>
            <a:r>
              <a:rPr lang="ko-KR" altLang="en-US" dirty="0" smtClean="0"/>
              <a:t>를 이용한 </a:t>
            </a:r>
            <a:r>
              <a:rPr lang="ko-KR" altLang="en-US" dirty="0" err="1" smtClean="0"/>
              <a:t>예약날짜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+form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 action=“</a:t>
            </a:r>
            <a:r>
              <a:rPr lang="ko-KR" altLang="en-US" dirty="0" smtClean="0"/>
              <a:t>예약완료</a:t>
            </a:r>
            <a:r>
              <a:rPr lang="en-US" altLang="ko-KR" dirty="0" smtClean="0"/>
              <a:t>.html”</a:t>
            </a:r>
            <a:br>
              <a:rPr lang="en-US" altLang="ko-KR" dirty="0" smtClean="0"/>
            </a:br>
            <a:r>
              <a:rPr lang="en-US" altLang="ko-KR" dirty="0" smtClean="0"/>
              <a:t>+date</a:t>
            </a:r>
            <a:r>
              <a:rPr lang="ko-KR" altLang="en-US" dirty="0" smtClean="0"/>
              <a:t>태그 </a:t>
            </a:r>
            <a:r>
              <a:rPr lang="en-US" altLang="ko-KR" dirty="0" smtClean="0"/>
              <a:t>value=“</a:t>
            </a:r>
            <a:r>
              <a:rPr lang="ko-KR" altLang="en-US" dirty="0" err="1" smtClean="0"/>
              <a:t>오늘날짜</a:t>
            </a:r>
            <a:r>
              <a:rPr lang="en-US" altLang="ko-KR" dirty="0" smtClean="0"/>
              <a:t>”</a:t>
            </a:r>
            <a:br>
              <a:rPr lang="en-US" altLang="ko-KR" dirty="0" smtClean="0"/>
            </a:br>
            <a:endParaRPr lang="en-US" altLang="ko-KR" dirty="0" smtClean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DEB4161-D210-4B6E-A3BE-ECCF05932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912" y="2861569"/>
            <a:ext cx="4096322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9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F74A1-9F84-4178-ACDF-425B330F0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요소 실습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0A1D06-E695-49B2-BBBC-38262C661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type text</a:t>
            </a:r>
            <a:r>
              <a:rPr lang="ko-KR" altLang="en-US" dirty="0"/>
              <a:t>와</a:t>
            </a:r>
            <a:r>
              <a:rPr lang="en-US" altLang="ko-KR" dirty="0"/>
              <a:t> password, email</a:t>
            </a:r>
            <a:r>
              <a:rPr lang="ko-KR" altLang="en-US" dirty="0"/>
              <a:t>을 이용하여 아래와 같이 만드세요</a:t>
            </a:r>
            <a:endParaRPr lang="en-US" altLang="ko-KR" dirty="0"/>
          </a:p>
          <a:p>
            <a:r>
              <a:rPr lang="ko-KR" altLang="en-US" dirty="0"/>
              <a:t>아이디와 비밀번호는 아래속성을 사용한다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placeholder, required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9A214B-E858-44AD-86AC-3BA0FC125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235" y="3395933"/>
            <a:ext cx="5925377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08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29F9D-C18A-4087-A862-CC52F4AD2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HTML5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09BE9B-4679-42E9-9A66-8346938D2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6079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7904D-1E3E-463B-9101-D5725A067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멀티미디어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6060A7-9367-4CE1-9354-52273A4129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12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F42D3-6EBD-498A-9439-C5D56946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멀티미디어 파일 형식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33A757-EE94-4A10-859D-8049BE3D7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이전 </a:t>
            </a:r>
            <a:r>
              <a:rPr lang="en-US" altLang="ko-KR" dirty="0"/>
              <a:t>:  </a:t>
            </a:r>
            <a:r>
              <a:rPr lang="ko-KR" altLang="en-US" dirty="0"/>
              <a:t>웹 브라우저마다 어떤 종류의 멀티미디어 파일을 지원할지 각자 다른 방식으로 처리</a:t>
            </a:r>
          </a:p>
          <a:p>
            <a:r>
              <a:rPr lang="en-US" altLang="ko-KR" dirty="0"/>
              <a:t>HTML5 : </a:t>
            </a:r>
            <a:r>
              <a:rPr lang="ko-KR" altLang="en-US" dirty="0"/>
              <a:t>플래시와 같은 외부 플러그인의 도움 없이 멀티미디어 파일을 간단히 사용 가능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503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3485A-C354-4831-B3D3-EF9D15D39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비디오</a:t>
            </a:r>
            <a:r>
              <a:rPr lang="en-US" altLang="ko-KR" dirty="0"/>
              <a:t>(video)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3C6B6C-76A2-48A5-8D5E-DF4814C95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&lt;video&gt;</a:t>
            </a:r>
          </a:p>
          <a:p>
            <a:r>
              <a:rPr lang="en-US" altLang="ko-KR" dirty="0"/>
              <a:t>&lt;video style="width:576; height:360" </a:t>
            </a:r>
            <a:r>
              <a:rPr lang="en-US" altLang="ko-KR" b="1" dirty="0"/>
              <a:t>controls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&lt;source </a:t>
            </a:r>
            <a:r>
              <a:rPr lang="en-US" altLang="ko-KR" b="1" dirty="0" err="1"/>
              <a:t>src</a:t>
            </a:r>
            <a:r>
              <a:rPr lang="en-US" altLang="ko-KR" dirty="0"/>
              <a:t>="/examples/media/sample_video_mp4.mp4" </a:t>
            </a:r>
            <a:r>
              <a:rPr lang="en-US" altLang="ko-KR" b="1" dirty="0"/>
              <a:t>type</a:t>
            </a:r>
            <a:r>
              <a:rPr lang="en-US" altLang="ko-KR" dirty="0"/>
              <a:t>="video/mp4"&gt;</a:t>
            </a:r>
          </a:p>
        </p:txBody>
      </p:sp>
    </p:spTree>
    <p:extLst>
      <p:ext uri="{BB962C8B-B14F-4D97-AF65-F5344CB8AC3E}">
        <p14:creationId xmlns:p14="http://schemas.microsoft.com/office/powerpoint/2010/main" val="212731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E2B90-207B-4D73-9558-B10328A1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3C71DE-F32B-4D45-95E5-F072BB7D1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controls </a:t>
            </a:r>
            <a:r>
              <a:rPr lang="en-US" altLang="ko-KR" dirty="0" err="1"/>
              <a:t>autoplay</a:t>
            </a:r>
            <a:r>
              <a:rPr lang="en-US" altLang="ko-KR" dirty="0"/>
              <a:t> : </a:t>
            </a:r>
            <a:r>
              <a:rPr lang="ko-KR" altLang="en-US" dirty="0"/>
              <a:t>자동실행</a:t>
            </a:r>
            <a:endParaRPr lang="en-US" altLang="ko-KR" dirty="0"/>
          </a:p>
          <a:p>
            <a:r>
              <a:rPr lang="en-US" altLang="ko-KR" dirty="0"/>
              <a:t>controls loop : </a:t>
            </a:r>
            <a:r>
              <a:rPr lang="ko-KR" altLang="en-US" dirty="0"/>
              <a:t>반복</a:t>
            </a:r>
          </a:p>
        </p:txBody>
      </p:sp>
    </p:spTree>
    <p:extLst>
      <p:ext uri="{BB962C8B-B14F-4D97-AF65-F5344CB8AC3E}">
        <p14:creationId xmlns:p14="http://schemas.microsoft.com/office/powerpoint/2010/main" val="416696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9E050-CFAF-480C-A2A4-20B49C9BB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비디오 파일 형식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0D5A1-F9D0-4FD6-90C6-694FCA462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ko-KR" altLang="en-US" dirty="0"/>
              <a:t>공식적으로 지원하는 비디오 파일 형식은 </a:t>
            </a:r>
            <a:r>
              <a:rPr lang="en-US" altLang="ko-KR" dirty="0"/>
              <a:t>MP4, </a:t>
            </a:r>
            <a:r>
              <a:rPr lang="en-US" altLang="ko-KR" dirty="0" err="1"/>
              <a:t>WebM</a:t>
            </a:r>
            <a:r>
              <a:rPr lang="en-US" altLang="ko-KR" dirty="0"/>
              <a:t>, OGV</a:t>
            </a:r>
            <a:endParaRPr lang="ko-KR" altLang="en-US" dirty="0"/>
          </a:p>
          <a:p>
            <a:r>
              <a:rPr lang="en-US" altLang="ko-KR" dirty="0"/>
              <a:t>MP4 : Moving Picture Experts Group</a:t>
            </a:r>
            <a:r>
              <a:rPr lang="ko-KR" altLang="en-US" dirty="0"/>
              <a:t>에 의해 개발</a:t>
            </a:r>
            <a:r>
              <a:rPr lang="en-US" altLang="ko-KR" dirty="0"/>
              <a:t>, </a:t>
            </a:r>
            <a:r>
              <a:rPr lang="ko-KR" altLang="en-US" dirty="0"/>
              <a:t>비디오 코덱으로는 </a:t>
            </a:r>
            <a:r>
              <a:rPr lang="en-US" altLang="ko-KR" dirty="0"/>
              <a:t>H.268, </a:t>
            </a:r>
            <a:r>
              <a:rPr lang="ko-KR" altLang="en-US" dirty="0"/>
              <a:t>오디오 코덱으로는 </a:t>
            </a:r>
            <a:r>
              <a:rPr lang="en-US" altLang="ko-KR" dirty="0"/>
              <a:t>ACC</a:t>
            </a:r>
            <a:r>
              <a:rPr lang="ko-KR" altLang="en-US" dirty="0"/>
              <a:t>를 사용합니다</a:t>
            </a:r>
            <a:r>
              <a:rPr lang="en-US" altLang="ko-KR" dirty="0"/>
              <a:t>. </a:t>
            </a:r>
            <a:r>
              <a:rPr lang="ko-KR" altLang="en-US" dirty="0"/>
              <a:t>적은 용량으로도 고품질의 영상 및 음성을 구현할 수 있어 인터넷을 통한 스트리밍에 많이 활용되는 파일 형식</a:t>
            </a:r>
          </a:p>
          <a:p>
            <a:r>
              <a:rPr lang="en-US" altLang="ko-KR" dirty="0" err="1"/>
              <a:t>WebM</a:t>
            </a:r>
            <a:r>
              <a:rPr lang="en-US" altLang="ko-KR" dirty="0"/>
              <a:t> : </a:t>
            </a:r>
            <a:r>
              <a:rPr lang="ko-KR" altLang="en-US" dirty="0"/>
              <a:t>구글의 지원으로 개발된 개방형 공개 멀티미디어 파일 형식</a:t>
            </a:r>
            <a:r>
              <a:rPr lang="en-US" altLang="ko-KR" dirty="0"/>
              <a:t>, </a:t>
            </a:r>
            <a:r>
              <a:rPr lang="ko-KR" altLang="en-US" dirty="0"/>
              <a:t>비디오 코덱으로는 </a:t>
            </a:r>
            <a:r>
              <a:rPr lang="en-US" altLang="ko-KR" dirty="0"/>
              <a:t>VP8, </a:t>
            </a:r>
            <a:r>
              <a:rPr lang="ko-KR" altLang="en-US" dirty="0"/>
              <a:t>오디오 코덱으로는 </a:t>
            </a:r>
            <a:r>
              <a:rPr lang="en-US" altLang="ko-KR" dirty="0" err="1"/>
              <a:t>Vorbis</a:t>
            </a:r>
            <a:r>
              <a:rPr lang="ko-KR" altLang="en-US" dirty="0"/>
              <a:t>를 사용</a:t>
            </a:r>
          </a:p>
          <a:p>
            <a:r>
              <a:rPr lang="en-US" altLang="ko-KR" dirty="0"/>
              <a:t>OGV : Theora </a:t>
            </a:r>
            <a:r>
              <a:rPr lang="en-US" altLang="ko-KR" dirty="0" err="1"/>
              <a:t>Ogg</a:t>
            </a:r>
            <a:r>
              <a:rPr lang="ko-KR" altLang="en-US" dirty="0"/>
              <a:t>라고도 불리며</a:t>
            </a:r>
            <a:r>
              <a:rPr lang="en-US" altLang="ko-KR" dirty="0"/>
              <a:t>, </a:t>
            </a:r>
            <a:r>
              <a:rPr lang="en-US" altLang="ko-KR" dirty="0" err="1"/>
              <a:t>Xiph</a:t>
            </a:r>
            <a:r>
              <a:rPr lang="en-US" altLang="ko-KR" dirty="0"/>
              <a:t> </a:t>
            </a:r>
            <a:r>
              <a:rPr lang="ko-KR" altLang="en-US" dirty="0"/>
              <a:t>재단에 의해 </a:t>
            </a:r>
            <a:r>
              <a:rPr lang="en-US" altLang="ko-KR" dirty="0"/>
              <a:t>MP3</a:t>
            </a:r>
            <a:r>
              <a:rPr lang="ko-KR" altLang="en-US" dirty="0"/>
              <a:t>의 대안으로 개발된 특허권으로 보호되지 않는 개방형 공개 멀티미디어 파일 형식</a:t>
            </a:r>
            <a:r>
              <a:rPr lang="en-US" altLang="ko-KR" dirty="0"/>
              <a:t>. </a:t>
            </a:r>
            <a:r>
              <a:rPr lang="ko-KR" altLang="en-US" dirty="0"/>
              <a:t>비디오 코덱으로는 </a:t>
            </a:r>
            <a:r>
              <a:rPr lang="en-US" altLang="ko-KR" dirty="0"/>
              <a:t>Theora, </a:t>
            </a:r>
            <a:r>
              <a:rPr lang="ko-KR" altLang="en-US" dirty="0"/>
              <a:t>오디오 코덱으로는 </a:t>
            </a:r>
            <a:r>
              <a:rPr lang="en-US" altLang="ko-KR" dirty="0" err="1"/>
              <a:t>Vorbis</a:t>
            </a:r>
            <a:r>
              <a:rPr lang="ko-KR" altLang="en-US" dirty="0"/>
              <a:t>를 사용</a:t>
            </a:r>
          </a:p>
        </p:txBody>
      </p:sp>
    </p:spTree>
    <p:extLst>
      <p:ext uri="{BB962C8B-B14F-4D97-AF65-F5344CB8AC3E}">
        <p14:creationId xmlns:p14="http://schemas.microsoft.com/office/powerpoint/2010/main" val="277262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432E6-78CA-4609-939B-936C456C1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오디오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DFEE4-05C7-42E7-980D-4AF3B3549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&lt;audio </a:t>
            </a:r>
            <a:r>
              <a:rPr lang="en-US" altLang="ko-KR" b="1" dirty="0"/>
              <a:t>controls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&lt;source </a:t>
            </a:r>
            <a:r>
              <a:rPr lang="en-US" altLang="ko-KR" b="1" dirty="0" err="1"/>
              <a:t>src</a:t>
            </a:r>
            <a:r>
              <a:rPr lang="en-US" altLang="ko-KR" dirty="0"/>
              <a:t>="/examples/media/sample_audio_ogg.ogg" </a:t>
            </a:r>
            <a:r>
              <a:rPr lang="en-US" altLang="ko-KR" b="1" dirty="0"/>
              <a:t>type</a:t>
            </a:r>
            <a:r>
              <a:rPr lang="en-US" altLang="ko-KR" dirty="0"/>
              <a:t>="audio/</a:t>
            </a:r>
            <a:r>
              <a:rPr lang="en-US" altLang="ko-KR" dirty="0" err="1"/>
              <a:t>ogg</a:t>
            </a:r>
            <a:r>
              <a:rPr lang="en-US" altLang="ko-KR" dirty="0"/>
              <a:t>"&gt;</a:t>
            </a:r>
          </a:p>
          <a:p>
            <a:r>
              <a:rPr lang="en-US" altLang="ko-KR" dirty="0"/>
              <a:t>&lt;/audio&gt;</a:t>
            </a:r>
          </a:p>
          <a:p>
            <a:r>
              <a:rPr lang="ko-KR" altLang="en-US" dirty="0"/>
              <a:t>공식적으로 지원하는 오디오 파일 형식은 </a:t>
            </a:r>
            <a:r>
              <a:rPr lang="en-US" altLang="ko-KR" dirty="0"/>
              <a:t>MP3, WAV, </a:t>
            </a:r>
            <a:r>
              <a:rPr lang="en-US" altLang="ko-KR" dirty="0" err="1"/>
              <a:t>Ogg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470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D6BC6-F0DD-4769-92EF-0C0852E7B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BABB52-D6E0-447C-A0D3-BE6850E1D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controls </a:t>
            </a:r>
            <a:r>
              <a:rPr lang="en-US" altLang="ko-KR" dirty="0" err="1"/>
              <a:t>autoplay</a:t>
            </a:r>
            <a:r>
              <a:rPr lang="en-US" altLang="ko-KR" dirty="0"/>
              <a:t> : </a:t>
            </a:r>
            <a:r>
              <a:rPr lang="ko-KR" altLang="en-US" dirty="0"/>
              <a:t>자동실행</a:t>
            </a:r>
            <a:endParaRPr lang="en-US" altLang="ko-KR" dirty="0"/>
          </a:p>
          <a:p>
            <a:r>
              <a:rPr lang="en-US" altLang="ko-KR" dirty="0"/>
              <a:t>controls loop : </a:t>
            </a:r>
            <a:r>
              <a:rPr lang="ko-KR" altLang="en-US" dirty="0"/>
              <a:t>반복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566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27326-A898-4FF2-82EC-5270006DE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HTML5 </a:t>
            </a:r>
            <a:r>
              <a:rPr lang="ko-KR" altLang="en-US"/>
              <a:t>오디오 파일 형식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CDAF3-962F-4007-832C-BE9F67720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공식적으로 지원하는 오디오 파일 형식은 </a:t>
            </a:r>
            <a:r>
              <a:rPr lang="en-US" altLang="ko-KR" dirty="0"/>
              <a:t>MP3, WAV, </a:t>
            </a:r>
            <a:r>
              <a:rPr lang="en-US" altLang="ko-KR" dirty="0" err="1"/>
              <a:t>Ogg</a:t>
            </a:r>
            <a:endParaRPr lang="en-US" altLang="ko-KR" dirty="0"/>
          </a:p>
          <a:p>
            <a:r>
              <a:rPr lang="en-US" altLang="ko-KR" dirty="0"/>
              <a:t>MP3 : Moving Picture Experts Group</a:t>
            </a:r>
            <a:r>
              <a:rPr lang="ko-KR" altLang="en-US" dirty="0"/>
              <a:t>에 의해 개발</a:t>
            </a:r>
            <a:r>
              <a:rPr lang="en-US" altLang="ko-KR" dirty="0"/>
              <a:t>, MPEG-1</a:t>
            </a:r>
            <a:r>
              <a:rPr lang="ko-KR" altLang="en-US" dirty="0"/>
              <a:t>의 오디오 규격으로 개발된 손실 압축형 파일 형식</a:t>
            </a:r>
          </a:p>
          <a:p>
            <a:r>
              <a:rPr lang="en-US" altLang="ko-KR" dirty="0"/>
              <a:t>WAV : IBM</a:t>
            </a:r>
            <a:r>
              <a:rPr lang="ko-KR" altLang="en-US" dirty="0"/>
              <a:t>과 </a:t>
            </a:r>
            <a:r>
              <a:rPr lang="en-US" altLang="ko-KR" dirty="0"/>
              <a:t>Microsoft</a:t>
            </a:r>
            <a:r>
              <a:rPr lang="ko-KR" altLang="en-US" dirty="0"/>
              <a:t>에 의해 개발</a:t>
            </a:r>
            <a:r>
              <a:rPr lang="en-US" altLang="ko-KR" dirty="0"/>
              <a:t>, </a:t>
            </a:r>
            <a:r>
              <a:rPr lang="ko-KR" altLang="en-US" dirty="0"/>
              <a:t>개인용 </a:t>
            </a:r>
            <a:r>
              <a:rPr lang="en-US" altLang="ko-KR" dirty="0"/>
              <a:t>PC</a:t>
            </a:r>
            <a:r>
              <a:rPr lang="ko-KR" altLang="en-US" dirty="0"/>
              <a:t>에서 오디오를 재생하기 위한 </a:t>
            </a:r>
            <a:r>
              <a:rPr lang="en-US" altLang="ko-KR" dirty="0"/>
              <a:t>IBM</a:t>
            </a:r>
            <a:r>
              <a:rPr lang="ko-KR" altLang="en-US" dirty="0"/>
              <a:t>과 </a:t>
            </a:r>
            <a:r>
              <a:rPr lang="en-US" altLang="ko-KR" dirty="0"/>
              <a:t>Microsoft</a:t>
            </a:r>
            <a:r>
              <a:rPr lang="ko-KR" altLang="en-US" dirty="0"/>
              <a:t>의 표준 오디오 파일 형식</a:t>
            </a:r>
          </a:p>
          <a:p>
            <a:r>
              <a:rPr lang="en-US" altLang="ko-KR" dirty="0" err="1"/>
              <a:t>Ogg</a:t>
            </a:r>
            <a:r>
              <a:rPr lang="en-US" altLang="ko-KR" dirty="0"/>
              <a:t> : </a:t>
            </a:r>
            <a:r>
              <a:rPr lang="en-US" altLang="ko-KR" dirty="0" err="1"/>
              <a:t>Xiph</a:t>
            </a:r>
            <a:r>
              <a:rPr lang="en-US" altLang="ko-KR" dirty="0"/>
              <a:t> </a:t>
            </a:r>
            <a:r>
              <a:rPr lang="ko-KR" altLang="en-US" dirty="0"/>
              <a:t>재단에 의해 개발</a:t>
            </a:r>
            <a:r>
              <a:rPr lang="en-US" altLang="ko-KR" dirty="0"/>
              <a:t>, MP3</a:t>
            </a:r>
            <a:r>
              <a:rPr lang="ko-KR" altLang="en-US" dirty="0"/>
              <a:t>의 대안으로 개발된 특허권으로 보호되지 않는 개방형 공개 멀티미디어 파일 형식</a:t>
            </a:r>
          </a:p>
        </p:txBody>
      </p:sp>
    </p:spTree>
    <p:extLst>
      <p:ext uri="{BB962C8B-B14F-4D97-AF65-F5344CB8AC3E}">
        <p14:creationId xmlns:p14="http://schemas.microsoft.com/office/powerpoint/2010/main" val="127449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DB13C-9490-4CFD-9198-020639ECD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플러그인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5F966-391D-4F3A-B7F8-6664F8EA5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 err="1"/>
              <a:t>플러그인이란</a:t>
            </a:r>
            <a:r>
              <a:rPr lang="ko-KR" altLang="en-US" dirty="0"/>
              <a:t> 웹 브라우저의 표준 기능을 확장해 주는 프로그램</a:t>
            </a:r>
          </a:p>
          <a:p>
            <a:r>
              <a:rPr lang="ko-KR" altLang="en-US" dirty="0"/>
              <a:t>가장 널리 알려진 플러그인으로는 </a:t>
            </a:r>
            <a:r>
              <a:rPr lang="en-US" altLang="ko-KR" dirty="0"/>
              <a:t>Java Applet, Flash Player, Pdf Reader </a:t>
            </a:r>
            <a:r>
              <a:rPr lang="ko-KR" altLang="en-US" dirty="0"/>
              <a:t>등</a:t>
            </a:r>
          </a:p>
          <a:p>
            <a:r>
              <a:rPr lang="en-US" altLang="ko-KR" dirty="0"/>
              <a:t>object </a:t>
            </a:r>
            <a:r>
              <a:rPr lang="ko-KR" altLang="en-US" dirty="0"/>
              <a:t>요소나 </a:t>
            </a:r>
            <a:r>
              <a:rPr lang="en-US" altLang="ko-KR" dirty="0"/>
              <a:t>embed </a:t>
            </a:r>
            <a:r>
              <a:rPr lang="ko-KR" altLang="en-US" dirty="0"/>
              <a:t>요소를 사용하여 </a:t>
            </a:r>
            <a:r>
              <a:rPr lang="en-US" altLang="ko-KR" dirty="0"/>
              <a:t>HTML </a:t>
            </a:r>
            <a:r>
              <a:rPr lang="ko-KR" altLang="en-US" dirty="0"/>
              <a:t>문서에 추가 가능</a:t>
            </a:r>
          </a:p>
        </p:txBody>
      </p:sp>
    </p:spTree>
    <p:extLst>
      <p:ext uri="{BB962C8B-B14F-4D97-AF65-F5344CB8AC3E}">
        <p14:creationId xmlns:p14="http://schemas.microsoft.com/office/powerpoint/2010/main" val="202526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9842A-C28C-493E-8264-CEE277F11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</a:t>
            </a:r>
            <a:r>
              <a:rPr lang="ko-KR" altLang="en-US" dirty="0"/>
              <a:t>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69461C-2A62-4942-A4F4-59B954E4F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object </a:t>
            </a:r>
            <a:r>
              <a:rPr lang="ko-KR" altLang="en-US" dirty="0"/>
              <a:t>요소는 </a:t>
            </a:r>
            <a:r>
              <a:rPr lang="en-US" altLang="ko-KR" dirty="0"/>
              <a:t>HTML </a:t>
            </a:r>
            <a:r>
              <a:rPr lang="ko-KR" altLang="en-US" dirty="0"/>
              <a:t>문서에 삽입할 객체</a:t>
            </a:r>
            <a:r>
              <a:rPr lang="en-US" altLang="ko-KR" dirty="0"/>
              <a:t>(object)</a:t>
            </a:r>
            <a:r>
              <a:rPr lang="ko-KR" altLang="en-US" dirty="0"/>
              <a:t>를 명시하는데 사용</a:t>
            </a:r>
          </a:p>
          <a:p>
            <a:r>
              <a:rPr lang="ko-KR" altLang="en-US" dirty="0"/>
              <a:t>모든 웹 브라우저에서 동작하며</a:t>
            </a:r>
            <a:r>
              <a:rPr lang="en-US" altLang="ko-KR" dirty="0"/>
              <a:t>, </a:t>
            </a:r>
            <a:r>
              <a:rPr lang="ko-KR" altLang="en-US" dirty="0" err="1"/>
              <a:t>객체뿐만</a:t>
            </a:r>
            <a:r>
              <a:rPr lang="ko-KR" altLang="en-US" dirty="0"/>
              <a:t> 아니라 또 다른 </a:t>
            </a:r>
            <a:r>
              <a:rPr lang="en-US" altLang="ko-KR" dirty="0"/>
              <a:t>HTML </a:t>
            </a:r>
            <a:r>
              <a:rPr lang="ko-KR" altLang="en-US" dirty="0"/>
              <a:t>문서를 삽입 가능</a:t>
            </a:r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b="1" u="sng" dirty="0"/>
              <a:t>object</a:t>
            </a:r>
            <a:r>
              <a:rPr lang="en-US" altLang="ko-KR" dirty="0"/>
              <a:t> </a:t>
            </a:r>
            <a:r>
              <a:rPr lang="en-US" altLang="ko-KR" b="1" dirty="0"/>
              <a:t>data</a:t>
            </a:r>
            <a:r>
              <a:rPr lang="en-US" altLang="ko-KR" dirty="0"/>
              <a:t>="/examples/media/sample_plugins_pdf.pdf" style="width:100%; height:700px"&gt;&lt;/object&gt;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546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0EB2F-EFD0-4137-B3D1-D16F6AF1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3A774-070C-4AF5-BBB8-F064485D9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HTML </a:t>
            </a:r>
            <a:r>
              <a:rPr lang="ko-KR" altLang="en-US" dirty="0"/>
              <a:t>언어의 최신 표준 권고안</a:t>
            </a:r>
          </a:p>
          <a:p>
            <a:r>
              <a:rPr lang="ko-KR" altLang="en-US" dirty="0"/>
              <a:t>선언 </a:t>
            </a:r>
            <a:r>
              <a:rPr lang="en-US" altLang="ko-KR" dirty="0"/>
              <a:t>: &lt;!DOCTYPE html&gt;</a:t>
            </a:r>
          </a:p>
          <a:p>
            <a:r>
              <a:rPr lang="ko-KR" altLang="en-US" dirty="0" err="1"/>
              <a:t>문자셋</a:t>
            </a:r>
            <a:r>
              <a:rPr lang="ko-KR" altLang="en-US" dirty="0"/>
              <a:t> 선언 </a:t>
            </a:r>
            <a:r>
              <a:rPr lang="en-US" altLang="ko-KR" dirty="0"/>
              <a:t>: &lt;meta charset="UTF-8"&gt;</a:t>
            </a:r>
          </a:p>
        </p:txBody>
      </p:sp>
    </p:spTree>
    <p:extLst>
      <p:ext uri="{BB962C8B-B14F-4D97-AF65-F5344CB8AC3E}">
        <p14:creationId xmlns:p14="http://schemas.microsoft.com/office/powerpoint/2010/main" val="39572327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DC914-E882-4B3E-8095-BA2E76F05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embed </a:t>
            </a:r>
            <a:r>
              <a:rPr lang="ko-KR" altLang="en-US" dirty="0"/>
              <a:t>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178AD-777C-4F7E-B624-158CD0A49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문서에 삽입할 객체</a:t>
            </a:r>
            <a:r>
              <a:rPr lang="en-US" altLang="ko-KR" dirty="0"/>
              <a:t>(object)</a:t>
            </a:r>
            <a:r>
              <a:rPr lang="ko-KR" altLang="en-US" dirty="0"/>
              <a:t>를 명시</a:t>
            </a:r>
          </a:p>
          <a:p>
            <a:r>
              <a:rPr lang="en-US" altLang="ko-KR" dirty="0"/>
              <a:t>HTML5</a:t>
            </a:r>
            <a:r>
              <a:rPr lang="ko-KR" altLang="en-US" dirty="0"/>
              <a:t>에 와서 표준</a:t>
            </a:r>
          </a:p>
          <a:p>
            <a:r>
              <a:rPr lang="ko-KR" altLang="en-US" dirty="0"/>
              <a:t>모든 웹 브라우저에서 동작하며</a:t>
            </a:r>
            <a:r>
              <a:rPr lang="en-US" altLang="ko-KR" dirty="0"/>
              <a:t>, </a:t>
            </a:r>
            <a:r>
              <a:rPr lang="ko-KR" altLang="en-US" dirty="0" err="1"/>
              <a:t>객체뿐만</a:t>
            </a:r>
            <a:r>
              <a:rPr lang="ko-KR" altLang="en-US" dirty="0"/>
              <a:t> 아니라 </a:t>
            </a:r>
            <a:r>
              <a:rPr lang="en-US" altLang="ko-KR" dirty="0"/>
              <a:t>HTML </a:t>
            </a:r>
            <a:r>
              <a:rPr lang="ko-KR" altLang="en-US" dirty="0"/>
              <a:t>문서를 삽입 가능</a:t>
            </a:r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b="1" u="sng" dirty="0"/>
              <a:t>embed</a:t>
            </a:r>
            <a:r>
              <a:rPr lang="en-US" altLang="ko-KR" dirty="0"/>
              <a:t> </a:t>
            </a:r>
            <a:r>
              <a:rPr lang="en-US" altLang="ko-KR" b="1" dirty="0" err="1"/>
              <a:t>src</a:t>
            </a:r>
            <a:r>
              <a:rPr lang="en-US" altLang="ko-KR" dirty="0"/>
              <a:t>="/examples/images/img_flower.jpg" style="width:350px; height:263px"&gt;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013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63FEC-7F27-4CB8-B25D-86AFADF81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Youtube</a:t>
            </a:r>
            <a:r>
              <a:rPr lang="en-US" altLang="ko-KR" dirty="0"/>
              <a:t> </a:t>
            </a:r>
            <a:r>
              <a:rPr lang="ko-KR" altLang="en-US" dirty="0"/>
              <a:t>삽입하기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7E12B-7C6F-4F18-9872-715CE10AE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b="1" dirty="0"/>
              <a:t>iframe</a:t>
            </a:r>
            <a:r>
              <a:rPr lang="en-US" altLang="ko-KR" dirty="0"/>
              <a:t> width="420" height="315"</a:t>
            </a:r>
          </a:p>
          <a:p>
            <a:r>
              <a:rPr lang="en-US" altLang="ko-KR" b="1" dirty="0" err="1"/>
              <a:t>src</a:t>
            </a:r>
            <a:r>
              <a:rPr lang="en-US" altLang="ko-KR" dirty="0"/>
              <a:t>="https://www.youtube.com/embed/tgbNymZ7vqY</a:t>
            </a:r>
            <a:r>
              <a:rPr lang="en-US" altLang="ko-KR" u="sng" dirty="0"/>
              <a:t>?</a:t>
            </a:r>
            <a:r>
              <a:rPr lang="en-US" altLang="ko-KR" b="1" dirty="0"/>
              <a:t>autoplay</a:t>
            </a:r>
            <a:r>
              <a:rPr lang="en-US" altLang="ko-KR" dirty="0"/>
              <a:t>=1&amp;</a:t>
            </a:r>
            <a:r>
              <a:rPr lang="en-US" altLang="ko-KR" b="1" dirty="0"/>
              <a:t>mute</a:t>
            </a:r>
            <a:r>
              <a:rPr lang="en-US" altLang="ko-KR" dirty="0"/>
              <a:t>=1"&gt;</a:t>
            </a:r>
          </a:p>
          <a:p>
            <a:r>
              <a:rPr lang="en-US" altLang="ko-KR" dirty="0"/>
              <a:t>&lt;/iframe&gt;</a:t>
            </a:r>
          </a:p>
          <a:p>
            <a:r>
              <a:rPr lang="en-US" altLang="ko-KR" dirty="0"/>
              <a:t>loop=1 </a:t>
            </a:r>
            <a:r>
              <a:rPr lang="ko-KR" altLang="en-US" dirty="0"/>
              <a:t>영원히 </a:t>
            </a:r>
            <a:r>
              <a:rPr lang="ko-KR" altLang="en-US" dirty="0" smtClean="0"/>
              <a:t>반복 </a:t>
            </a:r>
            <a:r>
              <a:rPr lang="en-US" altLang="ko-KR" dirty="0" smtClean="0"/>
              <a:t>(True)</a:t>
            </a:r>
            <a:endParaRPr lang="en-US" altLang="ko-KR" dirty="0"/>
          </a:p>
          <a:p>
            <a:r>
              <a:rPr lang="en-US" altLang="ko-KR" dirty="0"/>
              <a:t>controls=0 </a:t>
            </a:r>
            <a:r>
              <a:rPr lang="ko-KR" altLang="en-US" dirty="0"/>
              <a:t>컨트롤 할 수 </a:t>
            </a:r>
            <a:r>
              <a:rPr lang="ko-KR" altLang="en-US" dirty="0" smtClean="0"/>
              <a:t>없음 </a:t>
            </a:r>
            <a:r>
              <a:rPr lang="en-US" altLang="ko-KR" dirty="0" smtClean="0"/>
              <a:t>(False)</a:t>
            </a:r>
            <a:endParaRPr lang="ko-KR" altLang="en-US" dirty="0"/>
          </a:p>
          <a:p>
            <a:r>
              <a:rPr lang="en-US" altLang="ko-KR" dirty="0"/>
              <a:t>controls=1(</a:t>
            </a:r>
            <a:r>
              <a:rPr lang="ko-KR" altLang="en-US" dirty="0"/>
              <a:t>기본상태</a:t>
            </a:r>
            <a:r>
              <a:rPr lang="en-US" altLang="ko-KR" dirty="0"/>
              <a:t>default) </a:t>
            </a:r>
            <a:r>
              <a:rPr lang="ko-KR" altLang="en-US" dirty="0"/>
              <a:t>컨트롤 </a:t>
            </a:r>
            <a:r>
              <a:rPr lang="ko-KR" altLang="en-US" dirty="0" err="1"/>
              <a:t>할수</a:t>
            </a:r>
            <a:r>
              <a:rPr lang="ko-KR" altLang="en-US" dirty="0"/>
              <a:t> 있음</a:t>
            </a:r>
          </a:p>
        </p:txBody>
      </p:sp>
    </p:spTree>
    <p:extLst>
      <p:ext uri="{BB962C8B-B14F-4D97-AF65-F5344CB8AC3E}">
        <p14:creationId xmlns:p14="http://schemas.microsoft.com/office/powerpoint/2010/main" val="25898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FF0D9-0230-49A9-9452-E7D87586E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멀티미디어 실습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3F1A0C-59C6-4328-9DBF-15D58FACF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4865"/>
            <a:ext cx="8915400" cy="4306357"/>
          </a:xfrm>
        </p:spPr>
        <p:txBody>
          <a:bodyPr/>
          <a:lstStyle/>
          <a:p>
            <a:r>
              <a:rPr lang="ko-KR" altLang="en-US" dirty="0"/>
              <a:t>원하는 유튜브를 </a:t>
            </a:r>
            <a:r>
              <a:rPr lang="en-US" altLang="ko-KR" dirty="0"/>
              <a:t>iframe</a:t>
            </a:r>
            <a:r>
              <a:rPr lang="ko-KR" altLang="en-US" dirty="0"/>
              <a:t>으로 들고 와서 자동 재생이 되게 하세요</a:t>
            </a:r>
            <a:endParaRPr lang="en-US" altLang="ko-KR" dirty="0"/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 err="1"/>
              <a:t>음소거</a:t>
            </a:r>
            <a:r>
              <a:rPr lang="ko-KR" altLang="en-US" dirty="0"/>
              <a:t> 상태로만 자동재생가능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BDC410-277E-4068-9A26-FED48CF79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910" y="2124379"/>
            <a:ext cx="4338702" cy="381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71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33CAF-F5CF-44BE-9EFE-9A5C536D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멀티미디어 실습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29C90-3F82-4B29-B345-500B68BE0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table</a:t>
            </a:r>
            <a:r>
              <a:rPr lang="ko-KR" altLang="en-US" dirty="0"/>
              <a:t>을 이용하여 아래와 같이 영상을 출력해보세요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86124F-3D9A-4D71-B2D6-5FC70D234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769698"/>
            <a:ext cx="8240275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1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FE42A-3B6E-471A-99EB-1A7FE0198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종합 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64CC9D-F885-42B2-8352-6DD6CED71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698" y="1594450"/>
            <a:ext cx="8915400" cy="4006222"/>
          </a:xfrm>
        </p:spPr>
        <p:txBody>
          <a:bodyPr/>
          <a:lstStyle/>
          <a:p>
            <a:r>
              <a:rPr lang="ko-KR" altLang="en-US" dirty="0"/>
              <a:t>사용된 </a:t>
            </a:r>
            <a:r>
              <a:rPr lang="en-US" altLang="ko-KR" dirty="0"/>
              <a:t>style</a:t>
            </a:r>
            <a:br>
              <a:rPr lang="en-US" altLang="ko-KR" dirty="0"/>
            </a:br>
            <a:r>
              <a:rPr lang="en-US" altLang="ko-KR" dirty="0"/>
              <a:t>"width:300px; border:3px solid black; </a:t>
            </a:r>
            <a:br>
              <a:rPr lang="en-US" altLang="ko-KR" dirty="0"/>
            </a:br>
            <a:r>
              <a:rPr lang="en-US" altLang="ko-KR" dirty="0"/>
              <a:t>border-radius: 10px; </a:t>
            </a:r>
            <a:br>
              <a:rPr lang="en-US" altLang="ko-KR" dirty="0"/>
            </a:br>
            <a:r>
              <a:rPr lang="en-US" altLang="ko-KR" dirty="0"/>
              <a:t>display: inline-block</a:t>
            </a:r>
            <a:r>
              <a:rPr lang="en-US" altLang="ko-KR" dirty="0" smtClean="0"/>
              <a:t>;“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hr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가로줄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2016A21-C836-46B4-A44A-0CF27DB16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740" y="306055"/>
            <a:ext cx="5793060" cy="593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9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7CCA9-86AE-467E-A34E-D0CD32B9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종합 실습 </a:t>
            </a:r>
            <a:r>
              <a:rPr lang="en-US" altLang="ko-KR" dirty="0"/>
              <a:t>2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51692E-C267-470E-AE46-E96EC17FB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21766"/>
            <a:ext cx="8915400" cy="4289456"/>
          </a:xfrm>
        </p:spPr>
        <p:txBody>
          <a:bodyPr/>
          <a:lstStyle/>
          <a:p>
            <a:r>
              <a:rPr lang="en-US" altLang="ko-KR" dirty="0"/>
              <a:t>div</a:t>
            </a:r>
            <a:r>
              <a:rPr lang="ko-KR" altLang="en-US" dirty="0"/>
              <a:t>에 스타일을 이용해서 </a:t>
            </a:r>
            <a:r>
              <a:rPr lang="en-US" altLang="ko-KR" dirty="0"/>
              <a:t>display: inline-block; width:??%; "</a:t>
            </a:r>
            <a:br>
              <a:rPr lang="en-US" altLang="ko-KR" dirty="0"/>
            </a:br>
            <a:r>
              <a:rPr lang="ko-KR" altLang="en-US" dirty="0"/>
              <a:t>뼈대 만들어 보기</a:t>
            </a:r>
            <a:r>
              <a:rPr lang="en-US" altLang="ko-KR" dirty="0"/>
              <a:t> (</a:t>
            </a:r>
            <a:r>
              <a:rPr lang="ko-KR" altLang="en-US" dirty="0"/>
              <a:t>이미지는 한글로 이미지라고 표기하고</a:t>
            </a:r>
            <a:r>
              <a:rPr lang="en-US" altLang="ko-KR" dirty="0"/>
              <a:t>, </a:t>
            </a:r>
            <a:r>
              <a:rPr lang="ko-KR" altLang="en-US" dirty="0"/>
              <a:t>링크는</a:t>
            </a:r>
            <a:r>
              <a:rPr lang="en-US" altLang="ko-KR" dirty="0"/>
              <a:t> a</a:t>
            </a:r>
            <a:r>
              <a:rPr lang="ko-KR" altLang="en-US" dirty="0"/>
              <a:t>태그로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D75EA9-9C40-40F7-8F9C-86B551CC3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88" y="2587550"/>
            <a:ext cx="6244887" cy="30480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9EDC40-1553-408D-9CC8-5C69B221E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257" y="3203010"/>
            <a:ext cx="6096000" cy="337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96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80F6D-6A9B-4D49-8C34-DD603F4BD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7CE49-5CBC-492F-87C3-BCEEAC5CE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기타 </a:t>
            </a:r>
            <a:r>
              <a:rPr lang="ko-KR" altLang="en-US" dirty="0" smtClean="0"/>
              <a:t>문의 사항이나 </a:t>
            </a:r>
            <a:r>
              <a:rPr lang="ko-KR" altLang="en-US" dirty="0" err="1" smtClean="0"/>
              <a:t>질문사항은</a:t>
            </a:r>
            <a:r>
              <a:rPr lang="ko-KR" altLang="en-US" dirty="0" smtClean="0"/>
              <a:t> 메일로 주셔도 됩니다</a:t>
            </a:r>
            <a:endParaRPr lang="en-US" altLang="ko-KR" dirty="0" smtClean="0"/>
          </a:p>
          <a:p>
            <a:r>
              <a:rPr lang="ko-KR" altLang="en-US" dirty="0" smtClean="0"/>
              <a:t>메일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en-US" altLang="ko-KR" dirty="0" smtClean="0"/>
              <a:t>hjsiong1222@naver.com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454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44C5C-E779-4995-9A3D-556DB6319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변경사항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CF754C-31AD-472C-A3CF-0D18B3467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HTML5</a:t>
            </a:r>
            <a:r>
              <a:rPr lang="ko-KR" altLang="en-US" dirty="0"/>
              <a:t>에서 추가된 요소 및 타입</a:t>
            </a:r>
          </a:p>
          <a:p>
            <a:r>
              <a:rPr lang="ko-KR" altLang="en-US" dirty="0"/>
              <a:t>의미</a:t>
            </a:r>
            <a:r>
              <a:rPr lang="en-US" altLang="ko-KR" dirty="0"/>
              <a:t>(semantic) </a:t>
            </a:r>
            <a:r>
              <a:rPr lang="ko-KR" altLang="en-US" dirty="0"/>
              <a:t>요소 </a:t>
            </a:r>
            <a:r>
              <a:rPr lang="en-US" altLang="ko-KR" dirty="0"/>
              <a:t>: &lt;header&gt;, &lt;nav&gt;, &lt;main&gt;, &lt;section&gt;, &lt;aside&gt;, &lt;article&gt;, &lt;footer&gt;, &lt;figure&gt;</a:t>
            </a:r>
          </a:p>
          <a:p>
            <a:r>
              <a:rPr lang="ko-KR" altLang="en-US" dirty="0"/>
              <a:t>멀티미디어 요소 </a:t>
            </a:r>
            <a:r>
              <a:rPr lang="en-US" altLang="ko-KR" dirty="0"/>
              <a:t>: &lt;video&gt;, &lt;audio&gt;</a:t>
            </a:r>
          </a:p>
          <a:p>
            <a:r>
              <a:rPr lang="ko-KR" altLang="en-US" dirty="0"/>
              <a:t>그래픽 요소 </a:t>
            </a:r>
            <a:r>
              <a:rPr lang="en-US" altLang="ko-KR" dirty="0"/>
              <a:t>: &lt;canvas&gt;, &lt;</a:t>
            </a:r>
            <a:r>
              <a:rPr lang="en-US" altLang="ko-KR" dirty="0" err="1"/>
              <a:t>svg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input </a:t>
            </a:r>
            <a:r>
              <a:rPr lang="ko-KR" altLang="en-US" dirty="0"/>
              <a:t>요소의 타입 </a:t>
            </a:r>
            <a:r>
              <a:rPr lang="en-US" altLang="ko-KR" dirty="0"/>
              <a:t>: number, date, time, calendar, range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162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D9AFE-9615-48E3-96C5-E931A7131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요소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9AFB21-6431-4F61-B179-33EE47AD29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237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B44CD-07DE-475F-9228-F0419EDC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의미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1FA26C-F076-4158-BB1E-FEBD413A4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의미 요소</a:t>
            </a:r>
            <a:r>
              <a:rPr lang="en-US" altLang="ko-KR" dirty="0"/>
              <a:t>(semantic element)</a:t>
            </a:r>
            <a:r>
              <a:rPr lang="ko-KR" altLang="en-US" dirty="0"/>
              <a:t>란 그 자체로 의미를 가지고 있는 요소</a:t>
            </a:r>
            <a:endParaRPr lang="en-US" altLang="ko-KR" dirty="0"/>
          </a:p>
          <a:p>
            <a:r>
              <a:rPr lang="ko-KR" altLang="en-US" dirty="0"/>
              <a:t> 브라우저와 개발자 모두에게 자신이 사용된 의미를 명확히 전달해 주는 요소</a:t>
            </a:r>
            <a:endParaRPr lang="en-US" altLang="ko-KR" dirty="0"/>
          </a:p>
          <a:p>
            <a:r>
              <a:rPr lang="en-US" altLang="ko-KR" dirty="0"/>
              <a:t>ex) div</a:t>
            </a:r>
            <a:r>
              <a:rPr lang="ko-KR" altLang="en-US" dirty="0"/>
              <a:t>와 </a:t>
            </a:r>
            <a:r>
              <a:rPr lang="en-US" altLang="ko-KR" dirty="0"/>
              <a:t>span / 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600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B6C48-CA17-4A55-863E-2CF0200CD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</a:t>
            </a:r>
            <a:r>
              <a:rPr lang="ko-KR" altLang="en-US" dirty="0"/>
              <a:t>에서 추가된 의미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287383-0CAA-49A6-BD42-66005AE0B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header </a:t>
            </a:r>
            <a:r>
              <a:rPr lang="ko-KR" altLang="en-US" dirty="0"/>
              <a:t>요소</a:t>
            </a:r>
          </a:p>
          <a:p>
            <a:r>
              <a:rPr lang="en-US" altLang="ko-KR" dirty="0"/>
              <a:t>nav </a:t>
            </a:r>
            <a:r>
              <a:rPr lang="ko-KR" altLang="en-US" dirty="0"/>
              <a:t>요소</a:t>
            </a:r>
          </a:p>
          <a:p>
            <a:r>
              <a:rPr lang="en-US" altLang="ko-KR" dirty="0"/>
              <a:t>main </a:t>
            </a:r>
            <a:r>
              <a:rPr lang="ko-KR" altLang="en-US" dirty="0"/>
              <a:t>요소</a:t>
            </a:r>
          </a:p>
          <a:p>
            <a:r>
              <a:rPr lang="en-US" altLang="ko-KR" dirty="0"/>
              <a:t>section </a:t>
            </a:r>
            <a:r>
              <a:rPr lang="ko-KR" altLang="en-US" dirty="0"/>
              <a:t>요소</a:t>
            </a:r>
          </a:p>
          <a:p>
            <a:r>
              <a:rPr lang="en-US" altLang="ko-KR" dirty="0"/>
              <a:t>article </a:t>
            </a:r>
            <a:r>
              <a:rPr lang="ko-KR" altLang="en-US" dirty="0"/>
              <a:t>요소</a:t>
            </a:r>
          </a:p>
          <a:p>
            <a:r>
              <a:rPr lang="en-US" altLang="ko-KR" dirty="0"/>
              <a:t>figure</a:t>
            </a:r>
            <a:r>
              <a:rPr lang="ko-KR" altLang="en-US" dirty="0"/>
              <a:t>와 </a:t>
            </a:r>
            <a:r>
              <a:rPr lang="en-US" altLang="ko-KR" dirty="0" err="1"/>
              <a:t>figcaption</a:t>
            </a:r>
            <a:r>
              <a:rPr lang="en-US" altLang="ko-KR" dirty="0"/>
              <a:t> </a:t>
            </a:r>
            <a:r>
              <a:rPr lang="ko-KR" altLang="en-US" dirty="0"/>
              <a:t>요소</a:t>
            </a:r>
          </a:p>
          <a:p>
            <a:r>
              <a:rPr lang="en-US" altLang="ko-KR" dirty="0"/>
              <a:t>footer </a:t>
            </a:r>
            <a:r>
              <a:rPr lang="ko-KR" altLang="en-US" dirty="0"/>
              <a:t>요소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7F5781-3C8E-47DC-9C3F-9A666F67C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776" y="1346883"/>
            <a:ext cx="5925377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72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EE05B-7176-4F26-B199-3A4A189E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header </a:t>
            </a:r>
            <a:r>
              <a:rPr lang="ko-KR" altLang="en-US" dirty="0"/>
              <a:t>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6F36C7-EF60-48B6-AC1E-AAFEA754E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문서나 섹션</a:t>
            </a:r>
            <a:r>
              <a:rPr lang="en-US" altLang="ko-KR" dirty="0"/>
              <a:t>(section) </a:t>
            </a:r>
            <a:r>
              <a:rPr lang="ko-KR" altLang="en-US" dirty="0"/>
              <a:t>부분에 대한 헤더</a:t>
            </a:r>
            <a:r>
              <a:rPr lang="en-US" altLang="ko-KR" dirty="0"/>
              <a:t>(header)</a:t>
            </a:r>
            <a:r>
              <a:rPr lang="ko-KR" altLang="en-US" dirty="0"/>
              <a:t>를 정의</a:t>
            </a:r>
          </a:p>
          <a:p>
            <a:r>
              <a:rPr lang="ko-KR" altLang="en-US" u="sng" dirty="0"/>
              <a:t>도입부</a:t>
            </a:r>
            <a:r>
              <a:rPr lang="ko-KR" altLang="en-US" dirty="0"/>
              <a:t>에 해당하는 콘텐츠</a:t>
            </a:r>
            <a:r>
              <a:rPr lang="en-US" altLang="ko-KR" dirty="0"/>
              <a:t>(content)</a:t>
            </a:r>
            <a:r>
              <a:rPr lang="ko-KR" altLang="en-US" dirty="0"/>
              <a:t>를 가지고 있는 부분</a:t>
            </a:r>
          </a:p>
          <a:p>
            <a:r>
              <a:rPr lang="ko-KR" altLang="en-US" dirty="0"/>
              <a:t>한 문서 내에 여러 개의 </a:t>
            </a:r>
            <a:r>
              <a:rPr lang="en-US" altLang="ko-KR" dirty="0"/>
              <a:t>header </a:t>
            </a:r>
            <a:r>
              <a:rPr lang="ko-KR" altLang="en-US" dirty="0"/>
              <a:t>요소가 존재 가능</a:t>
            </a:r>
          </a:p>
        </p:txBody>
      </p:sp>
    </p:spTree>
    <p:extLst>
      <p:ext uri="{BB962C8B-B14F-4D97-AF65-F5344CB8AC3E}">
        <p14:creationId xmlns:p14="http://schemas.microsoft.com/office/powerpoint/2010/main" val="2694080286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3750</TotalTime>
  <Words>1271</Words>
  <Application>Microsoft Office PowerPoint</Application>
  <PresentationFormat>와이드스크린</PresentationFormat>
  <Paragraphs>212</Paragraphs>
  <Slides>46</Slides>
  <Notes>12</Notes>
  <HiddenSlides>2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7" baseType="lpstr">
      <vt:lpstr>HY견고딕</vt:lpstr>
      <vt:lpstr>HY그래픽</vt:lpstr>
      <vt:lpstr>HY중고딕</vt:lpstr>
      <vt:lpstr>Microsoft GothicNeo</vt:lpstr>
      <vt:lpstr>Microsoft GothicNeo Light</vt:lpstr>
      <vt:lpstr>notokr</vt:lpstr>
      <vt:lpstr>맑은 고딕</vt:lpstr>
      <vt:lpstr>Arial</vt:lpstr>
      <vt:lpstr>Century Gothic</vt:lpstr>
      <vt:lpstr>Wingdings 3</vt:lpstr>
      <vt:lpstr>줄기</vt:lpstr>
      <vt:lpstr>HTML5</vt:lpstr>
      <vt:lpstr>오늘 배울 내용</vt:lpstr>
      <vt:lpstr>HTML5</vt:lpstr>
      <vt:lpstr>HTML5</vt:lpstr>
      <vt:lpstr>HTML5 변경사항</vt:lpstr>
      <vt:lpstr>HTML5 요소</vt:lpstr>
      <vt:lpstr>의미 요소</vt:lpstr>
      <vt:lpstr>HTML5에서 추가된 의미 요소</vt:lpstr>
      <vt:lpstr>header 요소</vt:lpstr>
      <vt:lpstr>nav 요소</vt:lpstr>
      <vt:lpstr>section 요소</vt:lpstr>
      <vt:lpstr>article 요소</vt:lpstr>
      <vt:lpstr>figure 요소와 figcaption 요소</vt:lpstr>
      <vt:lpstr>HTML5 이전의 레이아웃</vt:lpstr>
      <vt:lpstr>footer 요소</vt:lpstr>
      <vt:lpstr>Input 요소</vt:lpstr>
      <vt:lpstr>추가된 Input 요소</vt:lpstr>
      <vt:lpstr>Input 요소의 타입</vt:lpstr>
      <vt:lpstr>추가된 Input 요소의 타입</vt:lpstr>
      <vt:lpstr>추가된 Form 요소의 속성</vt:lpstr>
      <vt:lpstr>autocomplete 속성 </vt:lpstr>
      <vt:lpstr>novalidate 속성</vt:lpstr>
      <vt:lpstr>추가된 input 요소의 속성</vt:lpstr>
      <vt:lpstr>autofocus 속성</vt:lpstr>
      <vt:lpstr>placeholder 속성</vt:lpstr>
      <vt:lpstr>required 속성</vt:lpstr>
      <vt:lpstr>HTML5 요소 실습1</vt:lpstr>
      <vt:lpstr>HTML5 요소 실습2</vt:lpstr>
      <vt:lpstr>HTML5 요소 실습3</vt:lpstr>
      <vt:lpstr>HTML5 멀티미디어</vt:lpstr>
      <vt:lpstr>멀티미디어 파일 형식</vt:lpstr>
      <vt:lpstr>비디오(video)</vt:lpstr>
      <vt:lpstr>control 속성</vt:lpstr>
      <vt:lpstr>HTML5 비디오 파일 형식</vt:lpstr>
      <vt:lpstr>오디오</vt:lpstr>
      <vt:lpstr>controls</vt:lpstr>
      <vt:lpstr>HTML5 오디오 파일 형식</vt:lpstr>
      <vt:lpstr>플러그인</vt:lpstr>
      <vt:lpstr>object 요소</vt:lpstr>
      <vt:lpstr>embed 요소</vt:lpstr>
      <vt:lpstr>Youtube 삽입하기</vt:lpstr>
      <vt:lpstr>HTML5 멀티미디어 실습1</vt:lpstr>
      <vt:lpstr>HTML5 멀티미디어 실습2</vt:lpstr>
      <vt:lpstr>종합 실습 1</vt:lpstr>
      <vt:lpstr>종합 실습 2 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HJ-seong</dc:creator>
  <cp:lastModifiedBy>Green</cp:lastModifiedBy>
  <cp:revision>29</cp:revision>
  <dcterms:created xsi:type="dcterms:W3CDTF">2022-01-26T22:21:15Z</dcterms:created>
  <dcterms:modified xsi:type="dcterms:W3CDTF">2022-02-04T05:03:37Z</dcterms:modified>
</cp:coreProperties>
</file>