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60" r:id="rId11"/>
    <p:sldId id="258" r:id="rId12"/>
    <p:sldId id="290" r:id="rId13"/>
    <p:sldId id="291" r:id="rId14"/>
    <p:sldId id="292" r:id="rId15"/>
    <p:sldId id="327" r:id="rId16"/>
    <p:sldId id="328" r:id="rId17"/>
    <p:sldId id="326" r:id="rId18"/>
    <p:sldId id="293" r:id="rId19"/>
    <p:sldId id="309" r:id="rId20"/>
    <p:sldId id="310" r:id="rId21"/>
    <p:sldId id="294" r:id="rId22"/>
    <p:sldId id="312" r:id="rId23"/>
    <p:sldId id="296" r:id="rId24"/>
    <p:sldId id="307" r:id="rId25"/>
    <p:sldId id="308" r:id="rId26"/>
    <p:sldId id="282" r:id="rId27"/>
    <p:sldId id="297" r:id="rId28"/>
    <p:sldId id="298" r:id="rId29"/>
    <p:sldId id="299" r:id="rId30"/>
    <p:sldId id="281" r:id="rId31"/>
    <p:sldId id="319" r:id="rId32"/>
    <p:sldId id="300" r:id="rId33"/>
    <p:sldId id="320" r:id="rId34"/>
    <p:sldId id="321" r:id="rId35"/>
    <p:sldId id="301" r:id="rId36"/>
    <p:sldId id="322" r:id="rId37"/>
    <p:sldId id="323" r:id="rId38"/>
    <p:sldId id="318" r:id="rId39"/>
    <p:sldId id="302" r:id="rId40"/>
    <p:sldId id="324" r:id="rId41"/>
    <p:sldId id="303" r:id="rId42"/>
    <p:sldId id="304" r:id="rId43"/>
    <p:sldId id="305" r:id="rId44"/>
    <p:sldId id="280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75652" autoAdjust="0"/>
  </p:normalViewPr>
  <p:slideViewPr>
    <p:cSldViewPr snapToGrid="0">
      <p:cViewPr varScale="1">
        <p:scale>
          <a:sx n="45" d="100"/>
          <a:sy n="45" d="100"/>
        </p:scale>
        <p:origin x="11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037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973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490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이때 마진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(margin)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영역의 크기는 눈으로 바로 확인할 수는 없을 것입니다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왜냐하면 마진이란 테두리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(border)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와 이웃하는 요소 사이의 간격이면서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배경색의 영향을 받지 않기 때문입니다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26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outline </a:t>
            </a:r>
            <a:r>
              <a:rPr lang="ko-KR" altLang="en-US" dirty="0"/>
              <a:t>속성은 </a:t>
            </a:r>
            <a:r>
              <a:rPr lang="en-US" altLang="ko-KR" dirty="0"/>
              <a:t>border </a:t>
            </a:r>
            <a:r>
              <a:rPr lang="ko-KR" altLang="en-US" dirty="0"/>
              <a:t>속성과는 달리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833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00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</a:t>
            </a:r>
            <a:r>
              <a:rPr lang="en-US" altLang="ko-KR" dirty="0"/>
              <a:t>, hover</a:t>
            </a:r>
            <a:r>
              <a:rPr lang="ko-KR" altLang="en-US" dirty="0"/>
              <a:t>는 </a:t>
            </a:r>
            <a:r>
              <a:rPr lang="en-US" altLang="ko-KR" dirty="0"/>
              <a:t>link</a:t>
            </a:r>
            <a:r>
              <a:rPr lang="ko-KR" altLang="en-US" dirty="0"/>
              <a:t>와 </a:t>
            </a:r>
            <a:r>
              <a:rPr lang="en-US" altLang="ko-KR" dirty="0"/>
              <a:t>visited </a:t>
            </a:r>
            <a:r>
              <a:rPr lang="ko-KR" altLang="en-US" dirty="0"/>
              <a:t>의 기본값이 있어야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242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r>
              <a:rPr lang="en-US" altLang="ko-KR" dirty="0"/>
              <a:t>(selector)</a:t>
            </a:r>
            <a:r>
              <a:rPr lang="ko-KR" altLang="en-US" dirty="0"/>
              <a:t>와 </a:t>
            </a:r>
            <a:r>
              <a:rPr lang="ko-KR" altLang="en-US" dirty="0" err="1"/>
              <a:t>선언부</a:t>
            </a:r>
            <a:r>
              <a:rPr lang="en-US" altLang="ko-KR" dirty="0"/>
              <a:t>(declaratives)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893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5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left top</a:t>
            </a:r>
          </a:p>
          <a:p>
            <a:r>
              <a:rPr lang="en-US" altLang="ko-KR" dirty="0"/>
              <a:t>2. left center</a:t>
            </a:r>
          </a:p>
          <a:p>
            <a:r>
              <a:rPr lang="en-US" altLang="ko-KR" dirty="0"/>
              <a:t>3. left bottom</a:t>
            </a:r>
          </a:p>
          <a:p>
            <a:r>
              <a:rPr lang="en-US" altLang="ko-KR" dirty="0"/>
              <a:t>4. right top</a:t>
            </a:r>
          </a:p>
          <a:p>
            <a:r>
              <a:rPr lang="en-US" altLang="ko-KR" dirty="0"/>
              <a:t>5. right center</a:t>
            </a:r>
          </a:p>
          <a:p>
            <a:r>
              <a:rPr lang="en-US" altLang="ko-KR" dirty="0"/>
              <a:t>6. right bottom</a:t>
            </a:r>
          </a:p>
          <a:p>
            <a:r>
              <a:rPr lang="en-US" altLang="ko-KR" dirty="0"/>
              <a:t>7. center top</a:t>
            </a:r>
          </a:p>
          <a:p>
            <a:r>
              <a:rPr lang="en-US" altLang="ko-KR" dirty="0"/>
              <a:t>8. center </a:t>
            </a:r>
            <a:r>
              <a:rPr lang="en-US" altLang="ko-KR" dirty="0" err="1"/>
              <a:t>center</a:t>
            </a:r>
            <a:endParaRPr lang="en-US" altLang="ko-KR" dirty="0"/>
          </a:p>
          <a:p>
            <a:r>
              <a:rPr lang="en-US" altLang="ko-KR" dirty="0"/>
              <a:t>9. center bottom</a:t>
            </a:r>
          </a:p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퍼센트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(%)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나 픽셀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(px)</a:t>
            </a:r>
          </a:p>
          <a:p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501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eft-to-right(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ltr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)/  right-to-left(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notokr"/>
              </a:rPr>
              <a:t>rtl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)</a:t>
            </a:r>
          </a:p>
          <a:p>
            <a:pPr algn="l" latinLnBrk="1"/>
            <a:r>
              <a:rPr lang="en-US" altLang="ko-KR" b="0" i="0" dirty="0">
                <a:solidFill>
                  <a:srgbClr val="BF4F24"/>
                </a:solidFill>
                <a:effectLst/>
                <a:latin typeface="D2Coding"/>
              </a:rPr>
              <a:t>    h2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{ 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D2Coding"/>
              </a:rPr>
              <a:t>text-decoration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B4371F"/>
                </a:solidFill>
                <a:effectLst/>
                <a:latin typeface="D2Coding"/>
              </a:rPr>
              <a:t>overline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 }</a:t>
            </a:r>
          </a:p>
          <a:p>
            <a:pPr algn="l" latinLnBrk="1"/>
            <a:r>
              <a:rPr lang="en-US" altLang="ko-KR" b="0" i="0" dirty="0">
                <a:solidFill>
                  <a:srgbClr val="BF4F24"/>
                </a:solidFill>
                <a:effectLst/>
                <a:latin typeface="D2Coding"/>
              </a:rPr>
              <a:t>    h3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{ 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D2Coding"/>
              </a:rPr>
              <a:t>text-decoration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B4371F"/>
                </a:solidFill>
                <a:effectLst/>
                <a:latin typeface="D2Coding"/>
              </a:rPr>
              <a:t>line-through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 }</a:t>
            </a:r>
          </a:p>
          <a:p>
            <a:pPr algn="l" latinLnBrk="1"/>
            <a:r>
              <a:rPr lang="en-US" altLang="ko-KR" b="0" i="0" dirty="0">
                <a:solidFill>
                  <a:srgbClr val="BF4F24"/>
                </a:solidFill>
                <a:effectLst/>
                <a:latin typeface="D2Coding"/>
              </a:rPr>
              <a:t>    h4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{ 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D2Coding"/>
              </a:rPr>
              <a:t>text-decoration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B4371F"/>
                </a:solidFill>
                <a:effectLst/>
                <a:latin typeface="D2Coding"/>
              </a:rPr>
              <a:t>underline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 }</a:t>
            </a:r>
          </a:p>
          <a:p>
            <a:pPr algn="l" latinLnBrk="1"/>
            <a:r>
              <a:rPr lang="en-US" altLang="ko-KR" b="0" i="0" dirty="0">
                <a:solidFill>
                  <a:srgbClr val="BF4F24"/>
                </a:solidFill>
                <a:effectLst/>
                <a:latin typeface="D2Coding"/>
              </a:rPr>
              <a:t>    a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{ 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D2Coding"/>
              </a:rPr>
              <a:t>text-decoration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B4371F"/>
                </a:solidFill>
                <a:effectLst/>
                <a:latin typeface="D2Coding"/>
              </a:rPr>
              <a:t>none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 }</a:t>
            </a:r>
          </a:p>
          <a:p>
            <a:endParaRPr lang="en-US" altLang="ko-KR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51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110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229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내용</a:t>
            </a:r>
            <a:r>
              <a:rPr lang="en-US" altLang="ko-KR" dirty="0"/>
              <a:t>(content) : </a:t>
            </a:r>
            <a:r>
              <a:rPr lang="ko-KR" altLang="en-US" dirty="0"/>
              <a:t>텍스트나 이미지가 들어있는 박스의 실질적인 내용 부분입니다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패딩</a:t>
            </a:r>
            <a:r>
              <a:rPr lang="en-US" altLang="ko-KR" dirty="0"/>
              <a:t>(padding) : </a:t>
            </a:r>
            <a:r>
              <a:rPr lang="ko-KR" altLang="en-US" dirty="0"/>
              <a:t>내용과 테두리 사이의 간격입니다</a:t>
            </a:r>
            <a:r>
              <a:rPr lang="en-US" altLang="ko-KR" dirty="0"/>
              <a:t>. </a:t>
            </a:r>
            <a:r>
              <a:rPr lang="ko-KR" altLang="en-US" dirty="0"/>
              <a:t>패딩은 눈에 보이지 않습니다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테두리</a:t>
            </a:r>
            <a:r>
              <a:rPr lang="en-US" altLang="ko-KR" dirty="0"/>
              <a:t>(border) : </a:t>
            </a:r>
            <a:r>
              <a:rPr lang="ko-KR" altLang="en-US" dirty="0" err="1"/>
              <a:t>내용와</a:t>
            </a:r>
            <a:r>
              <a:rPr lang="ko-KR" altLang="en-US" dirty="0"/>
              <a:t> 패딩 주변을 감싸는 테두리입니다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마진</a:t>
            </a:r>
            <a:r>
              <a:rPr lang="en-US" altLang="ko-KR" dirty="0"/>
              <a:t>(margin) : </a:t>
            </a:r>
            <a:r>
              <a:rPr lang="ko-KR" altLang="en-US" dirty="0"/>
              <a:t>테두리와 이웃하는 요소 사이의 간격입니다</a:t>
            </a:r>
            <a:r>
              <a:rPr lang="en-US" altLang="ko-KR" dirty="0"/>
              <a:t>. </a:t>
            </a:r>
            <a:r>
              <a:rPr lang="ko-KR" altLang="en-US" dirty="0"/>
              <a:t>마진은 눈에 보이지 않습니다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822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39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CSS 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기본 속성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0EB2F-EFD0-4137-B3D1-D16F6AF1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3A774-070C-4AF5-BBB8-F064485D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ko-KR" altLang="en-US" dirty="0"/>
              <a:t>색상 이름으로 표현 </a:t>
            </a:r>
            <a:r>
              <a:rPr lang="en-US" altLang="ko-KR" dirty="0"/>
              <a:t>color: blue;</a:t>
            </a:r>
            <a:endParaRPr lang="ko-KR" altLang="en-US" dirty="0"/>
          </a:p>
          <a:p>
            <a:r>
              <a:rPr lang="en-US" altLang="ko-KR" dirty="0"/>
              <a:t>RGB </a:t>
            </a:r>
            <a:r>
              <a:rPr lang="ko-KR" altLang="en-US" dirty="0" err="1"/>
              <a:t>색상값으로</a:t>
            </a:r>
            <a:r>
              <a:rPr lang="ko-KR" altLang="en-US" dirty="0"/>
              <a:t> 표현 </a:t>
            </a:r>
            <a:r>
              <a:rPr lang="en-US" altLang="ko-KR" dirty="0"/>
              <a:t>color: </a:t>
            </a:r>
            <a:r>
              <a:rPr lang="en-US" altLang="ko-KR" dirty="0" err="1"/>
              <a:t>rgb</a:t>
            </a:r>
            <a:r>
              <a:rPr lang="en-US" altLang="ko-KR" dirty="0"/>
              <a:t>(0,0,255); / </a:t>
            </a:r>
            <a:r>
              <a:rPr lang="en-US" altLang="ko-KR" dirty="0" err="1"/>
              <a:t>rgba</a:t>
            </a:r>
            <a:r>
              <a:rPr lang="en-US" altLang="ko-KR" dirty="0"/>
              <a:t>(0,0,255, 255);</a:t>
            </a:r>
            <a:endParaRPr lang="ko-KR" altLang="en-US" dirty="0"/>
          </a:p>
          <a:p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ko-KR" altLang="en-US" dirty="0" err="1"/>
              <a:t>색상값으로</a:t>
            </a:r>
            <a:r>
              <a:rPr lang="ko-KR" altLang="en-US" dirty="0"/>
              <a:t> 표현 </a:t>
            </a:r>
            <a:r>
              <a:rPr lang="en-US" altLang="ko-KR" dirty="0"/>
              <a:t>color: #0000FF; </a:t>
            </a:r>
          </a:p>
        </p:txBody>
      </p:sp>
    </p:spTree>
    <p:extLst>
      <p:ext uri="{BB962C8B-B14F-4D97-AF65-F5344CB8AC3E}">
        <p14:creationId xmlns:p14="http://schemas.microsoft.com/office/powerpoint/2010/main" val="3957232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FFF62-7D22-42AF-A473-B219AA76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5AEC4-7D92-4C2B-A913-C5F16B568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background-color : </a:t>
            </a:r>
            <a:r>
              <a:rPr lang="ko-KR" altLang="en-US" dirty="0"/>
              <a:t>배경색</a:t>
            </a:r>
            <a:endParaRPr lang="en-US" altLang="ko-KR" dirty="0"/>
          </a:p>
          <a:p>
            <a:r>
              <a:rPr lang="en-US" altLang="ko-KR" dirty="0"/>
              <a:t>background-image : </a:t>
            </a:r>
            <a:r>
              <a:rPr lang="ko-KR" altLang="en-US" dirty="0"/>
              <a:t>이미지</a:t>
            </a:r>
            <a:endParaRPr lang="en-US" altLang="ko-KR" dirty="0"/>
          </a:p>
          <a:p>
            <a:r>
              <a:rPr lang="en-US" altLang="ko-KR" dirty="0"/>
              <a:t>background-repeat : </a:t>
            </a:r>
            <a:r>
              <a:rPr lang="ko-KR" altLang="en-US" dirty="0"/>
              <a:t>반복</a:t>
            </a:r>
            <a:endParaRPr lang="en-US" altLang="ko-KR" dirty="0"/>
          </a:p>
          <a:p>
            <a:r>
              <a:rPr lang="en-US" altLang="ko-KR" dirty="0"/>
              <a:t>background-position : </a:t>
            </a:r>
            <a:r>
              <a:rPr lang="ko-KR" altLang="en-US" dirty="0"/>
              <a:t>반복되지않는 상대적 위치</a:t>
            </a:r>
            <a:endParaRPr lang="en-US" altLang="ko-KR" dirty="0"/>
          </a:p>
          <a:p>
            <a:r>
              <a:rPr lang="en-US" altLang="ko-KR" dirty="0"/>
              <a:t>background-attachment : </a:t>
            </a:r>
            <a:r>
              <a:rPr lang="ko-KR" altLang="en-US" dirty="0" err="1"/>
              <a:t>배경이미지</a:t>
            </a:r>
            <a:r>
              <a:rPr lang="ko-KR" altLang="en-US" dirty="0"/>
              <a:t> 고정</a:t>
            </a:r>
            <a:endParaRPr lang="en-US" altLang="ko-KR" dirty="0"/>
          </a:p>
          <a:p>
            <a:r>
              <a:rPr lang="en-US" altLang="ko-KR" dirty="0"/>
              <a:t>background</a:t>
            </a:r>
            <a:r>
              <a:rPr lang="ko-KR" altLang="en-US" dirty="0"/>
              <a:t>를 이용하여</a:t>
            </a:r>
            <a:r>
              <a:rPr lang="en-US" altLang="ko-KR" dirty="0"/>
              <a:t> background </a:t>
            </a:r>
            <a:r>
              <a:rPr lang="ko-KR" altLang="en-US" dirty="0"/>
              <a:t>속성 한 번에 적용가능</a:t>
            </a:r>
          </a:p>
        </p:txBody>
      </p:sp>
    </p:spTree>
    <p:extLst>
      <p:ext uri="{BB962C8B-B14F-4D97-AF65-F5344CB8AC3E}">
        <p14:creationId xmlns:p14="http://schemas.microsoft.com/office/powerpoint/2010/main" val="269705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0C2E7-B6C4-4779-B8B9-1264EEFD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C74EA-FBBB-40F9-9E98-5A896552B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9542"/>
            <a:ext cx="8915400" cy="4381680"/>
          </a:xfrm>
        </p:spPr>
        <p:txBody>
          <a:bodyPr>
            <a:normAutofit/>
          </a:bodyPr>
          <a:lstStyle/>
          <a:p>
            <a:r>
              <a:rPr lang="en-US" altLang="ko-KR" dirty="0"/>
              <a:t>color : </a:t>
            </a:r>
            <a:r>
              <a:rPr lang="ko-KR" altLang="en-US" dirty="0"/>
              <a:t>색상</a:t>
            </a:r>
            <a:endParaRPr lang="en-US" altLang="ko-KR" dirty="0"/>
          </a:p>
          <a:p>
            <a:r>
              <a:rPr lang="en-US" altLang="ko-KR" dirty="0"/>
              <a:t>direction : </a:t>
            </a:r>
            <a:r>
              <a:rPr lang="ko-KR" altLang="en-US" dirty="0"/>
              <a:t>써지는 방향 </a:t>
            </a:r>
            <a:r>
              <a:rPr lang="en-US" altLang="ko-KR" dirty="0"/>
              <a:t>(left-to-right(</a:t>
            </a:r>
            <a:r>
              <a:rPr lang="en-US" altLang="ko-KR" dirty="0" err="1"/>
              <a:t>ltr</a:t>
            </a:r>
            <a:r>
              <a:rPr lang="en-US" altLang="ko-KR" dirty="0"/>
              <a:t>) / right-to-left(</a:t>
            </a:r>
            <a:r>
              <a:rPr lang="en-US" altLang="ko-KR" dirty="0" err="1"/>
              <a:t>rtl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letter-spacing : </a:t>
            </a:r>
            <a:r>
              <a:rPr lang="ko-KR" altLang="en-US" dirty="0"/>
              <a:t>글자 사이의 간격</a:t>
            </a:r>
            <a:endParaRPr lang="en-US" altLang="ko-KR" dirty="0"/>
          </a:p>
          <a:p>
            <a:r>
              <a:rPr lang="en-US" altLang="ko-KR" dirty="0"/>
              <a:t>word-spacing : </a:t>
            </a:r>
            <a:r>
              <a:rPr lang="ko-KR" altLang="en-US" dirty="0"/>
              <a:t>단어 사이의 간격</a:t>
            </a:r>
            <a:endParaRPr lang="en-US" altLang="ko-KR" dirty="0"/>
          </a:p>
          <a:p>
            <a:r>
              <a:rPr lang="en-US" altLang="ko-KR" dirty="0"/>
              <a:t>text-indent :</a:t>
            </a:r>
            <a:r>
              <a:rPr lang="ko-KR" altLang="en-US" dirty="0"/>
              <a:t> 단락의 첫 줄에 들여쓰기</a:t>
            </a:r>
            <a:endParaRPr lang="en-US" altLang="ko-KR" dirty="0"/>
          </a:p>
          <a:p>
            <a:r>
              <a:rPr lang="en-US" altLang="ko-KR" dirty="0"/>
              <a:t>text-align : </a:t>
            </a:r>
            <a:r>
              <a:rPr lang="ko-KR" altLang="en-US" dirty="0"/>
              <a:t>수평 방향 정렬</a:t>
            </a:r>
            <a:endParaRPr lang="en-US" altLang="ko-KR" dirty="0"/>
          </a:p>
          <a:p>
            <a:r>
              <a:rPr lang="en-US" altLang="ko-KR" dirty="0"/>
              <a:t>text-decoration : </a:t>
            </a:r>
            <a:r>
              <a:rPr lang="ko-KR" altLang="en-US" dirty="0"/>
              <a:t>여러 가지 효과를 설정하거나 제거</a:t>
            </a:r>
            <a:endParaRPr lang="en-US" altLang="ko-KR" dirty="0"/>
          </a:p>
          <a:p>
            <a:r>
              <a:rPr lang="en-US" altLang="ko-KR" dirty="0"/>
              <a:t>text-transform : </a:t>
            </a:r>
            <a:r>
              <a:rPr lang="ko-KR" altLang="en-US" dirty="0"/>
              <a:t>영문자에 대한 대소문자를 설정</a:t>
            </a:r>
            <a:endParaRPr lang="en-US" altLang="ko-KR" dirty="0"/>
          </a:p>
          <a:p>
            <a:r>
              <a:rPr lang="en-US" altLang="ko-KR" dirty="0"/>
              <a:t>line-height : </a:t>
            </a:r>
            <a:r>
              <a:rPr lang="ko-KR" altLang="en-US" dirty="0"/>
              <a:t>줄 간격</a:t>
            </a:r>
            <a:endParaRPr lang="en-US" altLang="ko-KR" dirty="0"/>
          </a:p>
          <a:p>
            <a:r>
              <a:rPr lang="en-US" altLang="ko-KR" dirty="0"/>
              <a:t>text-shadow :</a:t>
            </a:r>
            <a:r>
              <a:rPr lang="ko-KR" altLang="en-US" dirty="0"/>
              <a:t>간단한 그림자 효과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45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95C77-0101-48EF-BEB4-63A379A7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글꼴</a:t>
            </a:r>
            <a:r>
              <a:rPr lang="en-US" altLang="ko-KR" dirty="0"/>
              <a:t>(font)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5C31C-B006-4426-818C-7AA591FC6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ko-KR" dirty="0"/>
              <a:t>font-family </a:t>
            </a:r>
            <a:br>
              <a:rPr lang="fr-FR" altLang="ko-KR" dirty="0"/>
            </a:br>
            <a:r>
              <a:rPr lang="en-US" altLang="ko-KR" dirty="0"/>
              <a:t>serif { font-family: "Times New Roman", Times, serif; }</a:t>
            </a:r>
          </a:p>
          <a:p>
            <a:r>
              <a:rPr lang="fr-FR" altLang="ko-KR" dirty="0"/>
              <a:t>font : family-name </a:t>
            </a:r>
            <a:r>
              <a:rPr lang="ko-KR" altLang="en-US" dirty="0"/>
              <a:t>또는 </a:t>
            </a:r>
            <a:r>
              <a:rPr lang="fr-FR" altLang="ko-KR" dirty="0"/>
              <a:t>generic-family</a:t>
            </a:r>
          </a:p>
          <a:p>
            <a:r>
              <a:rPr lang="en-US" altLang="ko-KR" dirty="0"/>
              <a:t>family-name</a:t>
            </a:r>
            <a:r>
              <a:rPr lang="ko-KR" altLang="en-US" dirty="0"/>
              <a:t>은 글꼴 이름</a:t>
            </a:r>
            <a:r>
              <a:rPr lang="en-US" altLang="ko-KR" dirty="0"/>
              <a:t>. </a:t>
            </a:r>
            <a:r>
              <a:rPr lang="ko-KR" altLang="en-US" dirty="0"/>
              <a:t>글꼴 이름에 띄어쓰기가 있으면 작은 따옴표 또는 큰 따옴표로 감싸서 사용</a:t>
            </a:r>
          </a:p>
          <a:p>
            <a:r>
              <a:rPr lang="en-US" altLang="ko-KR" dirty="0"/>
              <a:t>generic-family</a:t>
            </a:r>
            <a:r>
              <a:rPr lang="ko-KR" altLang="en-US" dirty="0"/>
              <a:t>는 글꼴 유형</a:t>
            </a:r>
            <a:endParaRPr lang="fr-FR" altLang="ko-KR" dirty="0"/>
          </a:p>
          <a:p>
            <a:endParaRPr lang="fr-F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618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2F425-2691-45C0-A708-65C30406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글꼴</a:t>
            </a:r>
            <a:r>
              <a:rPr lang="en-US" altLang="ko-KR" dirty="0"/>
              <a:t>(font)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14521-98C2-42C4-9B8A-7417BC292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serif : </a:t>
            </a:r>
            <a:r>
              <a:rPr lang="ko-KR" altLang="en-US" dirty="0"/>
              <a:t>삐침 있는 명조 계열의 글꼴</a:t>
            </a:r>
          </a:p>
          <a:p>
            <a:r>
              <a:rPr lang="en-US" altLang="ko-KR" dirty="0"/>
              <a:t>sans-serif : </a:t>
            </a:r>
            <a:r>
              <a:rPr lang="ko-KR" altLang="en-US" dirty="0"/>
              <a:t>삐침 없고 굵기가 일정한 고딕 계열의 글꼴</a:t>
            </a:r>
          </a:p>
          <a:p>
            <a:r>
              <a:rPr lang="en-US" altLang="ko-KR" dirty="0"/>
              <a:t>monospace : </a:t>
            </a:r>
            <a:r>
              <a:rPr lang="ko-KR" altLang="en-US" dirty="0"/>
              <a:t>글자 폭과 간격이 일정한 글꼴</a:t>
            </a:r>
          </a:p>
          <a:p>
            <a:r>
              <a:rPr lang="en-US" altLang="ko-KR" dirty="0"/>
              <a:t>cursive : </a:t>
            </a:r>
            <a:r>
              <a:rPr lang="ko-KR" altLang="en-US" dirty="0"/>
              <a:t>손으로 쓴 것 같은 필기 계열의 글꼴</a:t>
            </a:r>
          </a:p>
          <a:p>
            <a:r>
              <a:rPr lang="en-US" altLang="ko-KR" dirty="0"/>
              <a:t>fantasy : </a:t>
            </a:r>
            <a:r>
              <a:rPr lang="ko-KR" altLang="en-US" dirty="0"/>
              <a:t>화려한 글꼴</a:t>
            </a:r>
            <a:endParaRPr lang="fr-F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592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C8973-A123-4BEB-9F03-303425EF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글꼴</a:t>
            </a:r>
            <a:r>
              <a:rPr lang="en-US" altLang="ko-KR" dirty="0"/>
              <a:t>(font)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5E945-5616-418A-A39F-EE3CCD26E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글꼴을 여러 개 설정했을 때</a:t>
            </a:r>
            <a:r>
              <a:rPr lang="en-US" altLang="ko-KR" dirty="0"/>
              <a:t>, </a:t>
            </a:r>
            <a:r>
              <a:rPr lang="ko-KR" altLang="en-US" dirty="0"/>
              <a:t>첫번째 글꼴로 표현할 수 없는 것만 다음 글꼴을 사용</a:t>
            </a:r>
            <a:endParaRPr lang="en-US" altLang="ko-KR" dirty="0"/>
          </a:p>
          <a:p>
            <a:r>
              <a:rPr lang="ko-KR" altLang="en-US" dirty="0"/>
              <a:t>한글이 없는 글꼴을 앞에 두고</a:t>
            </a:r>
            <a:r>
              <a:rPr lang="en-US" altLang="ko-KR" dirty="0"/>
              <a:t>, </a:t>
            </a:r>
            <a:r>
              <a:rPr lang="ko-KR" altLang="en-US" dirty="0"/>
              <a:t>한글 글꼴을 뒤에 두면 한글과 영어가 다른 글꼴로 표현</a:t>
            </a:r>
          </a:p>
          <a:p>
            <a:r>
              <a:rPr lang="en-US" altLang="ko-KR" dirty="0"/>
              <a:t>font-family: Georgia, "</a:t>
            </a:r>
            <a:r>
              <a:rPr lang="en-US" altLang="ko-KR" dirty="0" err="1"/>
              <a:t>Malgun</a:t>
            </a:r>
            <a:r>
              <a:rPr lang="en-US" altLang="ko-KR" dirty="0"/>
              <a:t> Gothic", serif;</a:t>
            </a:r>
            <a:br>
              <a:rPr lang="en-US" altLang="ko-KR" dirty="0"/>
            </a:br>
            <a:r>
              <a:rPr lang="en-US" altLang="ko-KR" dirty="0"/>
              <a:t>font-family: Georgia, “</a:t>
            </a:r>
            <a:r>
              <a:rPr lang="ko-KR" altLang="en-US" dirty="0"/>
              <a:t>맑은 고딕</a:t>
            </a:r>
            <a:r>
              <a:rPr lang="en-US" altLang="ko-KR" dirty="0"/>
              <a:t>", serif;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9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B19A3-883B-4338-A430-03ADF111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글꼴</a:t>
            </a:r>
            <a:r>
              <a:rPr lang="en-US" altLang="ko-KR" dirty="0"/>
              <a:t>(font)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20F2C-F45D-412D-A152-B432B3B16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ko-KR" dirty="0"/>
              <a:t>font-style : normal , italic , oblique</a:t>
            </a:r>
          </a:p>
          <a:p>
            <a:r>
              <a:rPr lang="fr-FR" altLang="ko-KR" dirty="0"/>
              <a:t>font-variant : small-caps (</a:t>
            </a:r>
            <a:r>
              <a:rPr lang="ko-KR" altLang="en-US" dirty="0" err="1"/>
              <a:t>작은대문자</a:t>
            </a:r>
            <a:r>
              <a:rPr lang="ko-KR" altLang="en-US" dirty="0"/>
              <a:t> 글꼴</a:t>
            </a:r>
            <a:r>
              <a:rPr lang="en-US" altLang="ko-KR" dirty="0"/>
              <a:t>)</a:t>
            </a:r>
            <a:endParaRPr lang="fr-FR" altLang="ko-KR" dirty="0"/>
          </a:p>
          <a:p>
            <a:r>
              <a:rPr lang="fr-FR" altLang="ko-KR" dirty="0"/>
              <a:t>font-weight :</a:t>
            </a:r>
            <a:r>
              <a:rPr lang="ko-KR" altLang="en-US" dirty="0"/>
              <a:t>얼마나 두껍게 표현할지</a:t>
            </a:r>
            <a:endParaRPr lang="fr-FR" altLang="ko-KR" dirty="0"/>
          </a:p>
          <a:p>
            <a:r>
              <a:rPr lang="fr-FR" altLang="ko-KR" dirty="0"/>
              <a:t>font-size : </a:t>
            </a:r>
            <a:r>
              <a:rPr lang="ko-KR" altLang="en-US" dirty="0"/>
              <a:t>텍스트의 크기</a:t>
            </a:r>
            <a:endParaRPr lang="fr-F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8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42AD1-DC74-4ED5-AC09-736EE3BE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61FFA-0B73-4A49-90A9-CE7AA6C27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color, font-family, background </a:t>
            </a:r>
            <a:r>
              <a:rPr lang="ko-KR" altLang="en-US" dirty="0"/>
              <a:t>속성 등 </a:t>
            </a:r>
            <a:r>
              <a:rPr lang="en-US" altLang="ko-KR" dirty="0"/>
              <a:t>CSS</a:t>
            </a:r>
            <a:r>
              <a:rPr lang="ko-KR" altLang="en-US" dirty="0"/>
              <a:t>의 다양한 속성들을 적용</a:t>
            </a:r>
          </a:p>
          <a:p>
            <a:r>
              <a:rPr lang="en-US" altLang="ko-KR" dirty="0"/>
              <a:t>text-decoration : none - </a:t>
            </a:r>
            <a:r>
              <a:rPr lang="ko-KR" altLang="en-US" dirty="0"/>
              <a:t>링크가 연결된 텍스트의 밑줄을 제거</a:t>
            </a:r>
          </a:p>
        </p:txBody>
      </p:sp>
    </p:spTree>
    <p:extLst>
      <p:ext uri="{BB962C8B-B14F-4D97-AF65-F5344CB8AC3E}">
        <p14:creationId xmlns:p14="http://schemas.microsoft.com/office/powerpoint/2010/main" val="413586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42AD1-DC74-4ED5-AC09-736EE3BE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61FFA-0B73-4A49-90A9-CE7AA6C27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US" altLang="ko-KR" dirty="0"/>
              <a:t>link : </a:t>
            </a:r>
            <a:r>
              <a:rPr lang="ko-KR" altLang="en-US" dirty="0"/>
              <a:t>링크의 기본 상태이며</a:t>
            </a:r>
            <a:r>
              <a:rPr lang="en-US" altLang="ko-KR" dirty="0"/>
              <a:t>, </a:t>
            </a:r>
            <a:r>
              <a:rPr lang="ko-KR" altLang="en-US" dirty="0"/>
              <a:t>사용자가 아직 한 번도 해당 링크를 통해 연결된 페이지를 방문하지 않은 상태</a:t>
            </a:r>
          </a:p>
          <a:p>
            <a:r>
              <a:rPr lang="en-US" altLang="ko-KR" dirty="0"/>
              <a:t>visited : </a:t>
            </a:r>
            <a:r>
              <a:rPr lang="ko-KR" altLang="en-US" dirty="0"/>
              <a:t>사용자가 한 번이라도 해당 링크를 통해 연결된 페이지를 방문한 상태</a:t>
            </a:r>
          </a:p>
          <a:p>
            <a:r>
              <a:rPr lang="en-US" altLang="ko-KR" dirty="0"/>
              <a:t>hover : </a:t>
            </a:r>
            <a:r>
              <a:rPr lang="ko-KR" altLang="en-US" dirty="0"/>
              <a:t>사용자의 마우스 커서가 링크 위에 올라가 있는 상태</a:t>
            </a:r>
          </a:p>
          <a:p>
            <a:r>
              <a:rPr lang="en-US" altLang="ko-KR" dirty="0"/>
              <a:t>active : </a:t>
            </a:r>
            <a:r>
              <a:rPr lang="ko-KR" altLang="en-US" dirty="0"/>
              <a:t>사용자가 마우스로 링크를 클릭하고 있는 상태</a:t>
            </a:r>
          </a:p>
          <a:p>
            <a:r>
              <a:rPr lang="en-US" altLang="ko-KR" dirty="0"/>
              <a:t>focus : </a:t>
            </a:r>
            <a:r>
              <a:rPr lang="ko-KR" altLang="en-US" dirty="0"/>
              <a:t>키보드나 마우스의 이벤트</a:t>
            </a:r>
            <a:r>
              <a:rPr lang="en-US" altLang="ko-KR" dirty="0"/>
              <a:t>(event) </a:t>
            </a:r>
            <a:r>
              <a:rPr lang="ko-KR" altLang="en-US" dirty="0"/>
              <a:t>또는 다른 형태로 해당 요소가 포커스</a:t>
            </a:r>
            <a:r>
              <a:rPr lang="en-US" altLang="ko-KR" dirty="0"/>
              <a:t>(focus)</a:t>
            </a:r>
            <a:r>
              <a:rPr lang="ko-KR" altLang="en-US" dirty="0"/>
              <a:t>를 가지고 있는 상태</a:t>
            </a:r>
          </a:p>
        </p:txBody>
      </p:sp>
    </p:spTree>
    <p:extLst>
      <p:ext uri="{BB962C8B-B14F-4D97-AF65-F5344CB8AC3E}">
        <p14:creationId xmlns:p14="http://schemas.microsoft.com/office/powerpoint/2010/main" val="37023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64062"/>
            <a:ext cx="8915400" cy="3777622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CSS </a:t>
            </a:r>
            <a:r>
              <a:rPr lang="ko-KR" altLang="en-US" dirty="0">
                <a:latin typeface="+mn-ea"/>
              </a:rPr>
              <a:t>기본 속성</a:t>
            </a:r>
          </a:p>
          <a:p>
            <a:r>
              <a:rPr lang="en-US" altLang="ko-KR" dirty="0">
                <a:latin typeface="+mn-ea"/>
              </a:rPr>
              <a:t>CSS </a:t>
            </a:r>
            <a:r>
              <a:rPr lang="ko-KR" altLang="en-US" dirty="0">
                <a:latin typeface="+mn-ea"/>
              </a:rPr>
              <a:t>박스 모델</a:t>
            </a: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42AD1-DC74-4ED5-AC09-736EE3BE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61FFA-0B73-4A49-90A9-CE7AA6C27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a:link { color: olive; }</a:t>
            </a:r>
          </a:p>
          <a:p>
            <a:r>
              <a:rPr lang="en-US" altLang="ko-KR" dirty="0"/>
              <a:t>a:visited { color: brown; }</a:t>
            </a:r>
          </a:p>
          <a:p>
            <a:r>
              <a:rPr lang="en-US" altLang="ko-KR" dirty="0"/>
              <a:t>a:hover { color: coral; }</a:t>
            </a:r>
          </a:p>
          <a:p>
            <a:r>
              <a:rPr lang="en-US" altLang="ko-KR" dirty="0"/>
              <a:t>a:active { color: khaki;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345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0FA63-1AC1-4E04-BA9A-8056519C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61F0F-2345-4A06-BA81-5784FA662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list-style-type : </a:t>
            </a:r>
            <a:r>
              <a:rPr lang="ko-KR" altLang="en-US" dirty="0"/>
              <a:t>마커 스타일 변경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.</a:t>
            </a:r>
            <a:r>
              <a:rPr lang="en-US" altLang="ko-KR" dirty="0" err="1"/>
              <a:t>lowerRoman</a:t>
            </a:r>
            <a:r>
              <a:rPr lang="en-US" altLang="ko-KR" dirty="0"/>
              <a:t> { list-style-type: lower-roman; }</a:t>
            </a:r>
          </a:p>
          <a:p>
            <a:r>
              <a:rPr lang="en-US" altLang="ko-KR" dirty="0"/>
              <a:t>list-style-image : </a:t>
            </a:r>
            <a:r>
              <a:rPr lang="ko-KR" altLang="en-US" dirty="0"/>
              <a:t>자신만의 이미지로 마커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list-style-image: </a:t>
            </a:r>
            <a:r>
              <a:rPr lang="en-US" altLang="ko-KR" dirty="0" err="1"/>
              <a:t>url</a:t>
            </a:r>
            <a:r>
              <a:rPr lang="en-US" altLang="ko-KR" dirty="0"/>
              <a:t>("/examples/images/img_list_marker.png");</a:t>
            </a:r>
          </a:p>
          <a:p>
            <a:r>
              <a:rPr lang="en-US" altLang="ko-KR" dirty="0"/>
              <a:t>list-style-position : </a:t>
            </a:r>
            <a:r>
              <a:rPr lang="ko-KR" altLang="en-US" dirty="0"/>
              <a:t>위치지정 </a:t>
            </a:r>
            <a:r>
              <a:rPr lang="en-US" altLang="ko-KR" dirty="0"/>
              <a:t>(</a:t>
            </a:r>
            <a:r>
              <a:rPr lang="ko-KR" altLang="en-US" dirty="0"/>
              <a:t>기본위치</a:t>
            </a:r>
            <a:r>
              <a:rPr lang="en-US" altLang="ko-KR" dirty="0"/>
              <a:t>-outside)</a:t>
            </a:r>
            <a:br>
              <a:rPr lang="en-US" altLang="ko-KR" dirty="0"/>
            </a:br>
            <a:r>
              <a:rPr lang="en-US" altLang="ko-KR" dirty="0"/>
              <a:t>.inside { list-style-position: inside;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6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F6FA7-FDF6-474A-A15B-5C1ADBC1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244FB-3B6D-4C84-B56E-AE230412D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border : </a:t>
            </a:r>
            <a:r>
              <a:rPr lang="ko-KR" altLang="en-US" dirty="0"/>
              <a:t>테두리</a:t>
            </a:r>
            <a:endParaRPr lang="en-US" altLang="ko-KR" dirty="0"/>
          </a:p>
          <a:p>
            <a:r>
              <a:rPr lang="en-US" altLang="ko-KR" dirty="0"/>
              <a:t>border-collapse : </a:t>
            </a:r>
            <a:r>
              <a:rPr lang="ko-KR" altLang="en-US" dirty="0"/>
              <a:t>테이블의 </a:t>
            </a:r>
            <a:r>
              <a:rPr lang="en-US" altLang="ko-KR" dirty="0"/>
              <a:t>row</a:t>
            </a:r>
            <a:r>
              <a:rPr lang="ko-KR" altLang="en-US" dirty="0"/>
              <a:t>를 </a:t>
            </a:r>
            <a:r>
              <a:rPr lang="ko-KR" altLang="en-US" dirty="0" err="1"/>
              <a:t>한줄로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en-US" altLang="ko-KR" dirty="0"/>
              <a:t>border-spacing : </a:t>
            </a:r>
            <a:r>
              <a:rPr lang="ko-KR" altLang="en-US" dirty="0"/>
              <a:t>테이블 </a:t>
            </a:r>
            <a:r>
              <a:rPr lang="ko-KR" altLang="en-US" dirty="0" err="1"/>
              <a:t>요소간의</a:t>
            </a:r>
            <a:r>
              <a:rPr lang="ko-KR" altLang="en-US" dirty="0"/>
              <a:t> 여백</a:t>
            </a:r>
            <a:endParaRPr lang="en-US" altLang="ko-KR" dirty="0"/>
          </a:p>
          <a:p>
            <a:r>
              <a:rPr lang="en-US" altLang="ko-KR" dirty="0"/>
              <a:t>text-align: </a:t>
            </a:r>
            <a:r>
              <a:rPr lang="ko-KR" altLang="en-US" dirty="0"/>
              <a:t>수평방향 정렬</a:t>
            </a:r>
            <a:r>
              <a:rPr lang="en-US" altLang="ko-KR" dirty="0"/>
              <a:t> / vertical-align : </a:t>
            </a:r>
            <a:r>
              <a:rPr lang="ko-KR" altLang="en-US" dirty="0"/>
              <a:t>수직 방향 정렬</a:t>
            </a:r>
            <a:endParaRPr lang="en-US" altLang="ko-KR" dirty="0"/>
          </a:p>
          <a:p>
            <a:r>
              <a:rPr lang="en-US" altLang="ko-KR" dirty="0"/>
              <a:t>caption-side : </a:t>
            </a:r>
            <a:r>
              <a:rPr lang="ko-KR" altLang="en-US" dirty="0"/>
              <a:t>테이블의 캡션을 설정함</a:t>
            </a:r>
            <a:endParaRPr lang="en-US" altLang="ko-KR" dirty="0"/>
          </a:p>
          <a:p>
            <a:r>
              <a:rPr lang="en-US" altLang="ko-KR" dirty="0"/>
              <a:t>empty-cells : </a:t>
            </a:r>
            <a:r>
              <a:rPr lang="ko-KR" altLang="en-US" dirty="0" err="1"/>
              <a:t>빈셀의</a:t>
            </a:r>
            <a:r>
              <a:rPr lang="ko-KR" altLang="en-US" dirty="0"/>
              <a:t> 테이블의 테두리 및 배경색표시</a:t>
            </a:r>
            <a:endParaRPr lang="en-US" altLang="ko-KR" dirty="0"/>
          </a:p>
          <a:p>
            <a:r>
              <a:rPr lang="en-US" altLang="ko-KR" dirty="0"/>
              <a:t>table-layout : </a:t>
            </a:r>
            <a:r>
              <a:rPr lang="ko-KR" altLang="en-US" dirty="0"/>
              <a:t>레이아웃 알고리즘</a:t>
            </a:r>
          </a:p>
        </p:txBody>
      </p:sp>
    </p:spTree>
    <p:extLst>
      <p:ext uri="{BB962C8B-B14F-4D97-AF65-F5344CB8AC3E}">
        <p14:creationId xmlns:p14="http://schemas.microsoft.com/office/powerpoint/2010/main" val="170196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6F1E1-6321-419D-A17E-4790B76A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스프라이트</a:t>
            </a:r>
            <a:r>
              <a:rPr lang="en-US" altLang="ko-KR" dirty="0"/>
              <a:t>(Image Sprite)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8D248-D867-4631-895C-E83EF644B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개의 이미지를 하나의 이미지로 합쳐서 관리하는 이미지</a:t>
            </a:r>
            <a:endParaRPr lang="en-US" altLang="ko-KR" dirty="0"/>
          </a:p>
          <a:p>
            <a:r>
              <a:rPr lang="ko-KR" altLang="en-US" dirty="0"/>
              <a:t>사용된 이미지가 많을 경우 웹 브라우저는 서버에 해당 이미지의 수만큼 요청해야만 하므로 웹 페이지의 로딩 시간이 오래 걸림</a:t>
            </a:r>
            <a:endParaRPr lang="en-US" altLang="ko-KR" dirty="0"/>
          </a:p>
          <a:p>
            <a:r>
              <a:rPr lang="ko-KR" altLang="en-US" dirty="0"/>
              <a:t>이미지 </a:t>
            </a:r>
            <a:r>
              <a:rPr lang="ko-KR" altLang="en-US" dirty="0" err="1"/>
              <a:t>스프라이트</a:t>
            </a:r>
            <a:r>
              <a:rPr lang="en-US" altLang="ko-KR" dirty="0"/>
              <a:t>(image sprite)</a:t>
            </a:r>
            <a:r>
              <a:rPr lang="ko-KR" altLang="en-US" dirty="0"/>
              <a:t>를 사용하면 이미지를 다운받기 위한 서버 요청을 줄임 </a:t>
            </a:r>
            <a:r>
              <a:rPr lang="en-US" altLang="ko-KR" dirty="0"/>
              <a:t>&gt; </a:t>
            </a:r>
            <a:r>
              <a:rPr lang="ko-KR" altLang="en-US" dirty="0"/>
              <a:t>웹 페이지의 로딩 시간을 단축해주는 효과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52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F92C6-D13C-43E4-A252-81053EBC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 기본 속성 실습 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5B9DE-F7C0-485E-BBD8-F5B612ABA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6970"/>
            <a:ext cx="8915400" cy="4374252"/>
          </a:xfrm>
        </p:spPr>
        <p:txBody>
          <a:bodyPr/>
          <a:lstStyle/>
          <a:p>
            <a:r>
              <a:rPr lang="ko-KR" altLang="en-US" dirty="0"/>
              <a:t>리스트의 텍스트에 마우스를 올리면 텍스트에 그림자 생기고 </a:t>
            </a:r>
            <a:r>
              <a:rPr lang="ko-KR" altLang="en-US" dirty="0" err="1"/>
              <a:t>기울려진다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아래와 같이 작성하세요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width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50%</a:t>
            </a:r>
          </a:p>
          <a:p>
            <a:r>
              <a:rPr lang="en-US" altLang="ko-KR" dirty="0"/>
              <a:t>&lt;span&gt;</a:t>
            </a:r>
            <a:r>
              <a:rPr lang="ko-KR" altLang="en-US" dirty="0"/>
              <a:t>태그를 이용해서 원하는 텍스트에 </a:t>
            </a:r>
            <a:r>
              <a:rPr lang="en-US" altLang="ko-KR" dirty="0"/>
              <a:t>class</a:t>
            </a:r>
            <a:r>
              <a:rPr lang="ko-KR" altLang="en-US" dirty="0"/>
              <a:t>를 사용해줄 수 있다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EAA9C4D-4007-424B-8D32-E012F5316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655" y="3724096"/>
            <a:ext cx="3305636" cy="20386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ACB77D2-822D-4C30-9C54-BC80C7736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161" y="3663366"/>
            <a:ext cx="3324689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75D0A-6E3D-4669-9803-D8A8A8EC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 기본 속성 실습 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90018-0F53-443A-859A-481471C9C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4640"/>
            <a:ext cx="8915400" cy="4346582"/>
          </a:xfrm>
        </p:spPr>
        <p:txBody>
          <a:bodyPr/>
          <a:lstStyle/>
          <a:p>
            <a:r>
              <a:rPr lang="en-US" altLang="ko-KR" dirty="0"/>
              <a:t>table</a:t>
            </a:r>
            <a:r>
              <a:rPr lang="ko-KR" altLang="en-US" dirty="0"/>
              <a:t>태그에 스타일을 주고 원하는 </a:t>
            </a:r>
            <a:r>
              <a:rPr lang="en-US" altLang="ko-KR" dirty="0"/>
              <a:t>tr</a:t>
            </a:r>
            <a:r>
              <a:rPr lang="ko-KR" altLang="en-US" dirty="0"/>
              <a:t>에는 클래스를 이용해서 따로 색을 </a:t>
            </a:r>
            <a:r>
              <a:rPr lang="ko-KR" altLang="en-US" dirty="0" smtClean="0"/>
              <a:t>입힌다 </a:t>
            </a:r>
            <a:endParaRPr lang="en-US" altLang="ko-KR" dirty="0" smtClean="0"/>
          </a:p>
          <a:p>
            <a:r>
              <a:rPr lang="en-US" altLang="ko-KR" dirty="0" smtClean="0"/>
              <a:t>border-bottom : , border-collapse, border-radius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8FC0A9-7F5C-42A4-B0D3-55EC1977D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1318" y="2734947"/>
            <a:ext cx="5292041" cy="27568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F9E79F-8EA0-4F31-91BE-B376291E4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161" y="2628452"/>
            <a:ext cx="6250527" cy="328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982D1-CCE5-44DB-A12B-64AE4AEB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박스 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A15FF-6811-41DD-B57A-F27DA2AFE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19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7FFCF-D986-45A3-9C66-F8C2A9E3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크기단위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E407B-7730-4DCE-ACF2-C2196EC1E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백분율 단위</a:t>
            </a:r>
            <a:r>
              <a:rPr lang="en-US" altLang="ko-KR" dirty="0"/>
              <a:t>(%) : </a:t>
            </a:r>
            <a:r>
              <a:rPr lang="ko-KR" altLang="en-US" dirty="0"/>
              <a:t>기본 크기를 </a:t>
            </a:r>
            <a:r>
              <a:rPr lang="en-US" altLang="ko-KR" dirty="0"/>
              <a:t>100% </a:t>
            </a:r>
            <a:r>
              <a:rPr lang="ko-KR" altLang="en-US" dirty="0"/>
              <a:t>상대적인 크기</a:t>
            </a:r>
            <a:endParaRPr lang="en-US" altLang="ko-KR" dirty="0"/>
          </a:p>
          <a:p>
            <a:r>
              <a:rPr lang="ko-KR" altLang="en-US" dirty="0"/>
              <a:t>배수 단위</a:t>
            </a:r>
            <a:r>
              <a:rPr lang="en-US" altLang="ko-KR" dirty="0"/>
              <a:t>(</a:t>
            </a:r>
            <a:r>
              <a:rPr lang="en-US" altLang="ko-KR" dirty="0" err="1"/>
              <a:t>em</a:t>
            </a:r>
            <a:r>
              <a:rPr lang="en-US" altLang="ko-KR" dirty="0"/>
              <a:t>) : </a:t>
            </a:r>
            <a:r>
              <a:rPr lang="ko-KR" altLang="en-US" dirty="0"/>
              <a:t>글꼴</a:t>
            </a:r>
            <a:r>
              <a:rPr lang="en-US" altLang="ko-KR" dirty="0"/>
              <a:t>(font)</a:t>
            </a:r>
            <a:r>
              <a:rPr lang="ko-KR" altLang="en-US" dirty="0"/>
              <a:t>의 기본 크기를 </a:t>
            </a:r>
            <a:r>
              <a:rPr lang="en-US" altLang="ko-KR" dirty="0"/>
              <a:t>1em </a:t>
            </a:r>
            <a:r>
              <a:rPr lang="ko-KR" altLang="en-US" dirty="0"/>
              <a:t>상대적인 크기</a:t>
            </a:r>
            <a:endParaRPr lang="en-US" altLang="ko-KR" dirty="0"/>
          </a:p>
          <a:p>
            <a:r>
              <a:rPr lang="ko-KR" altLang="en-US" dirty="0"/>
              <a:t>픽셀 단위</a:t>
            </a:r>
            <a:r>
              <a:rPr lang="en-US" altLang="ko-KR" dirty="0"/>
              <a:t>(px) :</a:t>
            </a:r>
            <a:r>
              <a:rPr lang="ko-KR" altLang="en-US" dirty="0"/>
              <a:t>스크린의 픽셀</a:t>
            </a:r>
            <a:r>
              <a:rPr lang="en-US" altLang="ko-KR" dirty="0"/>
              <a:t>(pixel)</a:t>
            </a:r>
            <a:r>
              <a:rPr lang="ko-KR" altLang="en-US" dirty="0"/>
              <a:t>을 기준으로 하는 절대적인 크기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배 </a:t>
            </a:r>
            <a:r>
              <a:rPr lang="en-US" altLang="ko-KR" dirty="0"/>
              <a:t>= 1em = 100%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19FCC-FA92-4880-85F8-BD90D047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크기</a:t>
            </a:r>
            <a:r>
              <a:rPr lang="en-US" altLang="ko-KR" dirty="0"/>
              <a:t>(Dimension)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D5169-3D90-498B-B891-4556EE858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height / width : </a:t>
            </a:r>
            <a:r>
              <a:rPr lang="ko-KR" altLang="en-US" dirty="0"/>
              <a:t>기본 </a:t>
            </a:r>
            <a:r>
              <a:rPr lang="ko-KR" altLang="en-US" dirty="0" err="1"/>
              <a:t>설정값은</a:t>
            </a:r>
            <a:r>
              <a:rPr lang="ko-KR" altLang="en-US" dirty="0"/>
              <a:t> </a:t>
            </a:r>
            <a:r>
              <a:rPr lang="en-US" altLang="ko-KR" dirty="0"/>
              <a:t>auto</a:t>
            </a:r>
          </a:p>
          <a:p>
            <a:r>
              <a:rPr lang="en-US" altLang="ko-KR" dirty="0"/>
              <a:t>max-width : </a:t>
            </a:r>
            <a:r>
              <a:rPr lang="ko-KR" altLang="en-US" dirty="0"/>
              <a:t>최대 너비</a:t>
            </a:r>
            <a:r>
              <a:rPr lang="en-US" altLang="ko-KR" dirty="0"/>
              <a:t> - </a:t>
            </a:r>
            <a:r>
              <a:rPr lang="ko-KR" altLang="en-US" dirty="0"/>
              <a:t>기본 </a:t>
            </a:r>
            <a:r>
              <a:rPr lang="ko-KR" altLang="en-US" dirty="0" err="1"/>
              <a:t>설정값</a:t>
            </a:r>
            <a:r>
              <a:rPr lang="ko-KR" altLang="en-US" dirty="0"/>
              <a:t> </a:t>
            </a:r>
            <a:r>
              <a:rPr lang="en-US" altLang="ko-KR" dirty="0"/>
              <a:t>:  none</a:t>
            </a:r>
          </a:p>
          <a:p>
            <a:r>
              <a:rPr lang="en-US" altLang="ko-KR" dirty="0"/>
              <a:t>min-width :</a:t>
            </a:r>
            <a:r>
              <a:rPr lang="ko-KR" altLang="en-US" dirty="0"/>
              <a:t>최소 너비</a:t>
            </a:r>
            <a:r>
              <a:rPr lang="en-US" altLang="ko-KR" dirty="0"/>
              <a:t> - </a:t>
            </a:r>
            <a:r>
              <a:rPr lang="ko-KR" altLang="en-US" dirty="0"/>
              <a:t>기본 </a:t>
            </a:r>
            <a:r>
              <a:rPr lang="ko-KR" altLang="en-US" dirty="0" err="1"/>
              <a:t>설정값</a:t>
            </a:r>
            <a:r>
              <a:rPr lang="ko-KR" altLang="en-US" dirty="0"/>
              <a:t> </a:t>
            </a:r>
            <a:r>
              <a:rPr lang="en-US" altLang="ko-KR" dirty="0"/>
              <a:t>:  0</a:t>
            </a:r>
          </a:p>
          <a:p>
            <a:r>
              <a:rPr lang="en-US" altLang="ko-KR" dirty="0"/>
              <a:t>max-height : </a:t>
            </a:r>
            <a:r>
              <a:rPr lang="ko-KR" altLang="en-US" dirty="0"/>
              <a:t>최대</a:t>
            </a:r>
            <a:r>
              <a:rPr lang="en-US" altLang="ko-KR" dirty="0"/>
              <a:t> </a:t>
            </a:r>
            <a:r>
              <a:rPr lang="ko-KR" altLang="en-US" dirty="0"/>
              <a:t>높이</a:t>
            </a:r>
            <a:r>
              <a:rPr lang="en-US" altLang="ko-KR" dirty="0"/>
              <a:t> - </a:t>
            </a:r>
            <a:r>
              <a:rPr lang="ko-KR" altLang="en-US" dirty="0"/>
              <a:t>기본 </a:t>
            </a:r>
            <a:r>
              <a:rPr lang="ko-KR" altLang="en-US" dirty="0" err="1"/>
              <a:t>설정값</a:t>
            </a:r>
            <a:r>
              <a:rPr lang="ko-KR" altLang="en-US" dirty="0"/>
              <a:t> </a:t>
            </a:r>
            <a:r>
              <a:rPr lang="en-US" altLang="ko-KR" dirty="0"/>
              <a:t>:  none</a:t>
            </a:r>
          </a:p>
          <a:p>
            <a:r>
              <a:rPr lang="en-US" altLang="ko-KR" dirty="0"/>
              <a:t>min-height : </a:t>
            </a:r>
            <a:r>
              <a:rPr lang="ko-KR" altLang="en-US" dirty="0"/>
              <a:t>최소</a:t>
            </a:r>
            <a:r>
              <a:rPr lang="en-US" altLang="ko-KR" dirty="0"/>
              <a:t> </a:t>
            </a:r>
            <a:r>
              <a:rPr lang="ko-KR" altLang="en-US" dirty="0"/>
              <a:t>높이</a:t>
            </a:r>
            <a:r>
              <a:rPr lang="en-US" altLang="ko-KR" dirty="0"/>
              <a:t> - </a:t>
            </a:r>
            <a:r>
              <a:rPr lang="ko-KR" altLang="en-US" dirty="0"/>
              <a:t>기본 </a:t>
            </a:r>
            <a:r>
              <a:rPr lang="ko-KR" altLang="en-US" dirty="0" err="1"/>
              <a:t>설정값</a:t>
            </a:r>
            <a:r>
              <a:rPr lang="ko-KR" altLang="en-US" dirty="0"/>
              <a:t> </a:t>
            </a:r>
            <a:r>
              <a:rPr lang="en-US" altLang="ko-KR" dirty="0"/>
              <a:t>:  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11B59-BD8B-4DAC-B2A4-0E2E9556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박스모델</a:t>
            </a:r>
            <a:r>
              <a:rPr lang="en-US" altLang="ko-KR" dirty="0"/>
              <a:t>(box model)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45D6A-DA85-4C86-A84F-F9090A87F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en-US" altLang="ko-KR" dirty="0"/>
              <a:t>HTML </a:t>
            </a:r>
            <a:r>
              <a:rPr lang="ko-KR" altLang="en-US" dirty="0"/>
              <a:t>요소는 박스</a:t>
            </a:r>
            <a:r>
              <a:rPr lang="en-US" altLang="ko-KR" dirty="0"/>
              <a:t>(box) </a:t>
            </a:r>
            <a:r>
              <a:rPr lang="ko-KR" altLang="en-US" dirty="0"/>
              <a:t>모양으로 구성</a:t>
            </a:r>
            <a:endParaRPr lang="en-US" altLang="ko-KR" dirty="0"/>
          </a:p>
          <a:p>
            <a:r>
              <a:rPr lang="ko-KR" altLang="en-US" dirty="0"/>
              <a:t>패딩</a:t>
            </a:r>
            <a:r>
              <a:rPr lang="en-US" altLang="ko-KR" dirty="0"/>
              <a:t>(padding)</a:t>
            </a:r>
            <a:br>
              <a:rPr lang="en-US" altLang="ko-KR" dirty="0"/>
            </a:br>
            <a:r>
              <a:rPr lang="ko-KR" altLang="en-US" dirty="0"/>
              <a:t>테두리</a:t>
            </a:r>
            <a:r>
              <a:rPr lang="en-US" altLang="ko-KR" dirty="0"/>
              <a:t>(border)</a:t>
            </a:r>
            <a:br>
              <a:rPr lang="en-US" altLang="ko-KR" dirty="0"/>
            </a:br>
            <a:r>
              <a:rPr lang="ko-KR" altLang="en-US" dirty="0"/>
              <a:t>마진</a:t>
            </a:r>
            <a:r>
              <a:rPr lang="en-US" altLang="ko-KR" dirty="0"/>
              <a:t>(margin) </a:t>
            </a:r>
            <a:br>
              <a:rPr lang="en-US" altLang="ko-KR" dirty="0"/>
            </a:br>
            <a:r>
              <a:rPr lang="en-US" altLang="ko-KR" dirty="0"/>
              <a:t>(content)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D59A02-F460-4C13-B6D7-A7B2EF2B1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950" y="2545415"/>
            <a:ext cx="4163006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9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9EB2D-7A15-46E5-94A5-5824393A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C133-536F-4B6D-9E66-CFAEB464E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는 </a:t>
            </a:r>
            <a:r>
              <a:rPr lang="en-US" altLang="ko-KR" dirty="0"/>
              <a:t>Cascading Style Sheets</a:t>
            </a:r>
            <a:r>
              <a:rPr lang="ko-KR" altLang="en-US" dirty="0"/>
              <a:t>의 약자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요소들이 각종 미디어에서 어떻게 보이는가를 정의하는 데 사용되는 스타일 시트 언어</a:t>
            </a:r>
            <a:endParaRPr lang="en-US" altLang="ko-KR" dirty="0"/>
          </a:p>
          <a:p>
            <a:r>
              <a:rPr lang="en-US" altLang="ko-KR" dirty="0"/>
              <a:t>HTML4 </a:t>
            </a:r>
            <a:r>
              <a:rPr lang="ko-KR" altLang="en-US" dirty="0"/>
              <a:t>부터는 이러한 모든 서식 설정을 </a:t>
            </a:r>
            <a:r>
              <a:rPr lang="en-US" altLang="ko-KR" dirty="0"/>
              <a:t>HTML </a:t>
            </a:r>
            <a:r>
              <a:rPr lang="ko-KR" altLang="en-US" dirty="0"/>
              <a:t>문서로부터 따로 분리하는 것이 가능</a:t>
            </a:r>
            <a:endParaRPr lang="en-US" altLang="ko-KR" dirty="0"/>
          </a:p>
          <a:p>
            <a:r>
              <a:rPr lang="ko-KR" altLang="en-US" dirty="0"/>
              <a:t>대부분의 웹 브라우저들은 모두 </a:t>
            </a:r>
            <a:r>
              <a:rPr lang="en-US" altLang="ko-KR" dirty="0"/>
              <a:t>CSS</a:t>
            </a:r>
            <a:r>
              <a:rPr lang="ko-KR" altLang="en-US" dirty="0"/>
              <a:t>를 지원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788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6B0BE-57AF-4336-B1FF-6DC946C1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패딩</a:t>
            </a:r>
            <a:r>
              <a:rPr lang="en-US" altLang="ko-KR" dirty="0"/>
              <a:t>(padding)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995E2-5B7B-4BA6-B88C-48E7552FF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</a:t>
            </a:r>
            <a:r>
              <a:rPr lang="en-US" altLang="ko-KR" dirty="0"/>
              <a:t>(content)</a:t>
            </a:r>
            <a:r>
              <a:rPr lang="ko-KR" altLang="en-US" dirty="0"/>
              <a:t>과 테두리</a:t>
            </a:r>
            <a:r>
              <a:rPr lang="en-US" altLang="ko-KR" dirty="0"/>
              <a:t>(border) </a:t>
            </a:r>
            <a:r>
              <a:rPr lang="ko-KR" altLang="en-US" dirty="0"/>
              <a:t>사이의 간격</a:t>
            </a:r>
            <a:endParaRPr lang="en-US" altLang="ko-KR" dirty="0"/>
          </a:p>
          <a:p>
            <a:r>
              <a:rPr lang="en-US" altLang="ko-KR" dirty="0"/>
              <a:t>background-color </a:t>
            </a:r>
            <a:r>
              <a:rPr lang="ko-KR" altLang="en-US" dirty="0"/>
              <a:t>속성으로 설정하는 배경색의 영향을 받음</a:t>
            </a:r>
            <a:endParaRPr lang="en-US" altLang="ko-KR" dirty="0"/>
          </a:p>
          <a:p>
            <a:r>
              <a:rPr lang="en-US" altLang="ko-KR" dirty="0"/>
              <a:t>CSS</a:t>
            </a:r>
            <a:r>
              <a:rPr lang="ko-KR" altLang="en-US" dirty="0"/>
              <a:t>를 사용하면 패딩 영역의 크기를 방향별로 따로 설정 가능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45564D-4D3D-45CB-8999-0A0C3E100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495" y="3429000"/>
            <a:ext cx="3210390" cy="295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8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5729D-931D-49BA-90EA-7E5C042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패딩</a:t>
            </a:r>
            <a:r>
              <a:rPr lang="en-US" altLang="ko-KR" dirty="0"/>
              <a:t>(padding)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171A3-10A7-4F67-9E2F-A32852117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padding-top</a:t>
            </a:r>
          </a:p>
          <a:p>
            <a:r>
              <a:rPr lang="en-US" altLang="ko-KR" dirty="0"/>
              <a:t>padding-right</a:t>
            </a:r>
          </a:p>
          <a:p>
            <a:r>
              <a:rPr lang="en-US" altLang="ko-KR" dirty="0"/>
              <a:t>padding-bottom</a:t>
            </a:r>
          </a:p>
          <a:p>
            <a:r>
              <a:rPr lang="en-US" altLang="ko-KR" dirty="0"/>
              <a:t>padding-left</a:t>
            </a:r>
          </a:p>
          <a:p>
            <a:endParaRPr lang="en-US" altLang="ko-KR" dirty="0"/>
          </a:p>
          <a:p>
            <a:r>
              <a:rPr lang="ko-KR" altLang="en-US" dirty="0"/>
              <a:t>축약표현 </a:t>
            </a:r>
            <a:r>
              <a:rPr lang="en-US" altLang="ko-KR" dirty="0"/>
              <a:t>top, right, bottom, left </a:t>
            </a:r>
            <a:r>
              <a:rPr lang="ko-KR" altLang="en-US" dirty="0"/>
              <a:t>순으로 설정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{ 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D2Coding"/>
              </a:rPr>
              <a:t>padding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D2Coding"/>
              </a:rPr>
              <a:t>20</a:t>
            </a:r>
            <a:r>
              <a:rPr lang="en-US" altLang="ko-KR" b="1" i="0" dirty="0">
                <a:solidFill>
                  <a:srgbClr val="794938"/>
                </a:solidFill>
                <a:effectLst/>
                <a:latin typeface="D2Coding"/>
              </a:rPr>
              <a:t>px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D2Coding"/>
              </a:rPr>
              <a:t>50</a:t>
            </a:r>
            <a:r>
              <a:rPr lang="en-US" altLang="ko-KR" b="1" i="0" dirty="0">
                <a:solidFill>
                  <a:srgbClr val="794938"/>
                </a:solidFill>
                <a:effectLst/>
                <a:latin typeface="D2Coding"/>
              </a:rPr>
              <a:t>px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D2Coding"/>
              </a:rPr>
              <a:t>30</a:t>
            </a:r>
            <a:r>
              <a:rPr lang="en-US" altLang="ko-KR" b="1" i="0" dirty="0">
                <a:solidFill>
                  <a:srgbClr val="794938"/>
                </a:solidFill>
                <a:effectLst/>
                <a:latin typeface="D2Coding"/>
              </a:rPr>
              <a:t>px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D2Coding"/>
              </a:rPr>
              <a:t>50</a:t>
            </a:r>
            <a:r>
              <a:rPr lang="en-US" altLang="ko-KR" b="1" i="0" dirty="0">
                <a:solidFill>
                  <a:srgbClr val="794938"/>
                </a:solidFill>
                <a:effectLst/>
                <a:latin typeface="D2Coding"/>
              </a:rPr>
              <a:t>px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8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C51A8-6DB2-4D47-BF94-54A9F18C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테두리</a:t>
            </a:r>
            <a:r>
              <a:rPr lang="en-US" altLang="ko-KR" dirty="0"/>
              <a:t> (border)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16E1D-1572-4FBD-9A2B-D6C9B67D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</a:t>
            </a:r>
            <a:r>
              <a:rPr lang="en-US" altLang="ko-KR" dirty="0"/>
              <a:t>(content)</a:t>
            </a:r>
            <a:r>
              <a:rPr lang="ko-KR" altLang="en-US" dirty="0"/>
              <a:t>과 패딩</a:t>
            </a:r>
            <a:r>
              <a:rPr lang="en-US" altLang="ko-KR" dirty="0"/>
              <a:t>(padding) </a:t>
            </a:r>
            <a:r>
              <a:rPr lang="ko-KR" altLang="en-US" dirty="0"/>
              <a:t>영역을 둘러싸는 테두리의 스타일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E4102F-C40F-444F-A23F-E116E1FCB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698" y="2893522"/>
            <a:ext cx="4134427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C51A8-6DB2-4D47-BF94-54A9F18C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테두리</a:t>
            </a:r>
            <a:r>
              <a:rPr lang="en-US" altLang="ko-KR" dirty="0"/>
              <a:t> (border) border-style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16E1D-1572-4FBD-9A2B-D6C9B67D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9692"/>
            <a:ext cx="8915400" cy="528212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dotted : </a:t>
            </a:r>
            <a:r>
              <a:rPr lang="ko-KR" altLang="en-US" dirty="0"/>
              <a:t>테두리를 점선으로 설정함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dashed : </a:t>
            </a:r>
            <a:r>
              <a:rPr lang="ko-KR" altLang="en-US" dirty="0"/>
              <a:t>테두리를 약간 긴 점선으로 설정함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solid : </a:t>
            </a:r>
            <a:r>
              <a:rPr lang="ko-KR" altLang="en-US" dirty="0"/>
              <a:t>테두리를 실선으로 설정함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double : </a:t>
            </a:r>
            <a:r>
              <a:rPr lang="ko-KR" altLang="en-US" dirty="0"/>
              <a:t>테두리를 이중 실선으로 설정함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groove : </a:t>
            </a:r>
            <a:r>
              <a:rPr lang="ko-KR" altLang="en-US" dirty="0"/>
              <a:t>테두리를 </a:t>
            </a:r>
            <a:r>
              <a:rPr lang="en-US" altLang="ko-KR" dirty="0"/>
              <a:t>3</a:t>
            </a:r>
            <a:r>
              <a:rPr lang="ko-KR" altLang="en-US" dirty="0"/>
              <a:t>차원인 입체적인 선으로 설정하며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			border-color </a:t>
            </a:r>
            <a:r>
              <a:rPr lang="ko-KR" altLang="en-US" dirty="0"/>
              <a:t>속성값에 영향을 받음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ridge : </a:t>
            </a:r>
            <a:r>
              <a:rPr lang="ko-KR" altLang="en-US" dirty="0"/>
              <a:t>테두리를 </a:t>
            </a:r>
            <a:r>
              <a:rPr lang="en-US" altLang="ko-KR" dirty="0"/>
              <a:t>3</a:t>
            </a:r>
            <a:r>
              <a:rPr lang="ko-KR" altLang="en-US" dirty="0"/>
              <a:t>차원인 능선효과가 있는 선으로 설정하며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			border-color </a:t>
            </a:r>
            <a:r>
              <a:rPr lang="ko-KR" altLang="en-US" dirty="0"/>
              <a:t>속성값에 영향을 받음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inset : </a:t>
            </a:r>
            <a:r>
              <a:rPr lang="ko-KR" altLang="en-US" dirty="0"/>
              <a:t>테두리를 </a:t>
            </a:r>
            <a:r>
              <a:rPr lang="en-US" altLang="ko-KR" dirty="0"/>
              <a:t>3</a:t>
            </a:r>
            <a:r>
              <a:rPr lang="ko-KR" altLang="en-US" dirty="0"/>
              <a:t>차원인 내지로 끼운 선으로 설정하며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			border-color </a:t>
            </a:r>
            <a:r>
              <a:rPr lang="ko-KR" altLang="en-US" dirty="0"/>
              <a:t>속성값에 영향을 받음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outset : </a:t>
            </a:r>
            <a:r>
              <a:rPr lang="ko-KR" altLang="en-US" dirty="0"/>
              <a:t>테두리를 </a:t>
            </a:r>
            <a:r>
              <a:rPr lang="en-US" altLang="ko-KR" dirty="0"/>
              <a:t>3</a:t>
            </a:r>
            <a:r>
              <a:rPr lang="ko-KR" altLang="en-US" dirty="0"/>
              <a:t>차원인 외지로 끼운 선으로 설정하며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			border-color </a:t>
            </a:r>
            <a:r>
              <a:rPr lang="ko-KR" altLang="en-US" dirty="0"/>
              <a:t>속성값에 영향을 받음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none : </a:t>
            </a:r>
            <a:r>
              <a:rPr lang="ko-KR" altLang="en-US" dirty="0"/>
              <a:t>테두리를 없앰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hidden : </a:t>
            </a:r>
            <a:r>
              <a:rPr lang="ko-KR" altLang="en-US" dirty="0"/>
              <a:t>테두리가 존재하기는 하지만 표현되지는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C51A8-6DB2-4D47-BF94-54A9F18C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테두리</a:t>
            </a:r>
            <a:r>
              <a:rPr lang="en-US" altLang="ko-KR" dirty="0"/>
              <a:t> (border)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16E1D-1572-4FBD-9A2B-D6C9B67D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border-width</a:t>
            </a:r>
          </a:p>
          <a:p>
            <a:r>
              <a:rPr lang="en-US" altLang="ko-KR" dirty="0"/>
              <a:t>border-color</a:t>
            </a:r>
            <a:br>
              <a:rPr lang="en-US" altLang="ko-KR" dirty="0"/>
            </a:br>
            <a:r>
              <a:rPr lang="ko-KR" altLang="en-US" dirty="0"/>
              <a:t>각 선마다 색 설정 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{ 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D2Coding"/>
              </a:rPr>
              <a:t>border-color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B4371F"/>
                </a:solidFill>
                <a:effectLst/>
                <a:latin typeface="D2Coding"/>
              </a:rPr>
              <a:t>red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B4371F"/>
                </a:solidFill>
                <a:effectLst/>
                <a:latin typeface="D2Coding"/>
              </a:rPr>
              <a:t>green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B4371F"/>
                </a:solidFill>
                <a:effectLst/>
                <a:latin typeface="D2Coding"/>
              </a:rPr>
              <a:t>blue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B4371F"/>
                </a:solidFill>
                <a:effectLst/>
                <a:latin typeface="D2Coding"/>
              </a:rPr>
              <a:t>maroon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 }</a:t>
            </a:r>
          </a:p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D2Coding"/>
              </a:rPr>
              <a:t>개별 설정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/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{ 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D2Coding"/>
              </a:rPr>
              <a:t>border</a:t>
            </a:r>
            <a:r>
              <a:rPr lang="en-US" altLang="ko-KR" b="1" i="0" dirty="0">
                <a:solidFill>
                  <a:srgbClr val="691C97"/>
                </a:solidFill>
                <a:effectLst/>
                <a:latin typeface="D2Coding"/>
              </a:rPr>
              <a:t>-top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D2Coding"/>
              </a:rPr>
              <a:t>-style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B4371F"/>
                </a:solidFill>
                <a:effectLst/>
                <a:latin typeface="D2Coding"/>
              </a:rPr>
              <a:t>dotted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 }</a:t>
            </a: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</a:rPr>
              <a:t>테두리 축약표현</a:t>
            </a:r>
            <a:r>
              <a:rPr lang="en-US" altLang="ko-KR" b="0" i="0" dirty="0">
                <a:solidFill>
                  <a:srgbClr val="575757"/>
                </a:solidFill>
                <a:effectLst/>
              </a:rPr>
              <a:t/>
            </a:r>
            <a:br>
              <a:rPr lang="en-US" altLang="ko-KR" b="0" i="0" dirty="0">
                <a:solidFill>
                  <a:srgbClr val="575757"/>
                </a:solidFill>
                <a:effectLst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{ 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D2Coding"/>
              </a:rPr>
              <a:t>border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D2Coding"/>
              </a:rPr>
              <a:t>3</a:t>
            </a:r>
            <a:r>
              <a:rPr lang="en-US" altLang="ko-KR" b="1" i="0" dirty="0">
                <a:solidFill>
                  <a:srgbClr val="794938"/>
                </a:solidFill>
                <a:effectLst/>
                <a:latin typeface="D2Coding"/>
              </a:rPr>
              <a:t>px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B4371F"/>
                </a:solidFill>
                <a:effectLst/>
                <a:latin typeface="D2Coding"/>
              </a:rPr>
              <a:t>solid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B4371F"/>
                </a:solidFill>
                <a:effectLst/>
                <a:latin typeface="D2Coding"/>
              </a:rPr>
              <a:t>teal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 }</a:t>
            </a:r>
            <a:endParaRPr lang="en-US" altLang="ko-KR" b="0" i="0" dirty="0">
              <a:solidFill>
                <a:srgbClr val="575757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68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1E62D-6381-44A1-BD94-B9BC37D8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마진</a:t>
            </a:r>
            <a:r>
              <a:rPr lang="en-US" altLang="ko-KR" dirty="0"/>
              <a:t>(Margin)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1D500-D525-4020-AED9-ABA2131F4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테두리</a:t>
            </a:r>
            <a:r>
              <a:rPr lang="en-US" altLang="ko-KR" dirty="0"/>
              <a:t>(border)</a:t>
            </a:r>
            <a:r>
              <a:rPr lang="ko-KR" altLang="en-US" dirty="0"/>
              <a:t>와 이웃하는 요소 사이의 간격인 마진 영역의 크기</a:t>
            </a:r>
            <a:endParaRPr lang="en-US" altLang="ko-KR" dirty="0"/>
          </a:p>
          <a:p>
            <a:r>
              <a:rPr lang="ko-KR" altLang="en-US" dirty="0"/>
              <a:t>배경색의 영향을 받지 않음</a:t>
            </a:r>
            <a:endParaRPr lang="en-US" altLang="ko-KR" dirty="0"/>
          </a:p>
          <a:p>
            <a:r>
              <a:rPr lang="ko-KR" altLang="en-US" dirty="0"/>
              <a:t>마진 영역의 크기를 방향별로 따로 설정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9DD242-FA0F-40AC-8302-01B3FBD61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943" y="2841127"/>
            <a:ext cx="4086795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6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FC78B-AFFC-4454-92E7-9FCF4127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마진</a:t>
            </a:r>
            <a:r>
              <a:rPr lang="en-US" altLang="ko-KR" dirty="0"/>
              <a:t>(Margin)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64704-DADF-4A4B-9D38-B6864547F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margin-top</a:t>
            </a:r>
          </a:p>
          <a:p>
            <a:r>
              <a:rPr lang="en-US" altLang="ko-KR" dirty="0"/>
              <a:t>margin-right</a:t>
            </a:r>
          </a:p>
          <a:p>
            <a:r>
              <a:rPr lang="en-US" altLang="ko-KR" dirty="0"/>
              <a:t>margin-bottom</a:t>
            </a:r>
          </a:p>
          <a:p>
            <a:r>
              <a:rPr lang="en-US" altLang="ko-KR" dirty="0"/>
              <a:t>margin-left</a:t>
            </a:r>
          </a:p>
          <a:p>
            <a:r>
              <a:rPr lang="ko-KR" altLang="en-US" dirty="0"/>
              <a:t>속성값 </a:t>
            </a:r>
            <a:r>
              <a:rPr lang="en-US" altLang="ko-KR" dirty="0"/>
              <a:t>: inherit - </a:t>
            </a:r>
            <a:r>
              <a:rPr lang="ko-KR" altLang="en-US" dirty="0"/>
              <a:t>부모</a:t>
            </a:r>
            <a:r>
              <a:rPr lang="en-US" altLang="ko-KR" dirty="0"/>
              <a:t>(parent) </a:t>
            </a:r>
            <a:r>
              <a:rPr lang="ko-KR" altLang="en-US" dirty="0"/>
              <a:t>요소의 </a:t>
            </a:r>
            <a:r>
              <a:rPr lang="en-US" altLang="ko-KR" dirty="0"/>
              <a:t>margin </a:t>
            </a:r>
            <a:r>
              <a:rPr lang="ko-KR" altLang="en-US" dirty="0"/>
              <a:t>속성값 </a:t>
            </a:r>
            <a:r>
              <a:rPr lang="ko-KR" altLang="en-US" dirty="0" err="1"/>
              <a:t>받아옴</a:t>
            </a:r>
            <a:endParaRPr lang="en-US" altLang="ko-KR" dirty="0"/>
          </a:p>
          <a:p>
            <a:r>
              <a:rPr lang="ko-KR" altLang="en-US" dirty="0"/>
              <a:t>마진 축약 표현  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{ 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D2Coding"/>
              </a:rPr>
              <a:t>margin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D2Coding"/>
              </a:rPr>
              <a:t>20</a:t>
            </a:r>
            <a:r>
              <a:rPr lang="en-US" altLang="ko-KR" b="1" i="0" dirty="0">
                <a:solidFill>
                  <a:srgbClr val="794938"/>
                </a:solidFill>
                <a:effectLst/>
                <a:latin typeface="D2Coding"/>
              </a:rPr>
              <a:t>px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D2Coding"/>
              </a:rPr>
              <a:t>50</a:t>
            </a:r>
            <a:r>
              <a:rPr lang="en-US" altLang="ko-KR" b="1" i="0" dirty="0">
                <a:solidFill>
                  <a:srgbClr val="794938"/>
                </a:solidFill>
                <a:effectLst/>
                <a:latin typeface="D2Coding"/>
              </a:rPr>
              <a:t>px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D2Coding"/>
              </a:rPr>
              <a:t>30</a:t>
            </a:r>
            <a:r>
              <a:rPr lang="en-US" altLang="ko-KR" b="1" i="0" dirty="0">
                <a:solidFill>
                  <a:srgbClr val="794938"/>
                </a:solidFill>
                <a:effectLst/>
                <a:latin typeface="D2Coding"/>
              </a:rPr>
              <a:t>px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1" i="0" dirty="0">
                <a:solidFill>
                  <a:srgbClr val="811F24"/>
                </a:solidFill>
                <a:effectLst/>
                <a:latin typeface="D2Coding"/>
              </a:rPr>
              <a:t>50</a:t>
            </a:r>
            <a:r>
              <a:rPr lang="en-US" altLang="ko-KR" b="1" i="0" dirty="0">
                <a:solidFill>
                  <a:srgbClr val="794938"/>
                </a:solidFill>
                <a:effectLst/>
                <a:latin typeface="D2Coding"/>
              </a:rPr>
              <a:t>px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 }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0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090CF-6B1C-45F5-B48C-20DB8D1C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마진</a:t>
            </a:r>
            <a:r>
              <a:rPr lang="en-US" altLang="ko-KR" dirty="0"/>
              <a:t>(Margin) - auto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1AAC6-B7E6-477E-9D42-70390B139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margin </a:t>
            </a:r>
            <a:r>
              <a:rPr lang="ko-KR" altLang="en-US" dirty="0"/>
              <a:t>속성값에 </a:t>
            </a:r>
            <a:r>
              <a:rPr lang="en-US" altLang="ko-KR" dirty="0"/>
              <a:t>auto</a:t>
            </a:r>
            <a:r>
              <a:rPr lang="ko-KR" altLang="en-US" dirty="0"/>
              <a:t>를 사용하는 이유</a:t>
            </a:r>
          </a:p>
          <a:p>
            <a:r>
              <a:rPr lang="en-US" altLang="ko-KR" dirty="0"/>
              <a:t>margin </a:t>
            </a:r>
            <a:r>
              <a:rPr lang="ko-KR" altLang="en-US" dirty="0"/>
              <a:t>속성값을 </a:t>
            </a:r>
            <a:r>
              <a:rPr lang="en-US" altLang="ko-KR" dirty="0"/>
              <a:t>auto</a:t>
            </a:r>
            <a:r>
              <a:rPr lang="ko-KR" altLang="en-US" dirty="0"/>
              <a:t>로 설정 </a:t>
            </a:r>
            <a:r>
              <a:rPr lang="en-US" altLang="ko-KR" dirty="0"/>
              <a:t>: </a:t>
            </a:r>
            <a:r>
              <a:rPr lang="ko-KR" altLang="en-US" dirty="0"/>
              <a:t>웹 브라우저가 수평 방향 마진</a:t>
            </a:r>
            <a:r>
              <a:rPr lang="en-US" altLang="ko-KR" dirty="0"/>
              <a:t>(margin) </a:t>
            </a:r>
            <a:r>
              <a:rPr lang="ko-KR" altLang="en-US" dirty="0"/>
              <a:t>값을 자동으로 </a:t>
            </a:r>
            <a:r>
              <a:rPr lang="ko-KR" altLang="en-US" dirty="0" err="1"/>
              <a:t>설정합</a:t>
            </a:r>
            <a:endParaRPr lang="ko-KR" altLang="en-US" dirty="0"/>
          </a:p>
          <a:p>
            <a:r>
              <a:rPr lang="ko-KR" altLang="en-US" dirty="0"/>
              <a:t>해당 </a:t>
            </a:r>
            <a:r>
              <a:rPr lang="en-US" altLang="ko-KR" dirty="0"/>
              <a:t>HTML </a:t>
            </a:r>
            <a:r>
              <a:rPr lang="ko-KR" altLang="en-US" dirty="0"/>
              <a:t>요소의 왼쪽과 오른쪽 마진을 자동으로 설정</a:t>
            </a:r>
          </a:p>
          <a:p>
            <a:r>
              <a:rPr lang="ko-KR" altLang="en-US" dirty="0"/>
              <a:t>부모</a:t>
            </a:r>
            <a:r>
              <a:rPr lang="en-US" altLang="ko-KR" dirty="0"/>
              <a:t>(parent) </a:t>
            </a:r>
            <a:r>
              <a:rPr lang="ko-KR" altLang="en-US" dirty="0"/>
              <a:t>요소의 정중앙에 위치</a:t>
            </a:r>
          </a:p>
        </p:txBody>
      </p:sp>
    </p:spTree>
    <p:extLst>
      <p:ext uri="{BB962C8B-B14F-4D97-AF65-F5344CB8AC3E}">
        <p14:creationId xmlns:p14="http://schemas.microsoft.com/office/powerpoint/2010/main" val="42100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C04AC-0C4A-4C7A-998F-A91395ED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요소의 높이와 너비 구하기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092C3D-6307-4CF1-BF73-BAD670D51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919" y="1496439"/>
            <a:ext cx="4601217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69284-E6E1-4A2F-9FDC-E117FA98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아웃라인</a:t>
            </a:r>
            <a:r>
              <a:rPr lang="en-US" altLang="ko-KR" dirty="0"/>
              <a:t>(Outline)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48DAF-426B-4788-8819-74F48EF36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요소의 가장 바깥 부분을 둘러싸고 있는 아웃라인 부분의 스타일</a:t>
            </a:r>
          </a:p>
          <a:p>
            <a:r>
              <a:rPr lang="en-US" altLang="ko-KR" dirty="0"/>
              <a:t>border </a:t>
            </a:r>
            <a:r>
              <a:rPr lang="ko-KR" altLang="en-US" dirty="0"/>
              <a:t>속성과 마찬가지로 </a:t>
            </a:r>
            <a:r>
              <a:rPr lang="en-US" altLang="ko-KR" dirty="0"/>
              <a:t>style, width, color </a:t>
            </a:r>
            <a:r>
              <a:rPr lang="ko-KR" altLang="en-US" dirty="0"/>
              <a:t>속성</a:t>
            </a:r>
          </a:p>
          <a:p>
            <a:endParaRPr lang="ko-KR" altLang="en-US" dirty="0"/>
          </a:p>
          <a:p>
            <a:r>
              <a:rPr lang="en-US" altLang="ko-KR" dirty="0"/>
              <a:t>HTML </a:t>
            </a:r>
            <a:r>
              <a:rPr lang="ko-KR" altLang="en-US" dirty="0"/>
              <a:t>요소의 전체 크기에는 포함 되지 않음</a:t>
            </a:r>
          </a:p>
          <a:p>
            <a:r>
              <a:rPr lang="en-US" altLang="ko-KR" dirty="0"/>
              <a:t>HTML </a:t>
            </a:r>
            <a:r>
              <a:rPr lang="ko-KR" altLang="en-US" dirty="0"/>
              <a:t>요소의 높이나 너비는 </a:t>
            </a:r>
            <a:r>
              <a:rPr lang="en-US" altLang="ko-KR" dirty="0"/>
              <a:t>outline</a:t>
            </a:r>
            <a:r>
              <a:rPr lang="ko-KR" altLang="en-US" dirty="0"/>
              <a:t>의 두께에 전혀 영향을 받지 않음</a:t>
            </a:r>
          </a:p>
        </p:txBody>
      </p:sp>
    </p:spTree>
    <p:extLst>
      <p:ext uri="{BB962C8B-B14F-4D97-AF65-F5344CB8AC3E}">
        <p14:creationId xmlns:p14="http://schemas.microsoft.com/office/powerpoint/2010/main" val="42158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0FC92-D3AA-431B-A7B5-1CC41A79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를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70AD6-E863-4BD7-A806-771968F0D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만으로 웹 페이지를 제작할 경우 </a:t>
            </a:r>
            <a:r>
              <a:rPr lang="en-US" altLang="ko-KR" dirty="0"/>
              <a:t>HTML </a:t>
            </a:r>
            <a:r>
              <a:rPr lang="ko-KR" altLang="en-US" dirty="0"/>
              <a:t>요소의 세부 스타일을 일일이 따로 지정해주어야 하는 번거로움</a:t>
            </a:r>
            <a:endParaRPr lang="en-US" altLang="ko-KR" dirty="0"/>
          </a:p>
          <a:p>
            <a:r>
              <a:rPr lang="ko-KR" altLang="en-US" dirty="0"/>
              <a:t>매우 많은 시간이 걸리며</a:t>
            </a:r>
            <a:r>
              <a:rPr lang="en-US" altLang="ko-KR" dirty="0"/>
              <a:t>, </a:t>
            </a:r>
            <a:r>
              <a:rPr lang="ko-KR" altLang="en-US" dirty="0"/>
              <a:t>완성한 후에도 스타일의 변경 및 유지 보수가 매우 힘듦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CSS</a:t>
            </a:r>
            <a:r>
              <a:rPr lang="ko-KR" altLang="en-US" dirty="0"/>
              <a:t>는 웹 페이지의 스타일을 별도의 파일로 저장할 수 있게 해주므로 사이트의 전체 스타일을 손쉽게 제어</a:t>
            </a:r>
            <a:endParaRPr lang="en-US" altLang="ko-KR" dirty="0"/>
          </a:p>
          <a:p>
            <a:r>
              <a:rPr lang="ko-KR" altLang="en-US" dirty="0"/>
              <a:t>웹 사이트의 스타일을 일관성 있게 유지할 수 있게 해주며</a:t>
            </a:r>
            <a:r>
              <a:rPr lang="en-US" altLang="ko-KR" dirty="0"/>
              <a:t>, </a:t>
            </a:r>
            <a:r>
              <a:rPr lang="ko-KR" altLang="en-US" dirty="0"/>
              <a:t>그에 따른 유지 보수 또한 </a:t>
            </a:r>
            <a:r>
              <a:rPr lang="ko-KR" altLang="en-US" dirty="0" err="1"/>
              <a:t>쉬워짐</a:t>
            </a:r>
            <a:endParaRPr lang="en-US" altLang="ko-KR" dirty="0"/>
          </a:p>
          <a:p>
            <a:r>
              <a:rPr lang="ko-KR" altLang="en-US" dirty="0"/>
              <a:t>확장자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014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C97F9-180F-4F35-A6A0-B93A6F2A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아웃라인</a:t>
            </a:r>
            <a:r>
              <a:rPr lang="en-US" altLang="ko-KR" dirty="0"/>
              <a:t>(Outline)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F5A53-44B7-4883-94DC-9310D4745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outline-style</a:t>
            </a:r>
            <a:r>
              <a:rPr lang="ko-KR" altLang="en-US" dirty="0"/>
              <a:t> </a:t>
            </a:r>
            <a:r>
              <a:rPr lang="en-US" altLang="ko-KR" dirty="0"/>
              <a:t>: border </a:t>
            </a:r>
            <a:r>
              <a:rPr lang="ko-KR" altLang="en-US" dirty="0"/>
              <a:t>모양과 동일</a:t>
            </a:r>
            <a:endParaRPr lang="en-US" altLang="ko-KR" dirty="0"/>
          </a:p>
          <a:p>
            <a:r>
              <a:rPr lang="en-US" altLang="ko-KR" dirty="0"/>
              <a:t>outline-width : </a:t>
            </a:r>
            <a:r>
              <a:rPr lang="ko-KR" altLang="en-US" dirty="0"/>
              <a:t>아웃라인</a:t>
            </a:r>
            <a:r>
              <a:rPr lang="en-US" altLang="ko-KR" dirty="0"/>
              <a:t>(outline)</a:t>
            </a:r>
            <a:r>
              <a:rPr lang="ko-KR" altLang="en-US" dirty="0"/>
              <a:t>의 너비를 설정함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outline-color : </a:t>
            </a:r>
            <a:r>
              <a:rPr lang="ko-KR" altLang="en-US" dirty="0"/>
              <a:t>아웃라인</a:t>
            </a:r>
            <a:r>
              <a:rPr lang="en-US" altLang="ko-KR" dirty="0"/>
              <a:t>(outline)</a:t>
            </a:r>
            <a:r>
              <a:rPr lang="ko-KR" altLang="en-US" dirty="0"/>
              <a:t>의 색상을 설정함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outline-offset : </a:t>
            </a:r>
            <a:r>
              <a:rPr lang="ko-KR" altLang="en-US" dirty="0"/>
              <a:t>테두리</a:t>
            </a:r>
            <a:r>
              <a:rPr lang="en-US" altLang="ko-KR" dirty="0"/>
              <a:t>(border)</a:t>
            </a:r>
            <a:r>
              <a:rPr lang="ko-KR" altLang="en-US" dirty="0"/>
              <a:t>와 아웃라인</a:t>
            </a:r>
            <a:r>
              <a:rPr lang="en-US" altLang="ko-KR" dirty="0"/>
              <a:t>(outline) </a:t>
            </a:r>
            <a:r>
              <a:rPr lang="ko-KR" altLang="en-US" dirty="0"/>
              <a:t>사이의 여백을 설정함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아웃라인 축약 표현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{ outline: 3px solid teal; 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8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136C7-D13D-4A58-A4F2-A9762314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박스모델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B6FB1-766F-487B-B685-0F1B5165C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37" y="2133600"/>
            <a:ext cx="8915400" cy="3777622"/>
          </a:xfrm>
        </p:spPr>
        <p:txBody>
          <a:bodyPr/>
          <a:lstStyle/>
          <a:p>
            <a:r>
              <a:rPr lang="en-US" altLang="ko-KR" dirty="0"/>
              <a:t>&lt;h1&gt;</a:t>
            </a:r>
            <a:r>
              <a:rPr lang="ko-KR" altLang="en-US" dirty="0"/>
              <a:t>과 </a:t>
            </a:r>
            <a:r>
              <a:rPr lang="en-US" altLang="ko-KR" dirty="0"/>
              <a:t>&lt;div&gt; 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padding </a:t>
            </a:r>
            <a:r>
              <a:rPr lang="ko-KR" altLang="en-US" dirty="0"/>
              <a:t>값을 주어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아래와 </a:t>
            </a:r>
            <a:r>
              <a:rPr lang="ko-KR" altLang="en-US" dirty="0"/>
              <a:t>같이 만드세요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7517C1-13EA-4320-9E7E-196673861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849" y="1113208"/>
            <a:ext cx="7977270" cy="551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190EF-5C99-4E57-8C62-D557D3B2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박스모델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F6ABE-3901-4119-9A77-FCB39C2F3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 실습</a:t>
            </a:r>
            <a:r>
              <a:rPr lang="en-US" altLang="ko-KR" dirty="0"/>
              <a:t>2</a:t>
            </a:r>
            <a:r>
              <a:rPr lang="ko-KR" altLang="en-US" dirty="0"/>
              <a:t>의 내용에 </a:t>
            </a:r>
            <a:r>
              <a:rPr lang="en-US" altLang="ko-KR" dirty="0"/>
              <a:t>padding</a:t>
            </a:r>
            <a:r>
              <a:rPr lang="ko-KR" altLang="en-US" dirty="0"/>
              <a:t>과 </a:t>
            </a:r>
            <a:r>
              <a:rPr lang="en-US" altLang="ko-KR" dirty="0"/>
              <a:t>margin</a:t>
            </a:r>
            <a:r>
              <a:rPr lang="ko-KR" altLang="en-US" dirty="0"/>
              <a:t>을 추가하여 수정하세요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5A2E84-2AE0-4690-948D-13CC95D46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335" y="2905086"/>
            <a:ext cx="6382641" cy="2648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372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123E8-6E40-498F-AFBB-99295AD5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종합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A2B19-7923-482C-8897-532A7364F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/>
              <a:t>링크에 패딩과 </a:t>
            </a:r>
            <a:r>
              <a:rPr lang="en-US" altLang="ko-KR" dirty="0"/>
              <a:t>hover</a:t>
            </a:r>
            <a:r>
              <a:rPr lang="ko-KR" altLang="en-US" dirty="0"/>
              <a:t>을 이용하여 마우스를 위로 올렸을 때 배경색을 바꾸세요</a:t>
            </a:r>
            <a:r>
              <a:rPr lang="en-US" altLang="ko-KR" dirty="0"/>
              <a:t>. </a:t>
            </a:r>
            <a:r>
              <a:rPr lang="ko-KR" altLang="en-US" dirty="0"/>
              <a:t>색상은 같지 않아도 됩니다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border-radius : 20px 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281F83-D870-497B-A229-D82CD2183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118" y="3429000"/>
            <a:ext cx="4648849" cy="1295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57D296-4ACA-438B-A8D0-169218EE9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868" y="4724581"/>
            <a:ext cx="479174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0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5C95F-DB1E-4CF3-B1CF-8C5AFC4C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버전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0182E-75AB-4B14-8D53-591E0D877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1996</a:t>
            </a:r>
            <a:r>
              <a:rPr lang="ko-KR" altLang="en-US" dirty="0"/>
              <a:t>년 </a:t>
            </a:r>
            <a:r>
              <a:rPr lang="en-US" altLang="ko-KR" dirty="0"/>
              <a:t>:</a:t>
            </a:r>
            <a:r>
              <a:rPr lang="ko-KR" altLang="en-US" dirty="0"/>
              <a:t> 최초의 </a:t>
            </a:r>
            <a:r>
              <a:rPr lang="en-US" altLang="ko-KR" dirty="0"/>
              <a:t>CSS1</a:t>
            </a:r>
            <a:r>
              <a:rPr lang="ko-KR" altLang="en-US" dirty="0"/>
              <a:t>이 </a:t>
            </a:r>
            <a:r>
              <a:rPr lang="en-US" altLang="ko-KR" dirty="0"/>
              <a:t>W3C </a:t>
            </a:r>
            <a:r>
              <a:rPr lang="ko-KR" altLang="en-US" dirty="0"/>
              <a:t>표준 권고안으로 제정</a:t>
            </a:r>
            <a:endParaRPr lang="en-US" altLang="ko-KR" dirty="0"/>
          </a:p>
          <a:p>
            <a:r>
              <a:rPr lang="en-US" altLang="ko-KR" dirty="0"/>
              <a:t>1998</a:t>
            </a:r>
            <a:r>
              <a:rPr lang="ko-KR" altLang="en-US" dirty="0"/>
              <a:t>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CSS2</a:t>
            </a:r>
            <a:r>
              <a:rPr lang="ko-KR" altLang="en-US" dirty="0"/>
              <a:t>가 발표</a:t>
            </a:r>
            <a:endParaRPr lang="en-US" altLang="ko-KR" dirty="0"/>
          </a:p>
          <a:p>
            <a:r>
              <a:rPr lang="en-US" altLang="ko-KR" dirty="0"/>
              <a:t> 2005</a:t>
            </a:r>
            <a:r>
              <a:rPr lang="ko-KR" altLang="en-US" dirty="0"/>
              <a:t>년부터 현재</a:t>
            </a:r>
            <a:r>
              <a:rPr lang="en-US" altLang="ko-KR" dirty="0"/>
              <a:t> :</a:t>
            </a:r>
            <a:r>
              <a:rPr lang="ko-KR" altLang="en-US" dirty="0"/>
              <a:t> </a:t>
            </a:r>
            <a:r>
              <a:rPr lang="en-US" altLang="ko-KR" dirty="0"/>
              <a:t>CSS3</a:t>
            </a:r>
          </a:p>
          <a:p>
            <a:r>
              <a:rPr lang="en-US" altLang="ko-KR" dirty="0"/>
              <a:t>CSS</a:t>
            </a:r>
            <a:r>
              <a:rPr lang="ko-KR" altLang="en-US" dirty="0"/>
              <a:t>는 현재 모듈</a:t>
            </a:r>
            <a:r>
              <a:rPr lang="en-US" altLang="ko-KR" dirty="0"/>
              <a:t>(module)</a:t>
            </a:r>
            <a:r>
              <a:rPr lang="ko-KR" altLang="en-US" dirty="0"/>
              <a:t>별로 개발</a:t>
            </a:r>
            <a:r>
              <a:rPr lang="en-US" altLang="ko-KR" dirty="0"/>
              <a:t>, </a:t>
            </a:r>
            <a:r>
              <a:rPr lang="ko-KR" altLang="en-US" dirty="0"/>
              <a:t>브라우저 공급자가 지원할 모듈을 자유롭게 선택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10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69A3A-48AA-4836-A9C5-34CF95B5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문법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EC6742-DBF5-4F75-AB13-0EE4ACE39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454" y="1905000"/>
            <a:ext cx="7294490" cy="197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7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6B682-7D77-41B0-BA0E-879167CE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CC5B1-8524-4692-9A00-05F614055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요소 </a:t>
            </a:r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r>
              <a:rPr lang="en-US" altLang="ko-KR" dirty="0"/>
              <a:t>: h1, h2</a:t>
            </a:r>
            <a:endParaRPr lang="ko-KR" altLang="en-US" dirty="0"/>
          </a:p>
          <a:p>
            <a:r>
              <a:rPr lang="ko-KR" altLang="en-US" dirty="0"/>
              <a:t>아이디</a:t>
            </a:r>
            <a:r>
              <a:rPr lang="en-US" altLang="ko-KR" dirty="0"/>
              <a:t>(id) </a:t>
            </a:r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r>
              <a:rPr lang="en-US" altLang="ko-KR" dirty="0"/>
              <a:t>: #heading</a:t>
            </a:r>
            <a:endParaRPr lang="ko-KR" altLang="en-US" dirty="0"/>
          </a:p>
          <a:p>
            <a:r>
              <a:rPr lang="ko-KR" altLang="en-US" dirty="0"/>
              <a:t>클래스</a:t>
            </a:r>
            <a:r>
              <a:rPr lang="en-US" altLang="ko-KR" dirty="0"/>
              <a:t>(class) </a:t>
            </a:r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r>
              <a:rPr lang="en-US" altLang="ko-KR" dirty="0"/>
              <a:t>: .</a:t>
            </a:r>
            <a:r>
              <a:rPr lang="en-US" altLang="ko-KR" dirty="0" err="1"/>
              <a:t>m_box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그룹</a:t>
            </a:r>
            <a:r>
              <a:rPr lang="en-US" altLang="ko-KR" dirty="0"/>
              <a:t>(group) </a:t>
            </a:r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m_box</a:t>
            </a:r>
            <a:r>
              <a:rPr lang="en-US" altLang="ko-KR" dirty="0"/>
              <a:t> .</a:t>
            </a:r>
            <a:r>
              <a:rPr lang="en-US" altLang="ko-KR" dirty="0" err="1"/>
              <a:t>m_name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63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A95D8-9B1F-41D0-BBDA-A6ED65F8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주석</a:t>
            </a:r>
            <a:r>
              <a:rPr lang="en-US" altLang="ko-KR" dirty="0"/>
              <a:t>(comments)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4317E-36DE-470F-ACE4-201708455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1" dirty="0">
                <a:solidFill>
                  <a:srgbClr val="5A525F"/>
                </a:solidFill>
                <a:effectLst/>
                <a:latin typeface="Nanum Gothic Coding"/>
              </a:rPr>
              <a:t>/* </a:t>
            </a:r>
            <a:r>
              <a:rPr lang="ko-KR" altLang="en-US" b="0" i="1" dirty="0">
                <a:solidFill>
                  <a:srgbClr val="5A525F"/>
                </a:solidFill>
                <a:effectLst/>
                <a:latin typeface="Nanum Gothic Coding"/>
              </a:rPr>
              <a:t>주석내용 *</a:t>
            </a:r>
            <a:r>
              <a:rPr lang="en-US" altLang="ko-KR" b="0" i="1" dirty="0">
                <a:solidFill>
                  <a:srgbClr val="5A525F"/>
                </a:solidFill>
                <a:effectLst/>
                <a:latin typeface="Nanum Gothic Coding"/>
              </a:rPr>
              <a:t>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51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97293-D4E3-4CC8-ABC9-0731A3D1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F5E5B-10D8-4318-A2A1-BE7B0684D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인라인 스타일</a:t>
            </a:r>
            <a:r>
              <a:rPr lang="en-US" altLang="ko-KR" dirty="0"/>
              <a:t>(Inline style)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&lt;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D2Coding"/>
              </a:rPr>
              <a:t>h2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D2Coding"/>
              </a:rPr>
              <a:t>style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=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</a:t>
            </a:r>
            <a:r>
              <a:rPr lang="en-US" altLang="ko-KR" b="0" i="0" dirty="0" err="1">
                <a:solidFill>
                  <a:srgbClr val="0B6125"/>
                </a:solidFill>
                <a:effectLst/>
                <a:latin typeface="D2Coding"/>
              </a:rPr>
              <a:t>color:green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; </a:t>
            </a:r>
            <a:r>
              <a:rPr lang="en-US" altLang="ko-KR" b="0" i="0" dirty="0" err="1">
                <a:solidFill>
                  <a:srgbClr val="0B6125"/>
                </a:solidFill>
                <a:effectLst/>
                <a:latin typeface="D2Coding"/>
              </a:rPr>
              <a:t>text-decoration:underline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&gt;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내부 스타일 시트</a:t>
            </a:r>
            <a:r>
              <a:rPr lang="en-US" altLang="ko-KR" dirty="0"/>
              <a:t>(Internal style sheet)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BF4F24"/>
                </a:solidFill>
                <a:effectLst/>
                <a:latin typeface="D2Coding"/>
              </a:rPr>
              <a:t>body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{ </a:t>
            </a:r>
            <a:r>
              <a:rPr lang="en-US" altLang="ko-KR" b="0" i="0" dirty="0">
                <a:solidFill>
                  <a:srgbClr val="691C97"/>
                </a:solidFill>
                <a:effectLst/>
                <a:latin typeface="D2Coding"/>
              </a:rPr>
              <a:t>background-color</a:t>
            </a:r>
            <a:r>
              <a:rPr lang="en-US" altLang="ko-KR" b="0" i="0" dirty="0">
                <a:solidFill>
                  <a:srgbClr val="794938"/>
                </a:solidFill>
                <a:effectLst/>
                <a:latin typeface="D2Coding"/>
              </a:rPr>
              <a:t>: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 err="1">
                <a:solidFill>
                  <a:srgbClr val="B52A1D"/>
                </a:solidFill>
                <a:effectLst/>
                <a:latin typeface="D2Coding"/>
              </a:rPr>
              <a:t>lightyellow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; }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외부 스타일 시트</a:t>
            </a:r>
            <a:r>
              <a:rPr lang="en-US" altLang="ko-KR" dirty="0"/>
              <a:t>(External style sheet)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&lt;</a:t>
            </a:r>
            <a:r>
              <a:rPr lang="en-US" altLang="ko-KR" b="0" i="0" dirty="0">
                <a:solidFill>
                  <a:srgbClr val="BF4F24"/>
                </a:solidFill>
                <a:effectLst/>
                <a:latin typeface="D2Coding"/>
              </a:rPr>
              <a:t>link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 err="1">
                <a:solidFill>
                  <a:srgbClr val="BF4F24"/>
                </a:solidFill>
                <a:effectLst/>
                <a:latin typeface="D2Coding"/>
              </a:rPr>
              <a:t>rel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=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"stylesheet"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 err="1">
                <a:solidFill>
                  <a:srgbClr val="BF4F24"/>
                </a:solidFill>
                <a:effectLst/>
                <a:latin typeface="D2Coding"/>
              </a:rPr>
              <a:t>href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=</a:t>
            </a:r>
            <a:r>
              <a:rPr lang="en-US" altLang="ko-KR" b="0" i="0" dirty="0">
                <a:solidFill>
                  <a:srgbClr val="0B6125"/>
                </a:solidFill>
                <a:effectLst/>
                <a:latin typeface="D2Coding"/>
              </a:rPr>
              <a:t>"/examples/media/expand_style.css"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&gt;</a:t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.</a:t>
            </a:r>
            <a:r>
              <a:rPr lang="en-US" altLang="ko-KR" b="0" i="0" dirty="0" err="1">
                <a:solidFill>
                  <a:srgbClr val="575757"/>
                </a:solidFill>
                <a:effectLst/>
                <a:latin typeface="D2Coding"/>
              </a:rPr>
              <a:t>css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D2Coding"/>
              </a:rPr>
              <a:t>확장자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/>
            </a:r>
            <a:b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</a:b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&lt;head&gt;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D2Coding"/>
              </a:rPr>
              <a:t>태그에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&lt;link&gt;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D2Coding"/>
              </a:rPr>
              <a:t>태그를 사용하여 외부 스타일 시트를 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358905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2458</TotalTime>
  <Words>1330</Words>
  <Application>Microsoft Office PowerPoint</Application>
  <PresentationFormat>와이드스크린</PresentationFormat>
  <Paragraphs>233</Paragraphs>
  <Slides>44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7" baseType="lpstr">
      <vt:lpstr>D2Coding</vt:lpstr>
      <vt:lpstr>HY견고딕</vt:lpstr>
      <vt:lpstr>HY그래픽</vt:lpstr>
      <vt:lpstr>HY중고딕</vt:lpstr>
      <vt:lpstr>Microsoft GothicNeo</vt:lpstr>
      <vt:lpstr>Microsoft GothicNeo Light</vt:lpstr>
      <vt:lpstr>Nanum Gothic Coding</vt:lpstr>
      <vt:lpstr>notokr</vt:lpstr>
      <vt:lpstr>맑은 고딕</vt:lpstr>
      <vt:lpstr>Arial</vt:lpstr>
      <vt:lpstr>Century Gothic</vt:lpstr>
      <vt:lpstr>Wingdings 3</vt:lpstr>
      <vt:lpstr>줄기</vt:lpstr>
      <vt:lpstr>CSS 1</vt:lpstr>
      <vt:lpstr>오늘 배울 내용</vt:lpstr>
      <vt:lpstr>CSS란?</vt:lpstr>
      <vt:lpstr>CSS를 사용하는 이유</vt:lpstr>
      <vt:lpstr>CSS 버전</vt:lpstr>
      <vt:lpstr>CSS 문법</vt:lpstr>
      <vt:lpstr>CSS 선택자</vt:lpstr>
      <vt:lpstr>CSS 주석(comments)</vt:lpstr>
      <vt:lpstr>CSS 적용</vt:lpstr>
      <vt:lpstr>CSS 기본 속성</vt:lpstr>
      <vt:lpstr>색</vt:lpstr>
      <vt:lpstr>배경</vt:lpstr>
      <vt:lpstr>텍스트</vt:lpstr>
      <vt:lpstr>글꼴(font)</vt:lpstr>
      <vt:lpstr>글꼴(font)</vt:lpstr>
      <vt:lpstr>글꼴(font)</vt:lpstr>
      <vt:lpstr>글꼴(font)</vt:lpstr>
      <vt:lpstr>링크</vt:lpstr>
      <vt:lpstr>링크</vt:lpstr>
      <vt:lpstr>링크</vt:lpstr>
      <vt:lpstr>리스트</vt:lpstr>
      <vt:lpstr>테이블</vt:lpstr>
      <vt:lpstr>이미지 스프라이트(Image Sprite)</vt:lpstr>
      <vt:lpstr>CSS 기본 속성 실습  1</vt:lpstr>
      <vt:lpstr>CSS 기본 속성 실습  2</vt:lpstr>
      <vt:lpstr>CSS 박스 모델</vt:lpstr>
      <vt:lpstr>크기단위</vt:lpstr>
      <vt:lpstr>크기(Dimension)</vt:lpstr>
      <vt:lpstr>박스모델(box model)</vt:lpstr>
      <vt:lpstr>패딩(padding)</vt:lpstr>
      <vt:lpstr>패딩(padding)</vt:lpstr>
      <vt:lpstr>테두리 (border)</vt:lpstr>
      <vt:lpstr>테두리 (border) border-style</vt:lpstr>
      <vt:lpstr>테두리 (border)</vt:lpstr>
      <vt:lpstr>마진(Margin)</vt:lpstr>
      <vt:lpstr>마진(Margin)</vt:lpstr>
      <vt:lpstr>마진(Margin) - auto</vt:lpstr>
      <vt:lpstr>HTML 요소의 높이와 너비 구하기</vt:lpstr>
      <vt:lpstr>아웃라인(Outline)</vt:lpstr>
      <vt:lpstr>아웃라인(Outline)</vt:lpstr>
      <vt:lpstr>CSS 박스모델 실습 1</vt:lpstr>
      <vt:lpstr>CSS 박스모델 실습 2</vt:lpstr>
      <vt:lpstr>종합 실습 1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Green</cp:lastModifiedBy>
  <cp:revision>25</cp:revision>
  <dcterms:created xsi:type="dcterms:W3CDTF">2022-01-26T22:21:15Z</dcterms:created>
  <dcterms:modified xsi:type="dcterms:W3CDTF">2022-02-09T06:50:55Z</dcterms:modified>
</cp:coreProperties>
</file>