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1" r:id="rId4"/>
    <p:sldId id="284" r:id="rId5"/>
    <p:sldId id="285" r:id="rId6"/>
    <p:sldId id="282" r:id="rId7"/>
    <p:sldId id="286" r:id="rId8"/>
    <p:sldId id="283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5652" autoAdjust="0"/>
  </p:normalViewPr>
  <p:slideViewPr>
    <p:cSldViewPr snapToGrid="0">
      <p:cViewPr varScale="1">
        <p:scale>
          <a:sx n="56" d="100"/>
          <a:sy n="56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4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6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①② 사용자가 웹 브라우저를 통해 찾고 싶은 웹 페이지의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URL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주소를 입력함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③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사용자가 입력한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URL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주소 중에서 도메인 네임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(domain name)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부분을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DNS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서버에서 검색함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④ DNS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서버에서 해당 도메인 네임에 해당하는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IP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주소를 찾아 사용자가 입력한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URL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정보와 함께 전달함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⑤⑥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페이지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URL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정보와 전달받은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IP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주소는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프로토콜을 사용하여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 메시지를 생성함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이렇게 생성된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 메시지는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TCP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프로토콜을 사용하여 인터넷을 거쳐 해당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IP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주소의 컴퓨터로 전송됨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⑦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이렇게 도착한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요청 메시지는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프로토콜을 사용하여 웹 페이지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URL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정보로 변환됨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⑧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서버는 도착한 웹 페이지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URL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정보에 해당하는 데이터를 검색함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⑨⑩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검색된 웹 페이지 데이터는 또 다시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프로토콜을 사용하여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응답 메시지를 생성함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이렇게 생성된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응답 메시지는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TCP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프로토콜을 사용하여 인터넷을 거쳐 원래 컴퓨터로 전송됨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⑪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도착한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응답 메시지는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프로토콜을 사용하여 웹 페이지 데이터로 변환됨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⑫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변환된 웹 페이지 데이터는 웹 브라우저에 의해 출력되어 사용자가 볼 수 있게 됨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4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7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인터넷과 웹과 서버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0E0E8-76B3-44F5-BA7C-EB238191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9C43D-D285-4C05-9EC8-BF93E692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(Internet Protocol address) : </a:t>
            </a:r>
            <a:r>
              <a:rPr lang="ko-KR" altLang="en-US" dirty="0"/>
              <a:t>많은 컴퓨터들이 인터넷 상에서 서로를 인식하기 위해 </a:t>
            </a:r>
            <a:r>
              <a:rPr lang="ko-KR" altLang="en-US" dirty="0" err="1"/>
              <a:t>지정받은</a:t>
            </a:r>
            <a:r>
              <a:rPr lang="ko-KR" altLang="en-US" dirty="0"/>
              <a:t> 식별용 번호</a:t>
            </a:r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주소 체계는 </a:t>
            </a:r>
            <a:r>
              <a:rPr lang="en-US" altLang="ko-KR" dirty="0"/>
              <a:t>IPv4(IP </a:t>
            </a:r>
            <a:r>
              <a:rPr lang="ko-KR" altLang="en-US" dirty="0"/>
              <a:t>버전</a:t>
            </a:r>
            <a:r>
              <a:rPr lang="en-US" altLang="ko-KR" dirty="0"/>
              <a:t>4)</a:t>
            </a:r>
            <a:r>
              <a:rPr lang="ko-KR" altLang="en-US" dirty="0"/>
              <a:t>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255</a:t>
            </a:r>
            <a:r>
              <a:rPr lang="ko-KR" altLang="en-US" dirty="0"/>
              <a:t>까지의 십진수 네 개를 점</a:t>
            </a:r>
            <a:r>
              <a:rPr lang="en-US" altLang="ko-KR" dirty="0"/>
              <a:t>(.)</a:t>
            </a:r>
            <a:r>
              <a:rPr lang="ko-KR" altLang="en-US" dirty="0"/>
              <a:t>으로 구분하여 사용</a:t>
            </a:r>
          </a:p>
          <a:p>
            <a:r>
              <a:rPr lang="en-US" altLang="ko-KR" dirty="0"/>
              <a:t>32</a:t>
            </a:r>
            <a:r>
              <a:rPr lang="ko-KR" altLang="en-US" dirty="0"/>
              <a:t>비트의 주소 체계인 </a:t>
            </a:r>
            <a:r>
              <a:rPr lang="en-US" altLang="ko-KR" dirty="0"/>
              <a:t>IPv4</a:t>
            </a:r>
            <a:r>
              <a:rPr lang="ko-KR" altLang="en-US" dirty="0"/>
              <a:t>는 이론상 약 </a:t>
            </a:r>
            <a:r>
              <a:rPr lang="en-US" altLang="ko-KR" dirty="0"/>
              <a:t>43</a:t>
            </a:r>
            <a:r>
              <a:rPr lang="ko-KR" altLang="en-US" dirty="0"/>
              <a:t>억 개의 </a:t>
            </a:r>
            <a:r>
              <a:rPr lang="en-US" altLang="ko-KR" dirty="0"/>
              <a:t>IP </a:t>
            </a:r>
            <a:r>
              <a:rPr lang="ko-KR" altLang="en-US" dirty="0"/>
              <a:t>주소를 나타낼 수 있지만</a:t>
            </a:r>
            <a:r>
              <a:rPr lang="en-US" altLang="ko-KR" dirty="0"/>
              <a:t>, IP </a:t>
            </a:r>
            <a:r>
              <a:rPr lang="ko-KR" altLang="en-US" dirty="0"/>
              <a:t>주소부족으로 </a:t>
            </a:r>
            <a:r>
              <a:rPr lang="en-US" altLang="ko-KR" dirty="0"/>
              <a:t>128</a:t>
            </a:r>
            <a:r>
              <a:rPr lang="ko-KR" altLang="en-US" dirty="0"/>
              <a:t>비트의 주소 체계인 </a:t>
            </a:r>
            <a:r>
              <a:rPr lang="en-US" altLang="ko-KR" dirty="0"/>
              <a:t>IPv6(IP </a:t>
            </a:r>
            <a:r>
              <a:rPr lang="ko-KR" altLang="en-US" dirty="0"/>
              <a:t>버전</a:t>
            </a:r>
            <a:r>
              <a:rPr lang="en-US" altLang="ko-KR" dirty="0"/>
              <a:t>6)</a:t>
            </a:r>
            <a:r>
              <a:rPr lang="ko-KR" altLang="en-US" dirty="0"/>
              <a:t>이 같이 사용되고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9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2D5B5-A1AA-4E4D-B97D-81D55BC9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도메인 네임</a:t>
            </a:r>
            <a:r>
              <a:rPr lang="en-US" altLang="ko-KR" dirty="0"/>
              <a:t>(Domain Name)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A7E7E-FE5E-4A8A-AAF2-AE5F624A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외우기 어려운 숫자 형태의 </a:t>
            </a:r>
            <a:r>
              <a:rPr lang="en-US" altLang="ko-KR" dirty="0"/>
              <a:t>IP </a:t>
            </a:r>
            <a:r>
              <a:rPr lang="ko-KR" altLang="en-US" dirty="0"/>
              <a:t>주소를 사람이 기억하기 쉬운 문자 형태로 표현한 주소</a:t>
            </a:r>
            <a:endParaRPr lang="en-US" altLang="ko-KR" dirty="0"/>
          </a:p>
          <a:p>
            <a:r>
              <a:rPr lang="ko-KR" altLang="en-US" dirty="0"/>
              <a:t>도메인 네임 시스템</a:t>
            </a:r>
            <a:r>
              <a:rPr lang="en-US" altLang="ko-KR" dirty="0"/>
              <a:t>(Domain Name System, DNS)</a:t>
            </a:r>
            <a:br>
              <a:rPr lang="en-US" altLang="ko-KR" dirty="0"/>
            </a:br>
            <a:r>
              <a:rPr lang="ko-KR" altLang="en-US" dirty="0"/>
              <a:t>도메인 네임과 함께 거기에 해당하는 </a:t>
            </a:r>
            <a:r>
              <a:rPr lang="en-US" altLang="ko-KR" dirty="0"/>
              <a:t>IP </a:t>
            </a:r>
            <a:r>
              <a:rPr lang="ko-KR" altLang="en-US" dirty="0" err="1"/>
              <a:t>주소값을</a:t>
            </a:r>
            <a:r>
              <a:rPr lang="ko-KR" altLang="en-US" dirty="0"/>
              <a:t> 한 쌍으로 저장하고 있는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83259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66248-0FDE-4C2D-BD8B-3BE4F2F7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웹동작의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28957-C125-40DD-AE5C-266A8E36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F8DC9-50CB-4DC1-8A29-C45F0E66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908" y="1289725"/>
            <a:ext cx="657316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9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CA6D8-C58B-4D8B-A6EA-2BCD87EC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만들기 위한 웹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7EAB3-5A75-4741-816F-A654B093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서버의 폴더안에 </a:t>
            </a:r>
            <a:r>
              <a:rPr lang="en-US" altLang="ko-KR" dirty="0"/>
              <a:t>html</a:t>
            </a:r>
            <a:r>
              <a:rPr lang="ko-KR" altLang="en-US" dirty="0"/>
              <a:t>문서 찾아가는 것</a:t>
            </a:r>
            <a:endParaRPr lang="en-US" altLang="ko-KR" dirty="0"/>
          </a:p>
          <a:p>
            <a:r>
              <a:rPr lang="ko-KR" altLang="en-US" dirty="0"/>
              <a:t>하이퍼링크로 문서끼리 연결</a:t>
            </a:r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로 문서를 꾸밈</a:t>
            </a:r>
            <a:endParaRPr lang="en-US" altLang="ko-KR" dirty="0"/>
          </a:p>
          <a:p>
            <a:r>
              <a:rPr lang="en-US" altLang="ko-KR" dirty="0"/>
              <a:t>JavaScript</a:t>
            </a:r>
            <a:r>
              <a:rPr lang="ko-KR" altLang="en-US" dirty="0"/>
              <a:t>로 동적 효과 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처리하기위해서는 </a:t>
            </a:r>
            <a:br>
              <a:rPr lang="en-US" altLang="ko-KR" dirty="0"/>
            </a:br>
            <a:r>
              <a:rPr lang="en-US" altLang="ko-KR" dirty="0"/>
              <a:t>JSP, PHP,</a:t>
            </a:r>
            <a:r>
              <a:rPr lang="ko-KR" altLang="en-US" dirty="0"/>
              <a:t> </a:t>
            </a:r>
            <a:r>
              <a:rPr lang="en-US" altLang="ko-KR" dirty="0"/>
              <a:t>JS </a:t>
            </a:r>
            <a:r>
              <a:rPr lang="ko-KR" altLang="en-US" dirty="0"/>
              <a:t>와 같은 프로그램언어로 처리해야한다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64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F1485-11DB-437E-A5F3-14D780EF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27485B-ADC4-4754-95BA-7F0296B47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9503" y="1616014"/>
            <a:ext cx="6813195" cy="4249947"/>
          </a:xfrm>
        </p:spPr>
      </p:pic>
    </p:spTree>
    <p:extLst>
      <p:ext uri="{BB962C8B-B14F-4D97-AF65-F5344CB8AC3E}">
        <p14:creationId xmlns:p14="http://schemas.microsoft.com/office/powerpoint/2010/main" val="411911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85A25-10C1-44F5-8E17-9590F3E9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웹디자이너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0C717-C756-40C8-8DBC-9970A46E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웹디자이너 </a:t>
            </a:r>
            <a:r>
              <a:rPr lang="en-US" altLang="ko-KR" dirty="0"/>
              <a:t>: </a:t>
            </a:r>
            <a:r>
              <a:rPr lang="ko-KR" altLang="en-US" dirty="0"/>
              <a:t>홈페이지를 구축을 위해 기획된 스토리보드를 바탕으로 전체적인 홈페이지 디자인을 하는 사람</a:t>
            </a:r>
          </a:p>
          <a:p>
            <a:r>
              <a:rPr lang="ko-KR" altLang="en-US" dirty="0"/>
              <a:t>현재는 그 범위가 매우 </a:t>
            </a:r>
            <a:r>
              <a:rPr lang="ko-KR" altLang="en-US" dirty="0" err="1"/>
              <a:t>광범위해져서</a:t>
            </a:r>
            <a:r>
              <a:rPr lang="ko-KR" altLang="en-US" dirty="0"/>
              <a:t> </a:t>
            </a:r>
            <a:r>
              <a:rPr lang="en-US" altLang="ko-KR" dirty="0"/>
              <a:t>UI/UX </a:t>
            </a:r>
            <a:r>
              <a:rPr lang="ko-KR" altLang="en-US" dirty="0"/>
              <a:t>디자이너</a:t>
            </a:r>
            <a:r>
              <a:rPr lang="en-US" altLang="ko-KR" dirty="0"/>
              <a:t>, </a:t>
            </a:r>
            <a:r>
              <a:rPr lang="ko-KR" altLang="en-US" dirty="0"/>
              <a:t>아이콘 디자이너</a:t>
            </a:r>
            <a:r>
              <a:rPr lang="en-US" altLang="ko-KR" dirty="0"/>
              <a:t>, </a:t>
            </a:r>
            <a:r>
              <a:rPr lang="ko-KR" altLang="en-US" dirty="0"/>
              <a:t>구축 디자이너 등 웹디자이너 내에서도 역할이 매우 세분화</a:t>
            </a:r>
            <a:endParaRPr lang="en-US" altLang="ko-KR" dirty="0"/>
          </a:p>
          <a:p>
            <a:r>
              <a:rPr lang="ko-KR" altLang="en-US" dirty="0"/>
              <a:t>웹디자이너와 </a:t>
            </a:r>
            <a:r>
              <a:rPr lang="ko-KR" altLang="en-US" dirty="0" err="1"/>
              <a:t>웹퍼블리셔</a:t>
            </a:r>
            <a:r>
              <a:rPr lang="ko-KR" altLang="en-US" dirty="0"/>
              <a:t> 간의 경계가 많이 무너져서 웹디자이너도 코딩 능력을 기본적으로 갖추고 있다는 인식</a:t>
            </a:r>
          </a:p>
        </p:txBody>
      </p:sp>
    </p:spTree>
    <p:extLst>
      <p:ext uri="{BB962C8B-B14F-4D97-AF65-F5344CB8AC3E}">
        <p14:creationId xmlns:p14="http://schemas.microsoft.com/office/powerpoint/2010/main" val="23681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BF75-F300-47B0-94EC-49564482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웹퍼블리셔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CAA3C-9249-41F4-B343-73AAE2BD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웹디자이너와 </a:t>
            </a:r>
            <a:r>
              <a:rPr lang="ko-KR" altLang="en-US" dirty="0" err="1"/>
              <a:t>웹프로그래머</a:t>
            </a:r>
            <a:r>
              <a:rPr lang="ko-KR" altLang="en-US" dirty="0"/>
              <a:t> 간의 커뮤니케이션을 조금 더 원활하게 해줄 수 있는 역할</a:t>
            </a:r>
            <a:endParaRPr lang="en-US" altLang="ko-KR" dirty="0"/>
          </a:p>
          <a:p>
            <a:r>
              <a:rPr lang="ko-KR" altLang="en-US" dirty="0"/>
              <a:t>간단하게는 </a:t>
            </a:r>
            <a:r>
              <a:rPr lang="en-US" altLang="ko-KR" dirty="0"/>
              <a:t>PSD </a:t>
            </a:r>
            <a:r>
              <a:rPr lang="ko-KR" altLang="en-US" dirty="0"/>
              <a:t>파일을 </a:t>
            </a:r>
            <a:r>
              <a:rPr lang="en-US" altLang="ko-KR" dirty="0"/>
              <a:t>HTML</a:t>
            </a:r>
            <a:r>
              <a:rPr lang="ko-KR" altLang="en-US" dirty="0"/>
              <a:t>로 구현하는 작업</a:t>
            </a:r>
            <a:endParaRPr lang="en-US" altLang="ko-KR" dirty="0"/>
          </a:p>
          <a:p>
            <a:r>
              <a:rPr lang="ko-KR" altLang="en-US" dirty="0"/>
              <a:t>웹접근성</a:t>
            </a:r>
            <a:r>
              <a:rPr lang="en-US" altLang="ko-KR" dirty="0"/>
              <a:t>, </a:t>
            </a:r>
            <a:r>
              <a:rPr lang="ko-KR" altLang="en-US" dirty="0"/>
              <a:t>웹표준화</a:t>
            </a:r>
            <a:r>
              <a:rPr lang="en-US" altLang="ko-KR" dirty="0"/>
              <a:t>, </a:t>
            </a:r>
            <a:r>
              <a:rPr lang="ko-KR" altLang="en-US" dirty="0" err="1"/>
              <a:t>크로스브라우징이</a:t>
            </a:r>
            <a:r>
              <a:rPr lang="ko-KR" altLang="en-US" dirty="0"/>
              <a:t> 중요시되면서 웹디자이너의 기본적인 코딩 능력으로는 한계에 부딪히는 상황</a:t>
            </a:r>
            <a:endParaRPr lang="en-US" altLang="ko-KR" dirty="0"/>
          </a:p>
          <a:p>
            <a:r>
              <a:rPr lang="ko-KR" altLang="en-US" dirty="0"/>
              <a:t>전문적인 코딩 능력으로 웹디자이너에게 이미지를 받아서 코딩 작업을 한 뒤 </a:t>
            </a:r>
            <a:r>
              <a:rPr lang="ko-KR" altLang="en-US" dirty="0" err="1"/>
              <a:t>웹프로그래머에게</a:t>
            </a:r>
            <a:r>
              <a:rPr lang="ko-KR" altLang="en-US" dirty="0"/>
              <a:t> 넘기는 역할을 하는 것이 </a:t>
            </a:r>
            <a:r>
              <a:rPr lang="ko-KR" altLang="en-US" dirty="0" err="1"/>
              <a:t>웹퍼블리셔의</a:t>
            </a:r>
            <a:r>
              <a:rPr lang="ko-KR" altLang="en-US" dirty="0"/>
              <a:t> 업무</a:t>
            </a:r>
          </a:p>
        </p:txBody>
      </p:sp>
    </p:spTree>
    <p:extLst>
      <p:ext uri="{BB962C8B-B14F-4D97-AF65-F5344CB8AC3E}">
        <p14:creationId xmlns:p14="http://schemas.microsoft.com/office/powerpoint/2010/main" val="192445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735DD-C3CD-4BCE-AED7-8059E203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개발자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04DE2-49F5-4B25-A7F7-8F84478E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웹퍼블리셔가</a:t>
            </a:r>
            <a:r>
              <a:rPr lang="ko-KR" altLang="en-US" dirty="0"/>
              <a:t> 작업한 결과물을 조금 더 간략하고 알아보기 쉬운 코드로 정리하고 그 코드들을 정리하여 재사용성을 높이고 유지보수를 조금 더 효율성 있게 하며</a:t>
            </a:r>
            <a:r>
              <a:rPr lang="en-US" altLang="ko-KR" dirty="0"/>
              <a:t>, </a:t>
            </a:r>
            <a:r>
              <a:rPr lang="ko-KR" altLang="en-US" dirty="0"/>
              <a:t>웹의 성능을 향상시켜주는 포지션</a:t>
            </a:r>
          </a:p>
          <a:p>
            <a:r>
              <a:rPr lang="ko-KR" altLang="en-US" dirty="0"/>
              <a:t>비슷하고 반복되는 </a:t>
            </a:r>
            <a:r>
              <a:rPr lang="en-US" altLang="ko-KR" dirty="0"/>
              <a:t>UI </a:t>
            </a:r>
            <a:r>
              <a:rPr lang="ko-KR" altLang="en-US" dirty="0"/>
              <a:t>요소들을 </a:t>
            </a:r>
            <a:r>
              <a:rPr lang="ko-KR" altLang="en-US" b="1" dirty="0"/>
              <a:t>모듈화</a:t>
            </a:r>
            <a:r>
              <a:rPr lang="ko-KR" altLang="en-US" dirty="0"/>
              <a:t> 시키는 작업을 하는 것</a:t>
            </a:r>
            <a:endParaRPr lang="en-US" altLang="ko-KR" dirty="0"/>
          </a:p>
          <a:p>
            <a:r>
              <a:rPr lang="ko-KR" altLang="en-US" dirty="0"/>
              <a:t>다수의 </a:t>
            </a:r>
            <a:r>
              <a:rPr lang="ko-KR" altLang="en-US" dirty="0" err="1"/>
              <a:t>웹퍼블리셔가</a:t>
            </a:r>
            <a:r>
              <a:rPr lang="ko-KR" altLang="en-US" dirty="0"/>
              <a:t> </a:t>
            </a:r>
            <a:r>
              <a:rPr lang="ko-KR" altLang="en-US" dirty="0" err="1"/>
              <a:t>수십개</a:t>
            </a:r>
            <a:r>
              <a:rPr lang="en-US" altLang="ko-KR" dirty="0"/>
              <a:t>, </a:t>
            </a:r>
            <a:r>
              <a:rPr lang="ko-KR" altLang="en-US" dirty="0"/>
              <a:t>수백개의 반복되는 내용을 코딩하는 번거로운 작업을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개발자는 효율성 있는 코드로 짧은 시간에 작업이 가능</a:t>
            </a:r>
          </a:p>
        </p:txBody>
      </p:sp>
    </p:spTree>
    <p:extLst>
      <p:ext uri="{BB962C8B-B14F-4D97-AF65-F5344CB8AC3E}">
        <p14:creationId xmlns:p14="http://schemas.microsoft.com/office/powerpoint/2010/main" val="64350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  <a:r>
              <a:rPr lang="en-US" altLang="ko-KR" dirty="0"/>
              <a:t>(Internet)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ko-KR" altLang="en-US" dirty="0"/>
              <a:t>여러 통신망을 하나로 연결한다는 의미의 ‘</a:t>
            </a:r>
            <a:r>
              <a:rPr lang="ko-KR" altLang="en-US" dirty="0" err="1"/>
              <a:t>인터</a:t>
            </a:r>
            <a:r>
              <a:rPr lang="ko-KR" altLang="en-US" dirty="0"/>
              <a:t> 네트워크</a:t>
            </a:r>
            <a:r>
              <a:rPr lang="en-US" altLang="ko-KR" dirty="0"/>
              <a:t>(inter-network)’</a:t>
            </a:r>
            <a:r>
              <a:rPr lang="ko-KR" altLang="en-US" dirty="0"/>
              <a:t>라는 말에서 시작</a:t>
            </a:r>
          </a:p>
          <a:p>
            <a:r>
              <a:rPr lang="ko-KR" altLang="en-US" dirty="0"/>
              <a:t>전 세계 컴퓨터들을 하나로 연결하는 거대한 컴퓨터 통신망</a:t>
            </a:r>
            <a:endParaRPr lang="en-US" altLang="ko-KR" dirty="0"/>
          </a:p>
          <a:p>
            <a:r>
              <a:rPr lang="ko-KR" altLang="en-US" dirty="0"/>
              <a:t>클라이언트와 서버로 구성되며</a:t>
            </a:r>
            <a:r>
              <a:rPr lang="en-US" altLang="ko-KR" dirty="0"/>
              <a:t>, TCP/IP</a:t>
            </a:r>
            <a:r>
              <a:rPr lang="ko-KR" altLang="en-US" dirty="0"/>
              <a:t>라는 기본 프로토콜을 통해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D51F4-FA6A-4222-82F4-62099F40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5DE90-4BD6-40AD-92F1-DD65768E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네트워크</a:t>
            </a:r>
            <a:r>
              <a:rPr lang="en-US" altLang="ko-KR" dirty="0"/>
              <a:t>(computer network) : </a:t>
            </a:r>
            <a:r>
              <a:rPr lang="ko-KR" altLang="en-US" dirty="0"/>
              <a:t>여러 컴퓨터가 각각 클라이언트와 서버로써 서로 연결되어 구성된 망</a:t>
            </a:r>
          </a:p>
          <a:p>
            <a:r>
              <a:rPr lang="ko-KR" altLang="en-US" dirty="0"/>
              <a:t>컴퓨터 네트워크가 전 세계적인 규모로 수없이 많이 모여서 이루어진 일종의 컴퓨터 네트워크 시스템</a:t>
            </a:r>
          </a:p>
          <a:p>
            <a:r>
              <a:rPr lang="ko-KR" altLang="en-US" dirty="0"/>
              <a:t>수많은 클라이언트 컴퓨터와 서버 컴퓨터</a:t>
            </a:r>
            <a:r>
              <a:rPr lang="en-US" altLang="ko-KR" dirty="0"/>
              <a:t>, </a:t>
            </a:r>
            <a:r>
              <a:rPr lang="ko-KR" altLang="en-US" dirty="0"/>
              <a:t>그리고 이들로 구성된 네트워크들의 집합체</a:t>
            </a:r>
          </a:p>
        </p:txBody>
      </p:sp>
    </p:spTree>
    <p:extLst>
      <p:ext uri="{BB962C8B-B14F-4D97-AF65-F5344CB8AC3E}">
        <p14:creationId xmlns:p14="http://schemas.microsoft.com/office/powerpoint/2010/main" val="204234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5066-E779-4492-8F14-6ADB3BA7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55ABD-B977-4302-A056-B44FFA76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상에서 텍스트나 그림</a:t>
            </a:r>
            <a:r>
              <a:rPr lang="en-US" altLang="ko-KR" dirty="0"/>
              <a:t>, </a:t>
            </a:r>
            <a:r>
              <a:rPr lang="ko-KR" altLang="en-US" dirty="0"/>
              <a:t>소리</a:t>
            </a:r>
            <a:r>
              <a:rPr lang="en-US" altLang="ko-KR" dirty="0"/>
              <a:t>, </a:t>
            </a:r>
            <a:r>
              <a:rPr lang="ko-KR" altLang="en-US" dirty="0"/>
              <a:t>영상 등과 같은 멀티미디어 정보를 하이퍼텍스트 방식으로 연결하여 제공</a:t>
            </a:r>
          </a:p>
          <a:p>
            <a:r>
              <a:rPr lang="ko-KR" altLang="en-US" dirty="0"/>
              <a:t>하이퍼텍스트</a:t>
            </a:r>
            <a:r>
              <a:rPr lang="en-US" altLang="ko-KR" dirty="0"/>
              <a:t>(hypertext)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문서 내부에 또 다른 문서로 연결되는 참조를 집어 넣음으로써 웹 상에 존재하는 여러 문서끼리 서로 참조할 수 있는 기술</a:t>
            </a:r>
          </a:p>
        </p:txBody>
      </p:sp>
    </p:spTree>
    <p:extLst>
      <p:ext uri="{BB962C8B-B14F-4D97-AF65-F5344CB8AC3E}">
        <p14:creationId xmlns:p14="http://schemas.microsoft.com/office/powerpoint/2010/main" val="291930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ED73F-3269-411D-89AE-0C24952F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D1C64-5B17-43EF-B388-F99077C8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</a:t>
            </a:r>
            <a:r>
              <a:rPr lang="en-US" altLang="ko-KR" dirty="0"/>
              <a:t>(web page) : HTML </a:t>
            </a:r>
            <a:r>
              <a:rPr lang="ko-KR" altLang="en-US" dirty="0"/>
              <a:t>언어를 사용하여 작성된 하이퍼텍스트 문서</a:t>
            </a:r>
            <a:endParaRPr lang="en-US" altLang="ko-KR" dirty="0"/>
          </a:p>
          <a:p>
            <a:r>
              <a:rPr lang="ko-KR" altLang="en-US" dirty="0"/>
              <a:t>웹 사이트</a:t>
            </a:r>
            <a:r>
              <a:rPr lang="en-US" altLang="ko-KR" dirty="0"/>
              <a:t>(web site) : </a:t>
            </a:r>
            <a:r>
              <a:rPr lang="ko-KR" altLang="en-US" dirty="0"/>
              <a:t>서로 관련된 내용으로 작성된 웹 페이지들의 집합</a:t>
            </a:r>
            <a:endParaRPr lang="en-US" altLang="ko-KR" dirty="0"/>
          </a:p>
          <a:p>
            <a:r>
              <a:rPr lang="ko-KR" altLang="en-US" dirty="0"/>
              <a:t>웹 페이지들은 하이퍼링크</a:t>
            </a:r>
            <a:r>
              <a:rPr lang="en-US" altLang="ko-KR" dirty="0"/>
              <a:t>(hyperlink)</a:t>
            </a:r>
            <a:r>
              <a:rPr lang="ko-KR" altLang="en-US" dirty="0"/>
              <a:t>를 통해 서로 연결되어 구성</a:t>
            </a:r>
          </a:p>
          <a:p>
            <a:r>
              <a:rPr lang="ko-KR" altLang="en-US" dirty="0"/>
              <a:t>웹 서핑</a:t>
            </a:r>
            <a:r>
              <a:rPr lang="en-US" altLang="ko-KR" dirty="0"/>
              <a:t>(web surfing) : </a:t>
            </a:r>
            <a:r>
              <a:rPr lang="ko-KR" altLang="en-US" dirty="0"/>
              <a:t>사용자가 웹 페이지에 포함된 하이퍼링크를 따라 다른 웹 페이지들로 계속하여 이동하는 것</a:t>
            </a:r>
            <a:endParaRPr lang="en-US" altLang="ko-KR" dirty="0"/>
          </a:p>
          <a:p>
            <a:r>
              <a:rPr lang="ko-KR" altLang="en-US" dirty="0"/>
              <a:t>웹 브라우저</a:t>
            </a:r>
            <a:r>
              <a:rPr lang="en-US" altLang="ko-KR" dirty="0"/>
              <a:t>(web browser) : </a:t>
            </a:r>
            <a:r>
              <a:rPr lang="ko-KR" altLang="en-US" dirty="0"/>
              <a:t>사용자가 웹 페이지를  검색하기 위해 사용하는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2905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761E-C1E8-4B28-8C14-04E7A52A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서버와 클라이언트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BB215-EA7F-4334-999E-97A3EFC7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(server) : </a:t>
            </a:r>
            <a:r>
              <a:rPr lang="ko-KR" altLang="en-US" dirty="0"/>
              <a:t>인터넷 서비스를 제공하는 프로그램이나 컴퓨터</a:t>
            </a:r>
          </a:p>
          <a:p>
            <a:r>
              <a:rPr lang="ko-KR" altLang="en-US" dirty="0"/>
              <a:t>방문하는 웹 사이트의 정보를 담고 있는 프로그램이나 컴퓨터를 웹 서버</a:t>
            </a:r>
            <a:r>
              <a:rPr lang="en-US" altLang="ko-KR" dirty="0"/>
              <a:t>(web server)</a:t>
            </a:r>
          </a:p>
          <a:p>
            <a:r>
              <a:rPr lang="ko-KR" altLang="en-US" dirty="0"/>
              <a:t>클라이언트</a:t>
            </a:r>
            <a:r>
              <a:rPr lang="en-US" altLang="ko-KR" dirty="0"/>
              <a:t>(client) : </a:t>
            </a:r>
            <a:r>
              <a:rPr lang="ko-KR" altLang="en-US" dirty="0"/>
              <a:t>서버가 제공하는 인터넷 서비스를 이용하는 사용자나 사용자가 사용하는 기기</a:t>
            </a:r>
          </a:p>
          <a:p>
            <a:r>
              <a:rPr lang="ko-KR" altLang="en-US" dirty="0"/>
              <a:t>웹 사이트를 방문하기 위해 사용하는 웹 브라우저 등</a:t>
            </a:r>
          </a:p>
        </p:txBody>
      </p:sp>
    </p:spTree>
    <p:extLst>
      <p:ext uri="{BB962C8B-B14F-4D97-AF65-F5344CB8AC3E}">
        <p14:creationId xmlns:p14="http://schemas.microsoft.com/office/powerpoint/2010/main" val="19852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1D7A7-F7F0-4B8F-B7E4-4EAA32C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90E00-DBC4-441F-8652-24245814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요청하는 웹 페이지나 프로그램을 실행하여 해당 파일이나 그 결과를 사용자에게 제공하는 역할</a:t>
            </a:r>
          </a:p>
          <a:p>
            <a:r>
              <a:rPr lang="ko-KR" altLang="en-US" dirty="0"/>
              <a:t>사용자가 요청하면 언제나 웹 서비스를 제공해 줘야 하므로</a:t>
            </a:r>
            <a:r>
              <a:rPr lang="en-US" altLang="ko-KR" dirty="0"/>
              <a:t>, </a:t>
            </a:r>
            <a:r>
              <a:rPr lang="ko-KR" altLang="en-US" dirty="0"/>
              <a:t>웹 서버는 항상 실행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41F937-1163-4D0B-9ACB-7AAD4990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241" y="3429000"/>
            <a:ext cx="4072338" cy="244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8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6F03D-A904-4C6F-86D4-287DADED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565DA-1A96-4E15-BDCA-AF40DDE8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웹 브라우저</a:t>
            </a:r>
            <a:r>
              <a:rPr lang="en-US" altLang="ko-KR" dirty="0"/>
              <a:t>(web browser)</a:t>
            </a:r>
          </a:p>
          <a:p>
            <a:r>
              <a:rPr lang="ko-KR" altLang="en-US" dirty="0"/>
              <a:t>웹 서버에서 웹 페이지를 가져오거나 웹 서버로 정보를 보낼 때 사용하는 프로그램</a:t>
            </a:r>
          </a:p>
          <a:p>
            <a:r>
              <a:rPr lang="ko-KR" altLang="en-US" dirty="0"/>
              <a:t>사용자가 웹 페이지를 요청하면 웹 서버에 저장되어 있는 웹 페이지 정보를 불러와서 사용자의 화면에 출력</a:t>
            </a:r>
          </a:p>
          <a:p>
            <a:r>
              <a:rPr lang="ko-KR" altLang="en-US" dirty="0"/>
              <a:t>대표적인 웹 브라우저 </a:t>
            </a:r>
            <a:r>
              <a:rPr lang="en-US" altLang="ko-KR" dirty="0"/>
              <a:t>: </a:t>
            </a:r>
            <a:r>
              <a:rPr lang="ko-KR" altLang="en-US" dirty="0"/>
              <a:t>인터넷 익스플로러</a:t>
            </a:r>
            <a:r>
              <a:rPr lang="en-US" altLang="ko-KR" dirty="0"/>
              <a:t>, </a:t>
            </a:r>
            <a:r>
              <a:rPr lang="ko-KR" altLang="en-US" dirty="0"/>
              <a:t>구글 크롬</a:t>
            </a:r>
            <a:r>
              <a:rPr lang="en-US" altLang="ko-KR" dirty="0"/>
              <a:t>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사파리</a:t>
            </a:r>
            <a:r>
              <a:rPr lang="en-US" altLang="ko-KR" dirty="0"/>
              <a:t>, </a:t>
            </a:r>
            <a:r>
              <a:rPr lang="ko-KR" altLang="en-US" dirty="0"/>
              <a:t>오페라 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0B9FFF-21EA-4E7F-8D9C-586822EC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22" y="4397377"/>
            <a:ext cx="3692052" cy="8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A9BE-B25E-4433-BFCD-5CD3C3B1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주소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DC344-D13A-4B78-9EE9-BD847533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  <a:r>
              <a:rPr lang="en-US" altLang="ko-KR" dirty="0"/>
              <a:t>(protocol) : </a:t>
            </a:r>
            <a:r>
              <a:rPr lang="ko-KR" altLang="en-US" dirty="0"/>
              <a:t>컴퓨터끼리 정보를 주고받기 위한 일종의 규칙이나 약속</a:t>
            </a:r>
            <a:endParaRPr lang="en-US" altLang="ko-KR" dirty="0"/>
          </a:p>
          <a:p>
            <a:r>
              <a:rPr lang="ko-KR" altLang="en-US" dirty="0"/>
              <a:t>대표적인 프로토콜</a:t>
            </a:r>
            <a:br>
              <a:rPr lang="en-US" altLang="ko-KR" dirty="0"/>
            </a:br>
            <a:r>
              <a:rPr lang="ko-KR" altLang="en-US" dirty="0"/>
              <a:t>인터넷에서 사용되는 </a:t>
            </a:r>
            <a:r>
              <a:rPr lang="en-US" altLang="ko-KR" dirty="0"/>
              <a:t>TCP(Transmission Control Protocol) IP(Internet Protocol)</a:t>
            </a:r>
            <a:br>
              <a:rPr lang="en-US" altLang="ko-KR" dirty="0"/>
            </a:br>
            <a:r>
              <a:rPr lang="ko-KR" altLang="en-US" dirty="0"/>
              <a:t>웹에서 사용되는 </a:t>
            </a:r>
            <a:r>
              <a:rPr lang="en-US" altLang="ko-KR" dirty="0"/>
              <a:t>HTTP(</a:t>
            </a:r>
            <a:r>
              <a:rPr lang="en-US" altLang="ko-KR" dirty="0" err="1"/>
              <a:t>HyperText</a:t>
            </a:r>
            <a:r>
              <a:rPr lang="en-US" altLang="ko-KR" dirty="0"/>
              <a:t> Transfer Protocol)</a:t>
            </a:r>
            <a:br>
              <a:rPr lang="en-US" altLang="ko-KR" dirty="0"/>
            </a:br>
            <a:r>
              <a:rPr lang="ko-KR" altLang="en-US" dirty="0"/>
              <a:t>파일을 주고 받을 때 사용되는 </a:t>
            </a:r>
            <a:r>
              <a:rPr lang="en-US" altLang="ko-KR" dirty="0"/>
              <a:t>FTP(File Transfer Protocol)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39336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747</TotalTime>
  <Words>862</Words>
  <Application>Microsoft Office PowerPoint</Application>
  <PresentationFormat>와이드스크린</PresentationFormat>
  <Paragraphs>79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HY그래픽</vt:lpstr>
      <vt:lpstr>notokr</vt:lpstr>
      <vt:lpstr>맑은 고딕</vt:lpstr>
      <vt:lpstr>Arial</vt:lpstr>
      <vt:lpstr>Century Gothic</vt:lpstr>
      <vt:lpstr>Wingdings 3</vt:lpstr>
      <vt:lpstr>줄기</vt:lpstr>
      <vt:lpstr>인터넷과 웹과 서버</vt:lpstr>
      <vt:lpstr>인터넷(Internet)의 개념</vt:lpstr>
      <vt:lpstr>인터넷의 구성</vt:lpstr>
      <vt:lpstr>웹의 특징</vt:lpstr>
      <vt:lpstr>웹의 구성</vt:lpstr>
      <vt:lpstr>서버와 클라이언트</vt:lpstr>
      <vt:lpstr>웹 서버</vt:lpstr>
      <vt:lpstr>웹 브라우저</vt:lpstr>
      <vt:lpstr>인터넷 주소 체계</vt:lpstr>
      <vt:lpstr>인터넷 주소</vt:lpstr>
      <vt:lpstr>도메인 네임(Domain Name)</vt:lpstr>
      <vt:lpstr>웹동작의 원리</vt:lpstr>
      <vt:lpstr>우리가 만들기 위한 웹 정리</vt:lpstr>
      <vt:lpstr>프론트엔드와 백엔드</vt:lpstr>
      <vt:lpstr>웹디자이너</vt:lpstr>
      <vt:lpstr>웹퍼블리셔</vt:lpstr>
      <vt:lpstr>프론트엔드 개발자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HJ-seong</cp:lastModifiedBy>
  <cp:revision>11</cp:revision>
  <dcterms:created xsi:type="dcterms:W3CDTF">2022-01-26T22:21:15Z</dcterms:created>
  <dcterms:modified xsi:type="dcterms:W3CDTF">2022-02-02T22:31:21Z</dcterms:modified>
</cp:coreProperties>
</file>